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52"/>
  </p:notesMasterIdLst>
  <p:sldIdLst>
    <p:sldId id="358" r:id="rId3"/>
    <p:sldId id="347" r:id="rId4"/>
    <p:sldId id="258" r:id="rId5"/>
    <p:sldId id="348" r:id="rId6"/>
    <p:sldId id="368" r:id="rId7"/>
    <p:sldId id="298" r:id="rId8"/>
    <p:sldId id="356" r:id="rId9"/>
    <p:sldId id="354" r:id="rId10"/>
    <p:sldId id="327" r:id="rId11"/>
    <p:sldId id="345" r:id="rId12"/>
    <p:sldId id="367" r:id="rId13"/>
    <p:sldId id="369" r:id="rId14"/>
    <p:sldId id="341" r:id="rId15"/>
    <p:sldId id="343" r:id="rId16"/>
    <p:sldId id="344" r:id="rId17"/>
    <p:sldId id="264" r:id="rId18"/>
    <p:sldId id="265" r:id="rId19"/>
    <p:sldId id="320" r:id="rId20"/>
    <p:sldId id="339" r:id="rId21"/>
    <p:sldId id="340" r:id="rId22"/>
    <p:sldId id="355" r:id="rId23"/>
    <p:sldId id="266" r:id="rId24"/>
    <p:sldId id="272" r:id="rId25"/>
    <p:sldId id="331" r:id="rId26"/>
    <p:sldId id="351" r:id="rId27"/>
    <p:sldId id="283" r:id="rId28"/>
    <p:sldId id="352" r:id="rId29"/>
    <p:sldId id="275" r:id="rId30"/>
    <p:sldId id="322" r:id="rId31"/>
    <p:sldId id="364" r:id="rId32"/>
    <p:sldId id="267" r:id="rId33"/>
    <p:sldId id="366" r:id="rId34"/>
    <p:sldId id="334" r:id="rId35"/>
    <p:sldId id="349" r:id="rId36"/>
    <p:sldId id="350" r:id="rId37"/>
    <p:sldId id="268" r:id="rId38"/>
    <p:sldId id="359" r:id="rId39"/>
    <p:sldId id="328" r:id="rId40"/>
    <p:sldId id="360" r:id="rId41"/>
    <p:sldId id="361" r:id="rId42"/>
    <p:sldId id="362" r:id="rId43"/>
    <p:sldId id="270" r:id="rId44"/>
    <p:sldId id="271" r:id="rId45"/>
    <p:sldId id="329" r:id="rId46"/>
    <p:sldId id="357" r:id="rId47"/>
    <p:sldId id="274" r:id="rId48"/>
    <p:sldId id="330" r:id="rId49"/>
    <p:sldId id="276" r:id="rId50"/>
    <p:sldId id="27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372B"/>
    <a:srgbClr val="82C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23" autoAdjust="0"/>
  </p:normalViewPr>
  <p:slideViewPr>
    <p:cSldViewPr snapToGrid="0" showGuides="1">
      <p:cViewPr varScale="1">
        <p:scale>
          <a:sx n="64" d="100"/>
          <a:sy n="64" d="100"/>
        </p:scale>
        <p:origin x="900" y="78"/>
      </p:cViewPr>
      <p:guideLst>
        <p:guide orient="horz" pos="2112"/>
        <p:guide pos="3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D:\User%20Data\2.%20WORK\3.%20CINT\3.%20RTM%202024\Isu%20Internal%20&amp;%20Eksterna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User%20Data\2.%20WORK\3.%20CINT\3.%20RTM%202024\Copy%20of%20Detail%20Inventory%20Desember%20dan%20Januari%20202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User%20Data\2.%20WORK\3.%20CINT\3.%20RTM%202024\Copy%20of%20Detail%20Inventory%20Desember%20dan%20Januari%20202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User%20Data\2.%20WORK\3.%20CINT\3.%20RTM%202024\Data%20Unmoving\Inventory%2031%20Des%2024%20After%20Clossing.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User%20Data\2.%20WORK\3.%20CINT\3.%20RTM%202024\Data%20Unmoving\Progres%20Tim%20Unmoving%20202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User%20Data\2.%20WORK\3.%20CINT\3.%20RTM%202024\Copy%20of%20REKAP%20HASIL%20PRODUKSI%202024_.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User%20Data\2.%20WORK\3.%20CINT\3.%20RTM%202024\MPP%202025.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T05\Downloads\Kuesioner%20Kepuasan%20Pelanggan%20Yogyakart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T05\AppData\Local\Microsoft\Windows\INetCache\Content.Outlook\MCD2V0EF\Rekap%20Gagal%20Internal%20Th.2024.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T05\AppData\Local\Microsoft\Windows\INetCache\Content.Outlook\MCD2V0EF\Rekap%20Gagal%20Internal%20Th.2024.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T05\AppData\Local\Microsoft\Windows\INetCache\Content.Outlook\MCD2V0EF\Rekap%20Gagal%20Internal%20Th.2024.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User%20Data\2.%20WORK\3.%20CINT\3.%20RTM%202024\02.%20Survey%20Kepuasan%20Pelanggan%20Nursing%20Bed\Resume%20Survey%20Nursing%20Bed.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T05\AppData\Local\Microsoft\Windows\INetCache\Content.Outlook\MCD2V0EF\Rekap%20Gagal%20Internal%20Th.2024.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User%20Data\2.%20WORK\3.%20CINT\3.%20RTM%202024\Z_FORM_PENILAIAN_PEMASOK_SEP_DES_2024.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User%20Data\2.%20WORK\3.%20CINT\3.%20RTM%202024\Z_FORM_PENILAIAN_PEMASOK_SEP_DES_2024.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User%20Data\2.%20WORK\3.%20CINT\3.%20RTM%202024\MPP%202025.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User%20Data\2.%20WORK\3.%20CINT\3.%20RTM%202024\MPP%202025.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User%20Data\2.%20WORK\3.%20CINT\3.%20RTM%202024\MPP%202025.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D:\User%20Data\2.%20WORK\3.%20CINT\3.%20RTM%202024\MPP%202025.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D:\User%20Data\2.%20WORK\3.%20CINT\3.%20RTM%202024\MPP%202025.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D:\User%20Data\2.%20WORK\3.%20CINT\3.%20RTM%202024\DATA%20MESIN%20CHITOSE.xls"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D:\User%20Data\2.%20WORK\3.%20CINT\3.%20RTM%202024\Rekap%20Customer%20Complain%20Th.2024.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D:\User%20Data\2.%20WORK\3.%20CINT\3.%20RTM%202024\DATA%20MESIN%20CHITOSE.xls"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192.168.10.10\Folder%20ISO\SISTEM%20MANAJEMEN\2.%20SISTEM%20MANAJEMEN%20TERINTEGRASI%20PT.%20CINT\KLAUSUL%209.%20EVALUASI%20KINERJA\9.1%20PEMANTAUAN,%20PENGUKURAN,%20ANALISIS%20DAN%20EVALUASI\01.%20BSC\02.%20Pencapaian%20BSC_2024\00.%20Monitoring%20Update%20Pencapaian%20BS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ser%20Data\2.%20WORK\3.%20CINT\3.%20RTM%202024\CINT_LK_Parent_Desember_2024%20(00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User%20Data\2.%20WORK\3.%20CINT\3.%20RTM%202024\Copy%20of%20Detail%20Inventory%20Desember%20dan%20Januari%20202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User%20Data\2.%20WORK\3.%20CINT\3.%20RTM%202024\Copy%20of%20Detail%20Inventory%20Desember%20dan%20Januari%20202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User%20Data\2.%20WORK\3.%20CINT\3.%20RTM%202024\Copy%20of%20Detail%20Inventory%20Desember%20dan%20Januari%20202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User%20Data\2.%20WORK\3.%20CINT\3.%20RTM%202024\Copy%20of%20Detail%20Inventory%20Desember%20dan%20Januari%20202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GP</a:t>
            </a:r>
            <a:r>
              <a:rPr lang="en-US" sz="1600" b="1" baseline="0" dirty="0">
                <a:solidFill>
                  <a:schemeClr val="tx1"/>
                </a:solidFill>
              </a:rPr>
              <a:t> BERDASARKAN KATEGORI PRODUK PENJUALAN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Sheet6!$A$4</c:f>
              <c:strCache>
                <c:ptCount val="1"/>
                <c:pt idx="0">
                  <c:v>Penjualan Bersih</c:v>
                </c:pt>
              </c:strCache>
            </c:strRef>
          </c:tx>
          <c:spPr>
            <a:solidFill>
              <a:schemeClr val="tx1"/>
            </a:solidFill>
            <a:ln>
              <a:noFill/>
            </a:ln>
            <a:effectLst/>
          </c:spPr>
          <c:invertIfNegative val="0"/>
          <c:cat>
            <c:multiLvlStrRef>
              <c:f>Sheet6!$B$2:$J$3</c:f>
              <c:multiLvlStrCache>
                <c:ptCount val="9"/>
                <c:lvl>
                  <c:pt idx="0">
                    <c:v>Mfg</c:v>
                  </c:pt>
                  <c:pt idx="1">
                    <c:v>Import</c:v>
                  </c:pt>
                  <c:pt idx="2">
                    <c:v>Partner</c:v>
                  </c:pt>
                  <c:pt idx="3">
                    <c:v>Total DH</c:v>
                  </c:pt>
                  <c:pt idx="4">
                    <c:v>Export</c:v>
                  </c:pt>
                  <c:pt idx="5">
                    <c:v>BusDev</c:v>
                  </c:pt>
                  <c:pt idx="6">
                    <c:v>NSB &amp; Other</c:v>
                  </c:pt>
                  <c:pt idx="7">
                    <c:v>Subcon</c:v>
                  </c:pt>
                  <c:pt idx="8">
                    <c:v>Total</c:v>
                  </c:pt>
                </c:lvl>
                <c:lvl>
                  <c:pt idx="0">
                    <c:v>DH</c:v>
                  </c:pt>
                  <c:pt idx="4">
                    <c:v>CINT</c:v>
                  </c:pt>
                </c:lvl>
              </c:multiLvlStrCache>
            </c:multiLvlStrRef>
          </c:cat>
          <c:val>
            <c:numRef>
              <c:f>Sheet6!$B$4:$J$4</c:f>
              <c:numCache>
                <c:formatCode>_(* #,##0_);_(* \(#,##0\);_(* "-"??_);_(@_)</c:formatCode>
                <c:ptCount val="9"/>
                <c:pt idx="0">
                  <c:v>164167</c:v>
                </c:pt>
                <c:pt idx="1">
                  <c:v>56066</c:v>
                </c:pt>
                <c:pt idx="2">
                  <c:v>6431</c:v>
                </c:pt>
                <c:pt idx="3">
                  <c:v>226664</c:v>
                </c:pt>
                <c:pt idx="4">
                  <c:v>26117</c:v>
                </c:pt>
                <c:pt idx="5">
                  <c:v>11669</c:v>
                </c:pt>
                <c:pt idx="6">
                  <c:v>20527</c:v>
                </c:pt>
                <c:pt idx="7">
                  <c:v>1399</c:v>
                </c:pt>
                <c:pt idx="8">
                  <c:v>286376</c:v>
                </c:pt>
              </c:numCache>
            </c:numRef>
          </c:val>
          <c:extLst>
            <c:ext xmlns:c16="http://schemas.microsoft.com/office/drawing/2014/chart" uri="{C3380CC4-5D6E-409C-BE32-E72D297353CC}">
              <c16:uniqueId val="{00000000-B9A0-4672-BFCA-CDD8BE560E26}"/>
            </c:ext>
          </c:extLst>
        </c:ser>
        <c:ser>
          <c:idx val="1"/>
          <c:order val="1"/>
          <c:tx>
            <c:strRef>
              <c:f>Sheet6!$A$5</c:f>
              <c:strCache>
                <c:ptCount val="1"/>
                <c:pt idx="0">
                  <c:v>Harga Pokok Penjualan</c:v>
                </c:pt>
              </c:strCache>
            </c:strRef>
          </c:tx>
          <c:spPr>
            <a:solidFill>
              <a:schemeClr val="accent5">
                <a:lumMod val="75000"/>
              </a:schemeClr>
            </a:solidFill>
            <a:ln>
              <a:noFill/>
            </a:ln>
            <a:effectLst/>
          </c:spPr>
          <c:invertIfNegative val="0"/>
          <c:cat>
            <c:multiLvlStrRef>
              <c:f>Sheet6!$B$2:$J$3</c:f>
              <c:multiLvlStrCache>
                <c:ptCount val="9"/>
                <c:lvl>
                  <c:pt idx="0">
                    <c:v>Mfg</c:v>
                  </c:pt>
                  <c:pt idx="1">
                    <c:v>Import</c:v>
                  </c:pt>
                  <c:pt idx="2">
                    <c:v>Partner</c:v>
                  </c:pt>
                  <c:pt idx="3">
                    <c:v>Total DH</c:v>
                  </c:pt>
                  <c:pt idx="4">
                    <c:v>Export</c:v>
                  </c:pt>
                  <c:pt idx="5">
                    <c:v>BusDev</c:v>
                  </c:pt>
                  <c:pt idx="6">
                    <c:v>NSB &amp; Other</c:v>
                  </c:pt>
                  <c:pt idx="7">
                    <c:v>Subcon</c:v>
                  </c:pt>
                  <c:pt idx="8">
                    <c:v>Total</c:v>
                  </c:pt>
                </c:lvl>
                <c:lvl>
                  <c:pt idx="0">
                    <c:v>DH</c:v>
                  </c:pt>
                  <c:pt idx="4">
                    <c:v>CINT</c:v>
                  </c:pt>
                </c:lvl>
              </c:multiLvlStrCache>
            </c:multiLvlStrRef>
          </c:cat>
          <c:val>
            <c:numRef>
              <c:f>Sheet6!$B$5:$J$5</c:f>
              <c:numCache>
                <c:formatCode>_(* #,##0_);_(* \(#,##0\);_(* "-"??_);_(@_)</c:formatCode>
                <c:ptCount val="9"/>
                <c:pt idx="0">
                  <c:v>141524</c:v>
                </c:pt>
                <c:pt idx="1">
                  <c:v>36529</c:v>
                </c:pt>
                <c:pt idx="2">
                  <c:v>4522</c:v>
                </c:pt>
                <c:pt idx="3">
                  <c:v>182575</c:v>
                </c:pt>
                <c:pt idx="4">
                  <c:v>22132</c:v>
                </c:pt>
                <c:pt idx="5">
                  <c:v>9357</c:v>
                </c:pt>
                <c:pt idx="6">
                  <c:v>17097</c:v>
                </c:pt>
                <c:pt idx="7">
                  <c:v>1383</c:v>
                </c:pt>
                <c:pt idx="8">
                  <c:v>232544</c:v>
                </c:pt>
              </c:numCache>
            </c:numRef>
          </c:val>
          <c:extLst>
            <c:ext xmlns:c16="http://schemas.microsoft.com/office/drawing/2014/chart" uri="{C3380CC4-5D6E-409C-BE32-E72D297353CC}">
              <c16:uniqueId val="{00000001-B9A0-4672-BFCA-CDD8BE560E26}"/>
            </c:ext>
          </c:extLst>
        </c:ser>
        <c:ser>
          <c:idx val="2"/>
          <c:order val="2"/>
          <c:tx>
            <c:strRef>
              <c:f>Sheet6!$A$6</c:f>
              <c:strCache>
                <c:ptCount val="1"/>
                <c:pt idx="0">
                  <c:v>GP</c:v>
                </c:pt>
              </c:strCache>
            </c:strRef>
          </c:tx>
          <c:spPr>
            <a:solidFill>
              <a:schemeClr val="accent3"/>
            </a:solidFill>
            <a:ln>
              <a:noFill/>
            </a:ln>
            <a:effectLst/>
          </c:spPr>
          <c:invertIfNegative val="0"/>
          <c:cat>
            <c:multiLvlStrRef>
              <c:f>Sheet6!$B$2:$J$3</c:f>
              <c:multiLvlStrCache>
                <c:ptCount val="9"/>
                <c:lvl>
                  <c:pt idx="0">
                    <c:v>Mfg</c:v>
                  </c:pt>
                  <c:pt idx="1">
                    <c:v>Import</c:v>
                  </c:pt>
                  <c:pt idx="2">
                    <c:v>Partner</c:v>
                  </c:pt>
                  <c:pt idx="3">
                    <c:v>Total DH</c:v>
                  </c:pt>
                  <c:pt idx="4">
                    <c:v>Export</c:v>
                  </c:pt>
                  <c:pt idx="5">
                    <c:v>BusDev</c:v>
                  </c:pt>
                  <c:pt idx="6">
                    <c:v>NSB &amp; Other</c:v>
                  </c:pt>
                  <c:pt idx="7">
                    <c:v>Subcon</c:v>
                  </c:pt>
                  <c:pt idx="8">
                    <c:v>Total</c:v>
                  </c:pt>
                </c:lvl>
                <c:lvl>
                  <c:pt idx="0">
                    <c:v>DH</c:v>
                  </c:pt>
                  <c:pt idx="4">
                    <c:v>CINT</c:v>
                  </c:pt>
                </c:lvl>
              </c:multiLvlStrCache>
            </c:multiLvlStrRef>
          </c:cat>
          <c:val>
            <c:numRef>
              <c:f>Sheet6!$B$6:$J$6</c:f>
              <c:numCache>
                <c:formatCode>_(* #,##0_);_(* \(#,##0\);_(* "-"??_);_(@_)</c:formatCode>
                <c:ptCount val="9"/>
                <c:pt idx="0">
                  <c:v>22643</c:v>
                </c:pt>
                <c:pt idx="1">
                  <c:v>19537</c:v>
                </c:pt>
                <c:pt idx="2">
                  <c:v>1909</c:v>
                </c:pt>
                <c:pt idx="3">
                  <c:v>44089</c:v>
                </c:pt>
                <c:pt idx="4">
                  <c:v>3985</c:v>
                </c:pt>
                <c:pt idx="5">
                  <c:v>2312</c:v>
                </c:pt>
                <c:pt idx="6">
                  <c:v>3430</c:v>
                </c:pt>
                <c:pt idx="7">
                  <c:v>16</c:v>
                </c:pt>
                <c:pt idx="8">
                  <c:v>53832</c:v>
                </c:pt>
              </c:numCache>
            </c:numRef>
          </c:val>
          <c:extLst>
            <c:ext xmlns:c16="http://schemas.microsoft.com/office/drawing/2014/chart" uri="{C3380CC4-5D6E-409C-BE32-E72D297353CC}">
              <c16:uniqueId val="{00000002-B9A0-4672-BFCA-CDD8BE560E26}"/>
            </c:ext>
          </c:extLst>
        </c:ser>
        <c:dLbls>
          <c:showLegendKey val="0"/>
          <c:showVal val="0"/>
          <c:showCatName val="0"/>
          <c:showSerName val="0"/>
          <c:showPercent val="0"/>
          <c:showBubbleSize val="0"/>
        </c:dLbls>
        <c:gapWidth val="150"/>
        <c:axId val="431860664"/>
        <c:axId val="431860304"/>
      </c:barChart>
      <c:lineChart>
        <c:grouping val="standard"/>
        <c:varyColors val="0"/>
        <c:ser>
          <c:idx val="3"/>
          <c:order val="3"/>
          <c:tx>
            <c:strRef>
              <c:f>Sheet6!$A$7</c:f>
              <c:strCache>
                <c:ptCount val="1"/>
                <c:pt idx="0">
                  <c:v>% GP</c:v>
                </c:pt>
              </c:strCache>
            </c:strRef>
          </c:tx>
          <c:spPr>
            <a:ln w="28575" cap="rnd">
              <a:solidFill>
                <a:schemeClr val="accent4"/>
              </a:solidFill>
              <a:round/>
            </a:ln>
            <a:effectLst/>
          </c:spPr>
          <c:marker>
            <c:symbol val="none"/>
          </c:marker>
          <c:dLbls>
            <c:spPr>
              <a:solidFill>
                <a:srgbClr val="FFC000"/>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Sheet6!$B$2:$J$3</c:f>
              <c:multiLvlStrCache>
                <c:ptCount val="9"/>
                <c:lvl>
                  <c:pt idx="0">
                    <c:v>Mfg</c:v>
                  </c:pt>
                  <c:pt idx="1">
                    <c:v>Import</c:v>
                  </c:pt>
                  <c:pt idx="2">
                    <c:v>Partner</c:v>
                  </c:pt>
                  <c:pt idx="3">
                    <c:v>Total DH</c:v>
                  </c:pt>
                  <c:pt idx="4">
                    <c:v>Export</c:v>
                  </c:pt>
                  <c:pt idx="5">
                    <c:v>BusDev</c:v>
                  </c:pt>
                  <c:pt idx="6">
                    <c:v>NSB &amp; Other</c:v>
                  </c:pt>
                  <c:pt idx="7">
                    <c:v>Subcon</c:v>
                  </c:pt>
                  <c:pt idx="8">
                    <c:v>Total</c:v>
                  </c:pt>
                </c:lvl>
                <c:lvl>
                  <c:pt idx="0">
                    <c:v>DH</c:v>
                  </c:pt>
                  <c:pt idx="4">
                    <c:v>CINT</c:v>
                  </c:pt>
                </c:lvl>
              </c:multiLvlStrCache>
            </c:multiLvlStrRef>
          </c:cat>
          <c:val>
            <c:numRef>
              <c:f>Sheet6!$B$7:$J$7</c:f>
              <c:numCache>
                <c:formatCode>0%</c:formatCode>
                <c:ptCount val="9"/>
                <c:pt idx="0">
                  <c:v>0.13792662349924162</c:v>
                </c:pt>
                <c:pt idx="1">
                  <c:v>0.34846430992045091</c:v>
                </c:pt>
                <c:pt idx="2">
                  <c:v>0.29684341470999842</c:v>
                </c:pt>
                <c:pt idx="3">
                  <c:v>0.19451258250097059</c:v>
                </c:pt>
                <c:pt idx="4">
                  <c:v>0.15258260902860207</c:v>
                </c:pt>
                <c:pt idx="5">
                  <c:v>0.19813180221098636</c:v>
                </c:pt>
                <c:pt idx="6">
                  <c:v>0.16709699420275734</c:v>
                </c:pt>
                <c:pt idx="7">
                  <c:v>1.143674052894925E-2</c:v>
                </c:pt>
                <c:pt idx="8">
                  <c:v>0.18797664608766099</c:v>
                </c:pt>
              </c:numCache>
            </c:numRef>
          </c:val>
          <c:smooth val="0"/>
          <c:extLst>
            <c:ext xmlns:c16="http://schemas.microsoft.com/office/drawing/2014/chart" uri="{C3380CC4-5D6E-409C-BE32-E72D297353CC}">
              <c16:uniqueId val="{00000003-B9A0-4672-BFCA-CDD8BE560E26}"/>
            </c:ext>
          </c:extLst>
        </c:ser>
        <c:dLbls>
          <c:showLegendKey val="0"/>
          <c:showVal val="0"/>
          <c:showCatName val="0"/>
          <c:showSerName val="0"/>
          <c:showPercent val="0"/>
          <c:showBubbleSize val="0"/>
        </c:dLbls>
        <c:marker val="1"/>
        <c:smooth val="0"/>
        <c:axId val="443585400"/>
        <c:axId val="443592240"/>
      </c:lineChart>
      <c:catAx>
        <c:axId val="43186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860304"/>
        <c:crosses val="autoZero"/>
        <c:auto val="1"/>
        <c:lblAlgn val="ctr"/>
        <c:lblOffset val="100"/>
        <c:noMultiLvlLbl val="0"/>
      </c:catAx>
      <c:valAx>
        <c:axId val="43186030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Rupiah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860664"/>
        <c:crosses val="autoZero"/>
        <c:crossBetween val="between"/>
      </c:valAx>
      <c:valAx>
        <c:axId val="44359224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3585400"/>
        <c:crosses val="max"/>
        <c:crossBetween val="between"/>
      </c:valAx>
      <c:catAx>
        <c:axId val="443585400"/>
        <c:scaling>
          <c:orientation val="minMax"/>
        </c:scaling>
        <c:delete val="1"/>
        <c:axPos val="b"/>
        <c:numFmt formatCode="General" sourceLinked="1"/>
        <c:majorTickMark val="out"/>
        <c:minorTickMark val="none"/>
        <c:tickLblPos val="nextTo"/>
        <c:crossAx val="44359224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5 Kategori FG Terbesar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Sheet1!$H$4</c:f>
              <c:strCache>
                <c:ptCount val="1"/>
                <c:pt idx="0">
                  <c:v> Total Value (Rp) </c:v>
                </c:pt>
              </c:strCache>
            </c:strRef>
          </c:tx>
          <c:spPr>
            <a:solidFill>
              <a:schemeClr val="tx1"/>
            </a:solidFill>
            <a:ln>
              <a:noFill/>
            </a:ln>
            <a:effectLst/>
          </c:spPr>
          <c:invertIfNegative val="0"/>
          <c:cat>
            <c:multiLvlStrRef>
              <c:f>Sheet1!$F$5:$G$9</c:f>
              <c:multiLvlStrCache>
                <c:ptCount val="5"/>
                <c:lvl>
                  <c:pt idx="0">
                    <c:v>ZAO</c:v>
                  </c:pt>
                  <c:pt idx="1">
                    <c:v>WNM</c:v>
                  </c:pt>
                  <c:pt idx="2">
                    <c:v>SCH</c:v>
                  </c:pt>
                  <c:pt idx="3">
                    <c:v>ROL</c:v>
                  </c:pt>
                  <c:pt idx="4">
                    <c:v>STO</c:v>
                  </c:pt>
                </c:lvl>
                <c:lvl>
                  <c:pt idx="0">
                    <c:v>ZAO</c:v>
                  </c:pt>
                  <c:pt idx="1">
                    <c:v>KUM</c:v>
                  </c:pt>
                  <c:pt idx="2">
                    <c:v>MAN</c:v>
                  </c:pt>
                  <c:pt idx="3">
                    <c:v>ROL</c:v>
                  </c:pt>
                  <c:pt idx="4">
                    <c:v>CHI</c:v>
                  </c:pt>
                </c:lvl>
              </c:multiLvlStrCache>
            </c:multiLvlStrRef>
          </c:cat>
          <c:val>
            <c:numRef>
              <c:f>Sheet1!$H$5:$H$9</c:f>
              <c:numCache>
                <c:formatCode>_(* #,##0_);_(* \(#,##0\);_(* "-"??_);_(@_)</c:formatCode>
                <c:ptCount val="5"/>
                <c:pt idx="0">
                  <c:v>5170.0785299999998</c:v>
                </c:pt>
                <c:pt idx="1">
                  <c:v>3678.7055780000001</c:v>
                </c:pt>
                <c:pt idx="2">
                  <c:v>1657.303979</c:v>
                </c:pt>
                <c:pt idx="3">
                  <c:v>1638.498818</c:v>
                </c:pt>
                <c:pt idx="4">
                  <c:v>1232.3424439999999</c:v>
                </c:pt>
              </c:numCache>
            </c:numRef>
          </c:val>
          <c:extLst>
            <c:ext xmlns:c16="http://schemas.microsoft.com/office/drawing/2014/chart" uri="{C3380CC4-5D6E-409C-BE32-E72D297353CC}">
              <c16:uniqueId val="{00000000-BDC4-401D-9ADF-E24026BA9F96}"/>
            </c:ext>
          </c:extLst>
        </c:ser>
        <c:ser>
          <c:idx val="1"/>
          <c:order val="1"/>
          <c:tx>
            <c:strRef>
              <c:f>Sheet1!$I$4</c:f>
              <c:strCache>
                <c:ptCount val="1"/>
                <c:pt idx="0">
                  <c:v>Qty</c:v>
                </c:pt>
              </c:strCache>
            </c:strRef>
          </c:tx>
          <c:spPr>
            <a:solidFill>
              <a:schemeClr val="bg2">
                <a:lumMod val="90000"/>
              </a:schemeClr>
            </a:solidFill>
            <a:ln>
              <a:noFill/>
            </a:ln>
            <a:effectLst/>
          </c:spPr>
          <c:invertIfNegative val="0"/>
          <c:cat>
            <c:multiLvlStrRef>
              <c:f>Sheet1!$F$5:$G$9</c:f>
              <c:multiLvlStrCache>
                <c:ptCount val="5"/>
                <c:lvl>
                  <c:pt idx="0">
                    <c:v>ZAO</c:v>
                  </c:pt>
                  <c:pt idx="1">
                    <c:v>WNM</c:v>
                  </c:pt>
                  <c:pt idx="2">
                    <c:v>SCH</c:v>
                  </c:pt>
                  <c:pt idx="3">
                    <c:v>ROL</c:v>
                  </c:pt>
                  <c:pt idx="4">
                    <c:v>STO</c:v>
                  </c:pt>
                </c:lvl>
                <c:lvl>
                  <c:pt idx="0">
                    <c:v>ZAO</c:v>
                  </c:pt>
                  <c:pt idx="1">
                    <c:v>KUM</c:v>
                  </c:pt>
                  <c:pt idx="2">
                    <c:v>MAN</c:v>
                  </c:pt>
                  <c:pt idx="3">
                    <c:v>ROL</c:v>
                  </c:pt>
                  <c:pt idx="4">
                    <c:v>CHI</c:v>
                  </c:pt>
                </c:lvl>
              </c:multiLvlStrCache>
            </c:multiLvlStrRef>
          </c:cat>
          <c:val>
            <c:numRef>
              <c:f>Sheet1!$I$5:$I$9</c:f>
              <c:numCache>
                <c:formatCode>General</c:formatCode>
                <c:ptCount val="5"/>
                <c:pt idx="0">
                  <c:v>6358</c:v>
                </c:pt>
                <c:pt idx="1">
                  <c:v>2681</c:v>
                </c:pt>
                <c:pt idx="2">
                  <c:v>5386</c:v>
                </c:pt>
                <c:pt idx="3">
                  <c:v>3528</c:v>
                </c:pt>
                <c:pt idx="4">
                  <c:v>730</c:v>
                </c:pt>
              </c:numCache>
            </c:numRef>
          </c:val>
          <c:extLst>
            <c:ext xmlns:c16="http://schemas.microsoft.com/office/drawing/2014/chart" uri="{C3380CC4-5D6E-409C-BE32-E72D297353CC}">
              <c16:uniqueId val="{00000001-BDC4-401D-9ADF-E24026BA9F96}"/>
            </c:ext>
          </c:extLst>
        </c:ser>
        <c:dLbls>
          <c:showLegendKey val="0"/>
          <c:showVal val="0"/>
          <c:showCatName val="0"/>
          <c:showSerName val="0"/>
          <c:showPercent val="0"/>
          <c:showBubbleSize val="0"/>
        </c:dLbls>
        <c:gapWidth val="150"/>
        <c:axId val="1018330032"/>
        <c:axId val="1018327872"/>
      </c:barChart>
      <c:lineChart>
        <c:grouping val="standard"/>
        <c:varyColors val="0"/>
        <c:ser>
          <c:idx val="2"/>
          <c:order val="2"/>
          <c:tx>
            <c:strRef>
              <c:f>Sheet1!$J$4</c:f>
              <c:strCache>
                <c:ptCount val="1"/>
                <c:pt idx="0">
                  <c:v>%</c:v>
                </c:pt>
              </c:strCache>
            </c:strRef>
          </c:tx>
          <c:spPr>
            <a:ln w="28575" cap="rnd">
              <a:solidFill>
                <a:schemeClr val="accent1"/>
              </a:solidFill>
              <a:round/>
            </a:ln>
            <a:effectLst/>
          </c:spPr>
          <c:marker>
            <c:symbol val="none"/>
          </c:marker>
          <c:dLbls>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Sheet1!$F$5:$G$9</c:f>
              <c:multiLvlStrCache>
                <c:ptCount val="5"/>
                <c:lvl>
                  <c:pt idx="0">
                    <c:v>ZAO</c:v>
                  </c:pt>
                  <c:pt idx="1">
                    <c:v>WNM</c:v>
                  </c:pt>
                  <c:pt idx="2">
                    <c:v>SCH</c:v>
                  </c:pt>
                  <c:pt idx="3">
                    <c:v>ROL</c:v>
                  </c:pt>
                  <c:pt idx="4">
                    <c:v>STO</c:v>
                  </c:pt>
                </c:lvl>
                <c:lvl>
                  <c:pt idx="0">
                    <c:v>ZAO</c:v>
                  </c:pt>
                  <c:pt idx="1">
                    <c:v>KUM</c:v>
                  </c:pt>
                  <c:pt idx="2">
                    <c:v>MAN</c:v>
                  </c:pt>
                  <c:pt idx="3">
                    <c:v>ROL</c:v>
                  </c:pt>
                  <c:pt idx="4">
                    <c:v>CHI</c:v>
                  </c:pt>
                </c:lvl>
              </c:multiLvlStrCache>
            </c:multiLvlStrRef>
          </c:cat>
          <c:val>
            <c:numRef>
              <c:f>Sheet1!$J$5:$J$9</c:f>
              <c:numCache>
                <c:formatCode>0%</c:formatCode>
                <c:ptCount val="5"/>
                <c:pt idx="0">
                  <c:v>0.20940469010907631</c:v>
                </c:pt>
                <c:pt idx="1">
                  <c:v>0.14899932314250949</c:v>
                </c:pt>
                <c:pt idx="2">
                  <c:v>6.7126103428652203E-2</c:v>
                </c:pt>
                <c:pt idx="3">
                  <c:v>6.6364434357514074E-2</c:v>
                </c:pt>
                <c:pt idx="4">
                  <c:v>4.9913804228827005E-2</c:v>
                </c:pt>
              </c:numCache>
            </c:numRef>
          </c:val>
          <c:smooth val="0"/>
          <c:extLst>
            <c:ext xmlns:c16="http://schemas.microsoft.com/office/drawing/2014/chart" uri="{C3380CC4-5D6E-409C-BE32-E72D297353CC}">
              <c16:uniqueId val="{00000002-BDC4-401D-9ADF-E24026BA9F96}"/>
            </c:ext>
          </c:extLst>
        </c:ser>
        <c:dLbls>
          <c:showLegendKey val="0"/>
          <c:showVal val="0"/>
          <c:showCatName val="0"/>
          <c:showSerName val="0"/>
          <c:showPercent val="0"/>
          <c:showBubbleSize val="0"/>
        </c:dLbls>
        <c:marker val="1"/>
        <c:smooth val="0"/>
        <c:axId val="575789248"/>
        <c:axId val="575787088"/>
      </c:lineChart>
      <c:catAx>
        <c:axId val="101833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8327872"/>
        <c:crosses val="autoZero"/>
        <c:auto val="1"/>
        <c:lblAlgn val="ctr"/>
        <c:lblOffset val="100"/>
        <c:noMultiLvlLbl val="0"/>
      </c:catAx>
      <c:valAx>
        <c:axId val="101832787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Juta Rupiah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8330032"/>
        <c:crosses val="autoZero"/>
        <c:crossBetween val="between"/>
      </c:valAx>
      <c:valAx>
        <c:axId val="57578708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789248"/>
        <c:crosses val="max"/>
        <c:crossBetween val="between"/>
      </c:valAx>
      <c:catAx>
        <c:axId val="575789248"/>
        <c:scaling>
          <c:orientation val="minMax"/>
        </c:scaling>
        <c:delete val="1"/>
        <c:axPos val="b"/>
        <c:numFmt formatCode="General" sourceLinked="1"/>
        <c:majorTickMark val="out"/>
        <c:minorTickMark val="none"/>
        <c:tickLblPos val="nextTo"/>
        <c:crossAx val="57578708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10 KATEGORI UNMOVING RM </a:t>
            </a:r>
          </a:p>
          <a:p>
            <a:pPr>
              <a:defRPr/>
            </a:pPr>
            <a:r>
              <a:rPr lang="en-US" sz="1800" b="1" dirty="0">
                <a:solidFill>
                  <a:schemeClr val="tx1"/>
                </a:solidFill>
              </a:rPr>
              <a:t>JANUARI</a:t>
            </a:r>
            <a:r>
              <a:rPr lang="en-US" sz="1800" b="1" baseline="0" dirty="0">
                <a:solidFill>
                  <a:schemeClr val="tx1"/>
                </a:solidFill>
              </a:rPr>
              <a:t> 2025</a:t>
            </a:r>
            <a:endParaRPr lang="en-US" sz="18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'Unmov RM'!$G$4</c:f>
              <c:strCache>
                <c:ptCount val="1"/>
                <c:pt idx="0">
                  <c:v>Total Value (Rp)</c:v>
                </c:pt>
              </c:strCache>
            </c:strRef>
          </c:tx>
          <c:spPr>
            <a:solidFill>
              <a:schemeClr val="tx1"/>
            </a:solidFill>
            <a:ln>
              <a:noFill/>
            </a:ln>
            <a:effectLst/>
          </c:spPr>
          <c:invertIfNegative val="0"/>
          <c:cat>
            <c:multiLvlStrRef>
              <c:f>'Unmov RM'!$E$5:$F$14</c:f>
              <c:multiLvlStrCache>
                <c:ptCount val="10"/>
                <c:lvl>
                  <c:pt idx="0">
                    <c:v>VIN</c:v>
                  </c:pt>
                  <c:pt idx="1">
                    <c:v>FAB</c:v>
                  </c:pt>
                  <c:pt idx="2">
                    <c:v>ICT</c:v>
                  </c:pt>
                  <c:pt idx="3">
                    <c:v>OTH</c:v>
                  </c:pt>
                  <c:pt idx="4">
                    <c:v>INL</c:v>
                  </c:pt>
                  <c:pt idx="5">
                    <c:v>IWL</c:v>
                  </c:pt>
                  <c:pt idx="6">
                    <c:v>PLS</c:v>
                  </c:pt>
                  <c:pt idx="7">
                    <c:v>ELC</c:v>
                  </c:pt>
                  <c:pt idx="8">
                    <c:v>PLS</c:v>
                  </c:pt>
                  <c:pt idx="9">
                    <c:v>TRX</c:v>
                  </c:pt>
                </c:lvl>
                <c:lvl>
                  <c:pt idx="0">
                    <c:v>SUG</c:v>
                  </c:pt>
                  <c:pt idx="1">
                    <c:v>CPR</c:v>
                  </c:pt>
                  <c:pt idx="2">
                    <c:v>NSB</c:v>
                  </c:pt>
                  <c:pt idx="3">
                    <c:v>NSB</c:v>
                  </c:pt>
                  <c:pt idx="4">
                    <c:v>CPR</c:v>
                  </c:pt>
                  <c:pt idx="5">
                    <c:v>PAR</c:v>
                  </c:pt>
                  <c:pt idx="6">
                    <c:v>OLI</c:v>
                  </c:pt>
                  <c:pt idx="7">
                    <c:v>NSB</c:v>
                  </c:pt>
                  <c:pt idx="8">
                    <c:v>NSB</c:v>
                  </c:pt>
                  <c:pt idx="9">
                    <c:v>NSB</c:v>
                  </c:pt>
                </c:lvl>
              </c:multiLvlStrCache>
            </c:multiLvlStrRef>
          </c:cat>
          <c:val>
            <c:numRef>
              <c:f>'Unmov RM'!$G$5:$G$14</c:f>
              <c:numCache>
                <c:formatCode>_(* #,##0_);_(* \(#,##0\);_(* "-"??_);_(@_)</c:formatCode>
                <c:ptCount val="10"/>
                <c:pt idx="0">
                  <c:v>216.09131199999999</c:v>
                </c:pt>
                <c:pt idx="1">
                  <c:v>139.74904599999999</c:v>
                </c:pt>
                <c:pt idx="2">
                  <c:v>139.56055900000001</c:v>
                </c:pt>
                <c:pt idx="3">
                  <c:v>125.3</c:v>
                </c:pt>
                <c:pt idx="4">
                  <c:v>122.628773</c:v>
                </c:pt>
                <c:pt idx="5">
                  <c:v>106.407403</c:v>
                </c:pt>
                <c:pt idx="6">
                  <c:v>105.484281</c:v>
                </c:pt>
                <c:pt idx="7">
                  <c:v>105.11944699999999</c:v>
                </c:pt>
                <c:pt idx="8">
                  <c:v>101.991857</c:v>
                </c:pt>
                <c:pt idx="9">
                  <c:v>84.140336000000005</c:v>
                </c:pt>
              </c:numCache>
            </c:numRef>
          </c:val>
          <c:extLst>
            <c:ext xmlns:c16="http://schemas.microsoft.com/office/drawing/2014/chart" uri="{C3380CC4-5D6E-409C-BE32-E72D297353CC}">
              <c16:uniqueId val="{00000000-E8C4-409C-A78A-47B6E4C9E20F}"/>
            </c:ext>
          </c:extLst>
        </c:ser>
        <c:dLbls>
          <c:showLegendKey val="0"/>
          <c:showVal val="0"/>
          <c:showCatName val="0"/>
          <c:showSerName val="0"/>
          <c:showPercent val="0"/>
          <c:showBubbleSize val="0"/>
        </c:dLbls>
        <c:gapWidth val="150"/>
        <c:axId val="517292152"/>
        <c:axId val="517290352"/>
      </c:barChart>
      <c:lineChart>
        <c:grouping val="standard"/>
        <c:varyColors val="0"/>
        <c:ser>
          <c:idx val="1"/>
          <c:order val="1"/>
          <c:tx>
            <c:strRef>
              <c:f>'Unmov RM'!$H$4</c:f>
              <c:strCache>
                <c:ptCount val="1"/>
                <c:pt idx="0">
                  <c:v>% dari Total Inv</c:v>
                </c:pt>
              </c:strCache>
            </c:strRef>
          </c:tx>
          <c:spPr>
            <a:ln w="28575" cap="rnd">
              <a:solidFill>
                <a:srgbClr val="00B0F0"/>
              </a:solidFill>
              <a:round/>
            </a:ln>
            <a:effectLst/>
          </c:spPr>
          <c:marker>
            <c:symbol val="none"/>
          </c:marker>
          <c:dLbls>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'Unmov RM'!$E$5:$F$14</c:f>
              <c:multiLvlStrCache>
                <c:ptCount val="10"/>
                <c:lvl>
                  <c:pt idx="0">
                    <c:v>VIN</c:v>
                  </c:pt>
                  <c:pt idx="1">
                    <c:v>FAB</c:v>
                  </c:pt>
                  <c:pt idx="2">
                    <c:v>ICT</c:v>
                  </c:pt>
                  <c:pt idx="3">
                    <c:v>OTH</c:v>
                  </c:pt>
                  <c:pt idx="4">
                    <c:v>INL</c:v>
                  </c:pt>
                  <c:pt idx="5">
                    <c:v>IWL</c:v>
                  </c:pt>
                  <c:pt idx="6">
                    <c:v>PLS</c:v>
                  </c:pt>
                  <c:pt idx="7">
                    <c:v>ELC</c:v>
                  </c:pt>
                  <c:pt idx="8">
                    <c:v>PLS</c:v>
                  </c:pt>
                  <c:pt idx="9">
                    <c:v>TRX</c:v>
                  </c:pt>
                </c:lvl>
                <c:lvl>
                  <c:pt idx="0">
                    <c:v>SUG</c:v>
                  </c:pt>
                  <c:pt idx="1">
                    <c:v>CPR</c:v>
                  </c:pt>
                  <c:pt idx="2">
                    <c:v>NSB</c:v>
                  </c:pt>
                  <c:pt idx="3">
                    <c:v>NSB</c:v>
                  </c:pt>
                  <c:pt idx="4">
                    <c:v>CPR</c:v>
                  </c:pt>
                  <c:pt idx="5">
                    <c:v>PAR</c:v>
                  </c:pt>
                  <c:pt idx="6">
                    <c:v>OLI</c:v>
                  </c:pt>
                  <c:pt idx="7">
                    <c:v>NSB</c:v>
                  </c:pt>
                  <c:pt idx="8">
                    <c:v>NSB</c:v>
                  </c:pt>
                  <c:pt idx="9">
                    <c:v>NSB</c:v>
                  </c:pt>
                </c:lvl>
              </c:multiLvlStrCache>
            </c:multiLvlStrRef>
          </c:cat>
          <c:val>
            <c:numRef>
              <c:f>'Unmov RM'!$H$5:$H$14</c:f>
              <c:numCache>
                <c:formatCode>0.0%</c:formatCode>
                <c:ptCount val="10"/>
                <c:pt idx="0">
                  <c:v>6.2533312174173003E-2</c:v>
                </c:pt>
                <c:pt idx="1">
                  <c:v>4.0441101674466497E-2</c:v>
                </c:pt>
                <c:pt idx="2">
                  <c:v>4.0386556601355129E-2</c:v>
                </c:pt>
                <c:pt idx="3">
                  <c:v>3.6259782695122318E-2</c:v>
                </c:pt>
                <c:pt idx="4">
                  <c:v>3.5486773033914468E-2</c:v>
                </c:pt>
                <c:pt idx="5">
                  <c:v>3.0792572305924235E-2</c:v>
                </c:pt>
                <c:pt idx="6">
                  <c:v>3.0525435808549238E-2</c:v>
                </c:pt>
                <c:pt idx="7">
                  <c:v>3.041985878093717E-2</c:v>
                </c:pt>
                <c:pt idx="8">
                  <c:v>2.9514785087725377E-2</c:v>
                </c:pt>
                <c:pt idx="9">
                  <c:v>2.4348845165639087E-2</c:v>
                </c:pt>
              </c:numCache>
            </c:numRef>
          </c:val>
          <c:smooth val="0"/>
          <c:extLst>
            <c:ext xmlns:c16="http://schemas.microsoft.com/office/drawing/2014/chart" uri="{C3380CC4-5D6E-409C-BE32-E72D297353CC}">
              <c16:uniqueId val="{00000001-E8C4-409C-A78A-47B6E4C9E20F}"/>
            </c:ext>
          </c:extLst>
        </c:ser>
        <c:dLbls>
          <c:showLegendKey val="0"/>
          <c:showVal val="0"/>
          <c:showCatName val="0"/>
          <c:showSerName val="0"/>
          <c:showPercent val="0"/>
          <c:showBubbleSize val="0"/>
        </c:dLbls>
        <c:marker val="1"/>
        <c:smooth val="0"/>
        <c:axId val="518670288"/>
        <c:axId val="517298272"/>
      </c:lineChart>
      <c:catAx>
        <c:axId val="517292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290352"/>
        <c:crosses val="autoZero"/>
        <c:auto val="1"/>
        <c:lblAlgn val="ctr"/>
        <c:lblOffset val="100"/>
        <c:noMultiLvlLbl val="0"/>
      </c:catAx>
      <c:valAx>
        <c:axId val="5172903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t>Juta Rupiah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7292152"/>
        <c:crosses val="autoZero"/>
        <c:crossBetween val="between"/>
      </c:valAx>
      <c:valAx>
        <c:axId val="51729827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8670288"/>
        <c:crosses val="max"/>
        <c:crossBetween val="between"/>
      </c:valAx>
      <c:catAx>
        <c:axId val="518670288"/>
        <c:scaling>
          <c:orientation val="minMax"/>
        </c:scaling>
        <c:delete val="1"/>
        <c:axPos val="b"/>
        <c:numFmt formatCode="General" sourceLinked="1"/>
        <c:majorTickMark val="out"/>
        <c:minorTickMark val="none"/>
        <c:tickLblPos val="nextTo"/>
        <c:crossAx val="51729827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TREND PENURUNAN INVENTORI RM UNMOVING 2024</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'Analisa UM'!$I$10</c:f>
              <c:strCache>
                <c:ptCount val="1"/>
                <c:pt idx="0">
                  <c:v>Penurunan Rp.</c:v>
                </c:pt>
              </c:strCache>
            </c:strRef>
          </c:tx>
          <c:spPr>
            <a:solidFill>
              <a:srgbClr val="00B0F0"/>
            </a:solidFill>
            <a:ln>
              <a:noFill/>
            </a:ln>
            <a:effectLst/>
          </c:spPr>
          <c:invertIfNegative val="0"/>
          <c:cat>
            <c:strRef>
              <c:f>'Analisa UM'!$J$9:$U$9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c:strRef>
          </c:cat>
          <c:val>
            <c:numRef>
              <c:f>'Analisa UM'!$J$10:$U$10</c:f>
              <c:numCache>
                <c:formatCode>_(* #,##0_);_(* \(#,##0\);_(* "-"??_);_(@_)</c:formatCode>
                <c:ptCount val="12"/>
                <c:pt idx="0">
                  <c:v>0</c:v>
                </c:pt>
                <c:pt idx="1">
                  <c:v>0</c:v>
                </c:pt>
                <c:pt idx="2">
                  <c:v>46.693213999999998</c:v>
                </c:pt>
                <c:pt idx="3">
                  <c:v>23.918094</c:v>
                </c:pt>
                <c:pt idx="4">
                  <c:v>109.020791</c:v>
                </c:pt>
                <c:pt idx="5">
                  <c:v>550.66780700000004</c:v>
                </c:pt>
                <c:pt idx="6">
                  <c:v>121.40914100000001</c:v>
                </c:pt>
                <c:pt idx="7">
                  <c:v>328.616919</c:v>
                </c:pt>
                <c:pt idx="8">
                  <c:v>-0.56267</c:v>
                </c:pt>
                <c:pt idx="9">
                  <c:v>156.647974</c:v>
                </c:pt>
                <c:pt idx="10">
                  <c:v>-92.569993999999994</c:v>
                </c:pt>
                <c:pt idx="11">
                  <c:v>407.316169</c:v>
                </c:pt>
              </c:numCache>
              <c:extLst/>
            </c:numRef>
          </c:val>
          <c:extLst>
            <c:ext xmlns:c16="http://schemas.microsoft.com/office/drawing/2014/chart" uri="{C3380CC4-5D6E-409C-BE32-E72D297353CC}">
              <c16:uniqueId val="{00000000-555D-4941-B772-0973B2B0B088}"/>
            </c:ext>
          </c:extLst>
        </c:ser>
        <c:ser>
          <c:idx val="1"/>
          <c:order val="1"/>
          <c:tx>
            <c:strRef>
              <c:f>'Analisa UM'!$I$11</c:f>
              <c:strCache>
                <c:ptCount val="1"/>
                <c:pt idx="0">
                  <c:v>Penurunan Rp. YTD</c:v>
                </c:pt>
              </c:strCache>
            </c:strRef>
          </c:tx>
          <c:spPr>
            <a:solidFill>
              <a:schemeClr val="bg2"/>
            </a:solidFill>
            <a:ln>
              <a:noFill/>
            </a:ln>
            <a:effectLst/>
          </c:spPr>
          <c:invertIfNegative val="0"/>
          <c:cat>
            <c:strRef>
              <c:f>'Analisa UM'!$J$9:$U$9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c:strRef>
          </c:cat>
          <c:val>
            <c:numRef>
              <c:f>'Analisa UM'!$J$11:$U$11</c:f>
              <c:numCache>
                <c:formatCode>_(* #,##0_);_(* \(#,##0\);_(* "-"??_);_(@_)</c:formatCode>
                <c:ptCount val="12"/>
                <c:pt idx="0">
                  <c:v>0</c:v>
                </c:pt>
                <c:pt idx="1">
                  <c:v>0</c:v>
                </c:pt>
                <c:pt idx="2">
                  <c:v>46.693213999999998</c:v>
                </c:pt>
                <c:pt idx="3">
                  <c:v>70.611307999999994</c:v>
                </c:pt>
                <c:pt idx="4">
                  <c:v>179.63209899999998</c:v>
                </c:pt>
                <c:pt idx="5">
                  <c:v>730.29990599999996</c:v>
                </c:pt>
                <c:pt idx="6">
                  <c:v>851.70904699999994</c:v>
                </c:pt>
                <c:pt idx="7">
                  <c:v>1180.3259659999999</c:v>
                </c:pt>
                <c:pt idx="8">
                  <c:v>1179.7632959999999</c:v>
                </c:pt>
                <c:pt idx="9">
                  <c:v>1336.4112699999998</c:v>
                </c:pt>
                <c:pt idx="10">
                  <c:v>1243.8412759999999</c:v>
                </c:pt>
                <c:pt idx="11">
                  <c:v>1651.1574449999998</c:v>
                </c:pt>
              </c:numCache>
              <c:extLst/>
            </c:numRef>
          </c:val>
          <c:extLst>
            <c:ext xmlns:c16="http://schemas.microsoft.com/office/drawing/2014/chart" uri="{C3380CC4-5D6E-409C-BE32-E72D297353CC}">
              <c16:uniqueId val="{00000001-555D-4941-B772-0973B2B0B088}"/>
            </c:ext>
          </c:extLst>
        </c:ser>
        <c:dLbls>
          <c:showLegendKey val="0"/>
          <c:showVal val="0"/>
          <c:showCatName val="0"/>
          <c:showSerName val="0"/>
          <c:showPercent val="0"/>
          <c:showBubbleSize val="0"/>
        </c:dLbls>
        <c:gapWidth val="150"/>
        <c:axId val="636611648"/>
        <c:axId val="636614888"/>
      </c:barChart>
      <c:lineChart>
        <c:grouping val="standard"/>
        <c:varyColors val="0"/>
        <c:ser>
          <c:idx val="2"/>
          <c:order val="2"/>
          <c:tx>
            <c:strRef>
              <c:f>'Analisa UM'!$I$12</c:f>
              <c:strCache>
                <c:ptCount val="1"/>
                <c:pt idx="0">
                  <c:v>Total Inventory Unmoving</c:v>
                </c:pt>
              </c:strCache>
            </c:strRef>
          </c:tx>
          <c:spPr>
            <a:ln w="28575" cap="rnd">
              <a:solidFill>
                <a:schemeClr val="accent3"/>
              </a:solidFill>
              <a:round/>
            </a:ln>
            <a:effectLst/>
          </c:spPr>
          <c:marker>
            <c:symbol val="none"/>
          </c:marker>
          <c:dLbls>
            <c:spPr>
              <a:solidFill>
                <a:schemeClr val="bg2"/>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'Analisa UM'!$J$9:$U$9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c:strRef>
          </c:cat>
          <c:val>
            <c:numRef>
              <c:f>'Analisa UM'!$J$12:$U$12</c:f>
              <c:numCache>
                <c:formatCode>_(* #,##0_);_(* \(#,##0\);_(* "-"??_);_(@_)</c:formatCode>
                <c:ptCount val="12"/>
                <c:pt idx="0">
                  <c:v>6039.6164790000003</c:v>
                </c:pt>
                <c:pt idx="1">
                  <c:v>6039.6164790000003</c:v>
                </c:pt>
                <c:pt idx="2">
                  <c:v>5992.9232650000004</c:v>
                </c:pt>
                <c:pt idx="3">
                  <c:v>5969.0051710000007</c:v>
                </c:pt>
                <c:pt idx="4">
                  <c:v>5859.9843800000008</c:v>
                </c:pt>
                <c:pt idx="5">
                  <c:v>5309.316573000001</c:v>
                </c:pt>
                <c:pt idx="6">
                  <c:v>5187.9074320000009</c:v>
                </c:pt>
                <c:pt idx="7">
                  <c:v>4859.2905130000008</c:v>
                </c:pt>
                <c:pt idx="8">
                  <c:v>4859.8531830000011</c:v>
                </c:pt>
                <c:pt idx="9">
                  <c:v>4703.2052090000007</c:v>
                </c:pt>
                <c:pt idx="10">
                  <c:v>4795.7752030000011</c:v>
                </c:pt>
                <c:pt idx="11">
                  <c:v>4388.4590340000013</c:v>
                </c:pt>
              </c:numCache>
              <c:extLst/>
            </c:numRef>
          </c:val>
          <c:smooth val="0"/>
          <c:extLst>
            <c:ext xmlns:c16="http://schemas.microsoft.com/office/drawing/2014/chart" uri="{C3380CC4-5D6E-409C-BE32-E72D297353CC}">
              <c16:uniqueId val="{00000002-555D-4941-B772-0973B2B0B088}"/>
            </c:ext>
          </c:extLst>
        </c:ser>
        <c:dLbls>
          <c:showLegendKey val="0"/>
          <c:showVal val="0"/>
          <c:showCatName val="0"/>
          <c:showSerName val="0"/>
          <c:showPercent val="0"/>
          <c:showBubbleSize val="0"/>
        </c:dLbls>
        <c:marker val="1"/>
        <c:smooth val="0"/>
        <c:axId val="636611648"/>
        <c:axId val="636614888"/>
      </c:lineChart>
      <c:lineChart>
        <c:grouping val="standard"/>
        <c:varyColors val="0"/>
        <c:ser>
          <c:idx val="3"/>
          <c:order val="3"/>
          <c:tx>
            <c:strRef>
              <c:f>'Analisa UM'!$I$13</c:f>
              <c:strCache>
                <c:ptCount val="1"/>
                <c:pt idx="0">
                  <c:v>% Penurunan YTD</c:v>
                </c:pt>
              </c:strCache>
            </c:strRef>
          </c:tx>
          <c:spPr>
            <a:ln w="28575" cap="rnd">
              <a:solidFill>
                <a:schemeClr val="accent4"/>
              </a:solidFill>
              <a:round/>
            </a:ln>
            <a:effectLst/>
          </c:spPr>
          <c:marker>
            <c:symbol val="none"/>
          </c:marker>
          <c:dLbls>
            <c:numFmt formatCode="0%" sourceLinked="0"/>
            <c:spPr>
              <a:solidFill>
                <a:schemeClr val="accent4"/>
              </a:solid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'Analisa UM'!$J$9:$U$9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c:strRef>
          </c:cat>
          <c:val>
            <c:numRef>
              <c:f>'Analisa UM'!$J$13:$U$13</c:f>
              <c:numCache>
                <c:formatCode>0%</c:formatCode>
                <c:ptCount val="12"/>
                <c:pt idx="0">
                  <c:v>0</c:v>
                </c:pt>
                <c:pt idx="1">
                  <c:v>0</c:v>
                </c:pt>
                <c:pt idx="2" formatCode="0.00%">
                  <c:v>7.7311554735891358E-3</c:v>
                </c:pt>
                <c:pt idx="3" formatCode="0.00%">
                  <c:v>1.169135627163057E-2</c:v>
                </c:pt>
                <c:pt idx="4" formatCode="0.00%">
                  <c:v>2.9742302284356686E-2</c:v>
                </c:pt>
                <c:pt idx="5" formatCode="0.00%">
                  <c:v>0.12091825839261207</c:v>
                </c:pt>
                <c:pt idx="6" formatCode="0.00%">
                  <c:v>0.14102038597341868</c:v>
                </c:pt>
                <c:pt idx="7" formatCode="0.00%">
                  <c:v>0.19543061552071109</c:v>
                </c:pt>
                <c:pt idx="8" formatCode="0.00%">
                  <c:v>0.19533745232037272</c:v>
                </c:pt>
                <c:pt idx="9" formatCode="0.00%">
                  <c:v>0.22127419425500905</c:v>
                </c:pt>
                <c:pt idx="10" formatCode="0.00%">
                  <c:v>0.20594706308337427</c:v>
                </c:pt>
                <c:pt idx="11" formatCode="0.00%">
                  <c:v>0.27338779717903339</c:v>
                </c:pt>
              </c:numCache>
              <c:extLst/>
            </c:numRef>
          </c:val>
          <c:smooth val="0"/>
          <c:extLst>
            <c:ext xmlns:c16="http://schemas.microsoft.com/office/drawing/2014/chart" uri="{C3380CC4-5D6E-409C-BE32-E72D297353CC}">
              <c16:uniqueId val="{00000003-555D-4941-B772-0973B2B0B088}"/>
            </c:ext>
          </c:extLst>
        </c:ser>
        <c:dLbls>
          <c:showLegendKey val="0"/>
          <c:showVal val="0"/>
          <c:showCatName val="0"/>
          <c:showSerName val="0"/>
          <c:showPercent val="0"/>
          <c:showBubbleSize val="0"/>
        </c:dLbls>
        <c:marker val="1"/>
        <c:smooth val="0"/>
        <c:axId val="652176632"/>
        <c:axId val="636597608"/>
      </c:lineChart>
      <c:catAx>
        <c:axId val="63661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6614888"/>
        <c:crosses val="autoZero"/>
        <c:auto val="1"/>
        <c:lblAlgn val="ctr"/>
        <c:lblOffset val="100"/>
        <c:noMultiLvlLbl val="0"/>
      </c:catAx>
      <c:valAx>
        <c:axId val="636614888"/>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Juta Rupiah</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6611648"/>
        <c:crosses val="autoZero"/>
        <c:crossBetween val="between"/>
      </c:valAx>
      <c:valAx>
        <c:axId val="636597608"/>
        <c:scaling>
          <c:orientation val="minMax"/>
          <c:min val="-5.000000000000001E-2"/>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52176632"/>
        <c:crosses val="max"/>
        <c:crossBetween val="between"/>
      </c:valAx>
      <c:catAx>
        <c:axId val="652176632"/>
        <c:scaling>
          <c:orientation val="minMax"/>
        </c:scaling>
        <c:delete val="1"/>
        <c:axPos val="b"/>
        <c:numFmt formatCode="General" sourceLinked="1"/>
        <c:majorTickMark val="out"/>
        <c:minorTickMark val="none"/>
        <c:tickLblPos val="nextTo"/>
        <c:crossAx val="63659760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REALISASI PRODUK</a:t>
            </a:r>
            <a:r>
              <a:rPr lang="en-US" sz="1600" b="1" baseline="0" dirty="0">
                <a:solidFill>
                  <a:schemeClr val="tx1"/>
                </a:solidFill>
              </a:rPr>
              <a:t> DARI RM UNMOVING</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Sheet3!$B$13</c:f>
              <c:strCache>
                <c:ptCount val="1"/>
                <c:pt idx="0">
                  <c:v>Plan</c:v>
                </c:pt>
              </c:strCache>
            </c:strRef>
          </c:tx>
          <c:spPr>
            <a:solidFill>
              <a:schemeClr val="tx1"/>
            </a:solidFill>
            <a:ln>
              <a:noFill/>
            </a:ln>
            <a:effectLst/>
          </c:spPr>
          <c:invertIfNegative val="0"/>
          <c:cat>
            <c:strRef>
              <c:f>Sheet3!$A$14:$A$20</c:f>
              <c:strCache>
                <c:ptCount val="7"/>
                <c:pt idx="0">
                  <c:v>Feb</c:v>
                </c:pt>
                <c:pt idx="1">
                  <c:v>Mar</c:v>
                </c:pt>
                <c:pt idx="2">
                  <c:v>Apr</c:v>
                </c:pt>
                <c:pt idx="3">
                  <c:v>May</c:v>
                </c:pt>
                <c:pt idx="4">
                  <c:v>Jun</c:v>
                </c:pt>
                <c:pt idx="5">
                  <c:v>Jul</c:v>
                </c:pt>
                <c:pt idx="6">
                  <c:v>Grand Total</c:v>
                </c:pt>
              </c:strCache>
            </c:strRef>
          </c:cat>
          <c:val>
            <c:numRef>
              <c:f>Sheet3!$B$14:$B$20</c:f>
              <c:numCache>
                <c:formatCode>General</c:formatCode>
                <c:ptCount val="7"/>
                <c:pt idx="0">
                  <c:v>1108</c:v>
                </c:pt>
                <c:pt idx="1">
                  <c:v>608</c:v>
                </c:pt>
                <c:pt idx="2">
                  <c:v>94</c:v>
                </c:pt>
                <c:pt idx="3">
                  <c:v>395</c:v>
                </c:pt>
                <c:pt idx="4">
                  <c:v>319</c:v>
                </c:pt>
                <c:pt idx="5">
                  <c:v>35</c:v>
                </c:pt>
                <c:pt idx="6">
                  <c:v>2559</c:v>
                </c:pt>
              </c:numCache>
            </c:numRef>
          </c:val>
          <c:extLst>
            <c:ext xmlns:c16="http://schemas.microsoft.com/office/drawing/2014/chart" uri="{C3380CC4-5D6E-409C-BE32-E72D297353CC}">
              <c16:uniqueId val="{00000000-F979-4819-B645-B12D0F86E34D}"/>
            </c:ext>
          </c:extLst>
        </c:ser>
        <c:ser>
          <c:idx val="1"/>
          <c:order val="1"/>
          <c:tx>
            <c:strRef>
              <c:f>Sheet3!$C$13</c:f>
              <c:strCache>
                <c:ptCount val="1"/>
                <c:pt idx="0">
                  <c:v>Actual</c:v>
                </c:pt>
              </c:strCache>
            </c:strRef>
          </c:tx>
          <c:spPr>
            <a:solidFill>
              <a:schemeClr val="bg2">
                <a:lumMod val="90000"/>
              </a:schemeClr>
            </a:solidFill>
            <a:ln>
              <a:noFill/>
            </a:ln>
            <a:effectLst/>
          </c:spPr>
          <c:invertIfNegative val="0"/>
          <c:cat>
            <c:strRef>
              <c:f>Sheet3!$A$14:$A$20</c:f>
              <c:strCache>
                <c:ptCount val="7"/>
                <c:pt idx="0">
                  <c:v>Feb</c:v>
                </c:pt>
                <c:pt idx="1">
                  <c:v>Mar</c:v>
                </c:pt>
                <c:pt idx="2">
                  <c:v>Apr</c:v>
                </c:pt>
                <c:pt idx="3">
                  <c:v>May</c:v>
                </c:pt>
                <c:pt idx="4">
                  <c:v>Jun</c:v>
                </c:pt>
                <c:pt idx="5">
                  <c:v>Jul</c:v>
                </c:pt>
                <c:pt idx="6">
                  <c:v>Grand Total</c:v>
                </c:pt>
              </c:strCache>
            </c:strRef>
          </c:cat>
          <c:val>
            <c:numRef>
              <c:f>Sheet3!$C$14:$C$20</c:f>
              <c:numCache>
                <c:formatCode>General</c:formatCode>
                <c:ptCount val="7"/>
                <c:pt idx="0">
                  <c:v>822</c:v>
                </c:pt>
                <c:pt idx="1">
                  <c:v>348</c:v>
                </c:pt>
                <c:pt idx="2">
                  <c:v>69</c:v>
                </c:pt>
                <c:pt idx="3">
                  <c:v>295</c:v>
                </c:pt>
                <c:pt idx="4">
                  <c:v>285</c:v>
                </c:pt>
                <c:pt idx="5">
                  <c:v>0</c:v>
                </c:pt>
                <c:pt idx="6">
                  <c:v>1819</c:v>
                </c:pt>
              </c:numCache>
            </c:numRef>
          </c:val>
          <c:extLst>
            <c:ext xmlns:c16="http://schemas.microsoft.com/office/drawing/2014/chart" uri="{C3380CC4-5D6E-409C-BE32-E72D297353CC}">
              <c16:uniqueId val="{00000001-F979-4819-B645-B12D0F86E34D}"/>
            </c:ext>
          </c:extLst>
        </c:ser>
        <c:dLbls>
          <c:showLegendKey val="0"/>
          <c:showVal val="0"/>
          <c:showCatName val="0"/>
          <c:showSerName val="0"/>
          <c:showPercent val="0"/>
          <c:showBubbleSize val="0"/>
        </c:dLbls>
        <c:gapWidth val="150"/>
        <c:axId val="569741680"/>
        <c:axId val="569740600"/>
      </c:barChart>
      <c:lineChart>
        <c:grouping val="standard"/>
        <c:varyColors val="0"/>
        <c:ser>
          <c:idx val="2"/>
          <c:order val="2"/>
          <c:tx>
            <c:strRef>
              <c:f>Sheet3!$D$13</c:f>
              <c:strCache>
                <c:ptCount val="1"/>
                <c:pt idx="0">
                  <c:v>% Realisasi</c:v>
                </c:pt>
              </c:strCache>
            </c:strRef>
          </c:tx>
          <c:spPr>
            <a:ln w="28575" cap="rnd">
              <a:solidFill>
                <a:srgbClr val="00B0F0"/>
              </a:solidFill>
              <a:round/>
            </a:ln>
            <a:effectLst/>
          </c:spPr>
          <c:marker>
            <c:symbol val="none"/>
          </c:marker>
          <c:dLbls>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Sheet3!$A$14:$A$20</c:f>
              <c:strCache>
                <c:ptCount val="7"/>
                <c:pt idx="0">
                  <c:v>Feb</c:v>
                </c:pt>
                <c:pt idx="1">
                  <c:v>Mar</c:v>
                </c:pt>
                <c:pt idx="2">
                  <c:v>Apr</c:v>
                </c:pt>
                <c:pt idx="3">
                  <c:v>May</c:v>
                </c:pt>
                <c:pt idx="4">
                  <c:v>Jun</c:v>
                </c:pt>
                <c:pt idx="5">
                  <c:v>Jul</c:v>
                </c:pt>
                <c:pt idx="6">
                  <c:v>Grand Total</c:v>
                </c:pt>
              </c:strCache>
            </c:strRef>
          </c:cat>
          <c:val>
            <c:numRef>
              <c:f>Sheet3!$D$14:$D$20</c:f>
              <c:numCache>
                <c:formatCode>0%</c:formatCode>
                <c:ptCount val="7"/>
                <c:pt idx="0">
                  <c:v>0.74187725631768953</c:v>
                </c:pt>
                <c:pt idx="1">
                  <c:v>0.57236842105263153</c:v>
                </c:pt>
                <c:pt idx="2">
                  <c:v>0.73404255319148937</c:v>
                </c:pt>
                <c:pt idx="3">
                  <c:v>0.74683544303797467</c:v>
                </c:pt>
                <c:pt idx="4">
                  <c:v>0.89341692789968652</c:v>
                </c:pt>
                <c:pt idx="5">
                  <c:v>0</c:v>
                </c:pt>
                <c:pt idx="6">
                  <c:v>0.71082454083626412</c:v>
                </c:pt>
              </c:numCache>
            </c:numRef>
          </c:val>
          <c:smooth val="0"/>
          <c:extLst>
            <c:ext xmlns:c16="http://schemas.microsoft.com/office/drawing/2014/chart" uri="{C3380CC4-5D6E-409C-BE32-E72D297353CC}">
              <c16:uniqueId val="{00000002-F979-4819-B645-B12D0F86E34D}"/>
            </c:ext>
          </c:extLst>
        </c:ser>
        <c:dLbls>
          <c:showLegendKey val="0"/>
          <c:showVal val="0"/>
          <c:showCatName val="0"/>
          <c:showSerName val="0"/>
          <c:showPercent val="0"/>
          <c:showBubbleSize val="0"/>
        </c:dLbls>
        <c:marker val="1"/>
        <c:smooth val="0"/>
        <c:axId val="569740960"/>
        <c:axId val="569740240"/>
      </c:lineChart>
      <c:catAx>
        <c:axId val="56974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9740600"/>
        <c:crosses val="autoZero"/>
        <c:auto val="1"/>
        <c:lblAlgn val="ctr"/>
        <c:lblOffset val="100"/>
        <c:noMultiLvlLbl val="0"/>
      </c:catAx>
      <c:valAx>
        <c:axId val="56974060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Qty Produk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9741680"/>
        <c:crosses val="autoZero"/>
        <c:crossBetween val="between"/>
      </c:valAx>
      <c:valAx>
        <c:axId val="56974024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9740960"/>
        <c:crosses val="max"/>
        <c:crossBetween val="between"/>
      </c:valAx>
      <c:catAx>
        <c:axId val="569740960"/>
        <c:scaling>
          <c:orientation val="minMax"/>
        </c:scaling>
        <c:delete val="1"/>
        <c:axPos val="b"/>
        <c:numFmt formatCode="General" sourceLinked="1"/>
        <c:majorTickMark val="none"/>
        <c:minorTickMark val="none"/>
        <c:tickLblPos val="nextTo"/>
        <c:crossAx val="56974024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2060"/>
                </a:solidFill>
                <a:latin typeface="+mn-lt"/>
                <a:ea typeface="+mn-ea"/>
                <a:cs typeface="+mn-cs"/>
              </a:defRPr>
            </a:pPr>
            <a:r>
              <a:rPr lang="en-US" sz="1800" b="1" dirty="0">
                <a:solidFill>
                  <a:schemeClr val="tx1"/>
                </a:solidFill>
              </a:rPr>
              <a:t>APS VS HASIL PRODUKSI</a:t>
            </a:r>
            <a:r>
              <a:rPr lang="en-US" sz="1800" b="1" baseline="0" dirty="0">
                <a:solidFill>
                  <a:schemeClr val="tx1"/>
                </a:solidFill>
              </a:rPr>
              <a:t> 2024</a:t>
            </a:r>
            <a:endParaRPr lang="en-US" sz="1800" b="1" dirty="0">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APS</c:v>
                </c:pt>
              </c:strCache>
            </c:strRef>
          </c:tx>
          <c:spPr>
            <a:solidFill>
              <a:schemeClr val="tx1"/>
            </a:solidFill>
            <a:ln>
              <a:noFill/>
            </a:ln>
            <a:effectLst/>
          </c:spPr>
          <c:invertIfNegative val="0"/>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_(* #,##0_);_(* \(#,##0\);_(* "-"??_);_(@_)</c:formatCode>
                <c:ptCount val="12"/>
                <c:pt idx="0">
                  <c:v>49601</c:v>
                </c:pt>
                <c:pt idx="1">
                  <c:v>45351</c:v>
                </c:pt>
                <c:pt idx="2">
                  <c:v>38068</c:v>
                </c:pt>
                <c:pt idx="3">
                  <c:v>28196</c:v>
                </c:pt>
                <c:pt idx="4">
                  <c:v>26578</c:v>
                </c:pt>
                <c:pt idx="5">
                  <c:v>23588</c:v>
                </c:pt>
                <c:pt idx="6">
                  <c:v>31404</c:v>
                </c:pt>
                <c:pt idx="7">
                  <c:v>33730</c:v>
                </c:pt>
                <c:pt idx="8">
                  <c:v>40777</c:v>
                </c:pt>
                <c:pt idx="9">
                  <c:v>42375</c:v>
                </c:pt>
                <c:pt idx="10">
                  <c:v>57734</c:v>
                </c:pt>
                <c:pt idx="11">
                  <c:v>46935</c:v>
                </c:pt>
              </c:numCache>
            </c:numRef>
          </c:val>
          <c:extLst>
            <c:ext xmlns:c16="http://schemas.microsoft.com/office/drawing/2014/chart" uri="{C3380CC4-5D6E-409C-BE32-E72D297353CC}">
              <c16:uniqueId val="{00000000-8E36-4D22-ADA7-6D315600548B}"/>
            </c:ext>
          </c:extLst>
        </c:ser>
        <c:ser>
          <c:idx val="1"/>
          <c:order val="1"/>
          <c:tx>
            <c:strRef>
              <c:f>Sheet1!$A$3</c:f>
              <c:strCache>
                <c:ptCount val="1"/>
                <c:pt idx="0">
                  <c:v>Hasil Produksi</c:v>
                </c:pt>
              </c:strCache>
            </c:strRef>
          </c:tx>
          <c:spPr>
            <a:solidFill>
              <a:schemeClr val="accent3">
                <a:lumMod val="20000"/>
                <a:lumOff val="80000"/>
              </a:schemeClr>
            </a:solidFill>
            <a:ln>
              <a:noFill/>
            </a:ln>
            <a:effectLst/>
          </c:spPr>
          <c:invertIfNegative val="0"/>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_(* #,##0_);_(* \(#,##0\);_(* "-"??_);_(@_)</c:formatCode>
                <c:ptCount val="12"/>
                <c:pt idx="0">
                  <c:v>50602</c:v>
                </c:pt>
                <c:pt idx="1">
                  <c:v>45449</c:v>
                </c:pt>
                <c:pt idx="2">
                  <c:v>38461</c:v>
                </c:pt>
                <c:pt idx="3">
                  <c:v>29217</c:v>
                </c:pt>
                <c:pt idx="4">
                  <c:v>27361</c:v>
                </c:pt>
                <c:pt idx="5">
                  <c:v>23780</c:v>
                </c:pt>
                <c:pt idx="6">
                  <c:v>31622</c:v>
                </c:pt>
                <c:pt idx="7">
                  <c:v>34031</c:v>
                </c:pt>
                <c:pt idx="8">
                  <c:v>41964</c:v>
                </c:pt>
                <c:pt idx="9">
                  <c:v>47182</c:v>
                </c:pt>
                <c:pt idx="10">
                  <c:v>60664</c:v>
                </c:pt>
                <c:pt idx="11">
                  <c:v>47591</c:v>
                </c:pt>
              </c:numCache>
            </c:numRef>
          </c:val>
          <c:extLst>
            <c:ext xmlns:c16="http://schemas.microsoft.com/office/drawing/2014/chart" uri="{C3380CC4-5D6E-409C-BE32-E72D297353CC}">
              <c16:uniqueId val="{00000001-8E36-4D22-ADA7-6D315600548B}"/>
            </c:ext>
          </c:extLst>
        </c:ser>
        <c:dLbls>
          <c:showLegendKey val="0"/>
          <c:showVal val="0"/>
          <c:showCatName val="0"/>
          <c:showSerName val="0"/>
          <c:showPercent val="0"/>
          <c:showBubbleSize val="0"/>
        </c:dLbls>
        <c:gapWidth val="150"/>
        <c:axId val="662161272"/>
        <c:axId val="662158032"/>
      </c:barChart>
      <c:lineChart>
        <c:grouping val="standard"/>
        <c:varyColors val="0"/>
        <c:ser>
          <c:idx val="2"/>
          <c:order val="2"/>
          <c:tx>
            <c:strRef>
              <c:f>Sheet1!$A$4</c:f>
              <c:strCache>
                <c:ptCount val="1"/>
                <c:pt idx="0">
                  <c:v>% </c:v>
                </c:pt>
              </c:strCache>
            </c:strRef>
          </c:tx>
          <c:spPr>
            <a:ln w="28575" cap="rnd">
              <a:solidFill>
                <a:srgbClr val="00B0F0"/>
              </a:solidFill>
              <a:round/>
            </a:ln>
            <a:effectLst/>
          </c:spPr>
          <c:marker>
            <c:symbol val="none"/>
          </c:marker>
          <c:dLbls>
            <c:spPr>
              <a:solidFill>
                <a:schemeClr val="accent5">
                  <a:lumMod val="20000"/>
                  <a:lumOff val="80000"/>
                </a:schemeClr>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Sheet1!$B$4:$M$4</c:f>
              <c:numCache>
                <c:formatCode>0%</c:formatCode>
                <c:ptCount val="12"/>
                <c:pt idx="0">
                  <c:v>1.0201810447370012</c:v>
                </c:pt>
                <c:pt idx="1">
                  <c:v>1.002160922581641</c:v>
                </c:pt>
                <c:pt idx="2">
                  <c:v>1.0103236313964485</c:v>
                </c:pt>
                <c:pt idx="3">
                  <c:v>1.036210810043978</c:v>
                </c:pt>
                <c:pt idx="4">
                  <c:v>1.0294604560162541</c:v>
                </c:pt>
                <c:pt idx="5">
                  <c:v>1.0081397320671528</c:v>
                </c:pt>
                <c:pt idx="6">
                  <c:v>1.0069417908546683</c:v>
                </c:pt>
                <c:pt idx="7">
                  <c:v>1.0089238067002668</c:v>
                </c:pt>
                <c:pt idx="8">
                  <c:v>1.0291095470485814</c:v>
                </c:pt>
                <c:pt idx="9">
                  <c:v>1.1134395280235989</c:v>
                </c:pt>
                <c:pt idx="10">
                  <c:v>1.0507499913395919</c:v>
                </c:pt>
                <c:pt idx="11">
                  <c:v>1.0139767763928837</c:v>
                </c:pt>
              </c:numCache>
            </c:numRef>
          </c:val>
          <c:smooth val="0"/>
          <c:extLst>
            <c:ext xmlns:c16="http://schemas.microsoft.com/office/drawing/2014/chart" uri="{C3380CC4-5D6E-409C-BE32-E72D297353CC}">
              <c16:uniqueId val="{00000002-8E36-4D22-ADA7-6D315600548B}"/>
            </c:ext>
          </c:extLst>
        </c:ser>
        <c:dLbls>
          <c:showLegendKey val="0"/>
          <c:showVal val="0"/>
          <c:showCatName val="0"/>
          <c:showSerName val="0"/>
          <c:showPercent val="0"/>
          <c:showBubbleSize val="0"/>
        </c:dLbls>
        <c:marker val="1"/>
        <c:smooth val="0"/>
        <c:axId val="662154792"/>
        <c:axId val="662152272"/>
      </c:lineChart>
      <c:catAx>
        <c:axId val="662161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2158032"/>
        <c:crosses val="autoZero"/>
        <c:auto val="1"/>
        <c:lblAlgn val="ctr"/>
        <c:lblOffset val="100"/>
        <c:noMultiLvlLbl val="0"/>
      </c:catAx>
      <c:valAx>
        <c:axId val="66215803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Pcs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2161272"/>
        <c:crosses val="autoZero"/>
        <c:crossBetween val="between"/>
      </c:valAx>
      <c:valAx>
        <c:axId val="66215227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2154792"/>
        <c:crosses val="max"/>
        <c:crossBetween val="between"/>
      </c:valAx>
      <c:catAx>
        <c:axId val="662154792"/>
        <c:scaling>
          <c:orientation val="minMax"/>
        </c:scaling>
        <c:delete val="1"/>
        <c:axPos val="b"/>
        <c:numFmt formatCode="General" sourceLinked="1"/>
        <c:majorTickMark val="out"/>
        <c:minorTickMark val="none"/>
        <c:tickLblPos val="nextTo"/>
        <c:crossAx val="66215227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ysClr val="windowText" lastClr="000000"/>
                </a:solidFill>
              </a:rPr>
              <a:t>PRODUKTIVITAS KARYAWAN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22025125062495"/>
          <c:y val="0.14292452893579338"/>
          <c:w val="0.80316785131642077"/>
          <c:h val="0.55539215791037189"/>
        </c:manualLayout>
      </c:layout>
      <c:barChart>
        <c:barDir val="col"/>
        <c:grouping val="clustered"/>
        <c:varyColors val="0"/>
        <c:ser>
          <c:idx val="0"/>
          <c:order val="0"/>
          <c:tx>
            <c:strRef>
              <c:f>KOMPARASI!$B$39</c:f>
              <c:strCache>
                <c:ptCount val="1"/>
                <c:pt idx="0">
                  <c:v>Hasil Produksi</c:v>
                </c:pt>
              </c:strCache>
            </c:strRef>
          </c:tx>
          <c:spPr>
            <a:solidFill>
              <a:schemeClr val="tx1"/>
            </a:solidFill>
            <a:ln>
              <a:noFill/>
            </a:ln>
            <a:effectLst/>
          </c:spPr>
          <c:invertIfNegative val="0"/>
          <c:cat>
            <c:strRef>
              <c:f>KOMPARASI!$C$38:$O$38</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KOMPARASI!$C$39:$O$39</c:f>
              <c:numCache>
                <c:formatCode>_-* #,##0_-;\-* #,##0_-;_-* "-"_-;_-@_-</c:formatCode>
                <c:ptCount val="13"/>
                <c:pt idx="0">
                  <c:v>51608</c:v>
                </c:pt>
                <c:pt idx="1">
                  <c:v>52168</c:v>
                </c:pt>
                <c:pt idx="2">
                  <c:v>41542</c:v>
                </c:pt>
                <c:pt idx="3">
                  <c:v>35657</c:v>
                </c:pt>
                <c:pt idx="4">
                  <c:v>35984</c:v>
                </c:pt>
                <c:pt idx="5">
                  <c:v>34989</c:v>
                </c:pt>
                <c:pt idx="6">
                  <c:v>35712</c:v>
                </c:pt>
                <c:pt idx="7">
                  <c:v>35160</c:v>
                </c:pt>
                <c:pt idx="8">
                  <c:v>45224</c:v>
                </c:pt>
                <c:pt idx="9">
                  <c:v>48153</c:v>
                </c:pt>
                <c:pt idx="10">
                  <c:v>61824</c:v>
                </c:pt>
                <c:pt idx="11">
                  <c:v>54019</c:v>
                </c:pt>
                <c:pt idx="12">
                  <c:v>44336.666666666664</c:v>
                </c:pt>
              </c:numCache>
            </c:numRef>
          </c:val>
          <c:extLst>
            <c:ext xmlns:c16="http://schemas.microsoft.com/office/drawing/2014/chart" uri="{C3380CC4-5D6E-409C-BE32-E72D297353CC}">
              <c16:uniqueId val="{00000000-E564-4659-90C3-AE161ABD7C19}"/>
            </c:ext>
          </c:extLst>
        </c:ser>
        <c:ser>
          <c:idx val="1"/>
          <c:order val="1"/>
          <c:tx>
            <c:strRef>
              <c:f>KOMPARASI!$B$40</c:f>
              <c:strCache>
                <c:ptCount val="1"/>
                <c:pt idx="0">
                  <c:v>Hari Kerja</c:v>
                </c:pt>
              </c:strCache>
            </c:strRef>
          </c:tx>
          <c:spPr>
            <a:solidFill>
              <a:schemeClr val="accent2"/>
            </a:solidFill>
            <a:ln>
              <a:noFill/>
            </a:ln>
            <a:effectLst/>
          </c:spPr>
          <c:invertIfNegative val="0"/>
          <c:cat>
            <c:strRef>
              <c:f>KOMPARASI!$C$38:$O$38</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KOMPARASI!$C$40:$O$40</c:f>
              <c:numCache>
                <c:formatCode>General</c:formatCode>
                <c:ptCount val="13"/>
                <c:pt idx="0">
                  <c:v>21</c:v>
                </c:pt>
                <c:pt idx="1">
                  <c:v>17</c:v>
                </c:pt>
                <c:pt idx="2">
                  <c:v>18</c:v>
                </c:pt>
                <c:pt idx="3">
                  <c:v>14</c:v>
                </c:pt>
                <c:pt idx="4">
                  <c:v>14</c:v>
                </c:pt>
                <c:pt idx="5">
                  <c:v>11</c:v>
                </c:pt>
                <c:pt idx="6">
                  <c:v>14</c:v>
                </c:pt>
                <c:pt idx="7">
                  <c:v>15</c:v>
                </c:pt>
                <c:pt idx="8">
                  <c:v>19</c:v>
                </c:pt>
                <c:pt idx="9">
                  <c:v>20</c:v>
                </c:pt>
                <c:pt idx="10">
                  <c:v>22</c:v>
                </c:pt>
                <c:pt idx="11">
                  <c:v>20</c:v>
                </c:pt>
                <c:pt idx="12" formatCode="_(* #,##0_);_(* \(#,##0\);_(* &quot;-&quot;??_);_(@_)">
                  <c:v>17.083333333333332</c:v>
                </c:pt>
              </c:numCache>
            </c:numRef>
          </c:val>
          <c:extLst>
            <c:ext xmlns:c16="http://schemas.microsoft.com/office/drawing/2014/chart" uri="{C3380CC4-5D6E-409C-BE32-E72D297353CC}">
              <c16:uniqueId val="{00000001-E564-4659-90C3-AE161ABD7C19}"/>
            </c:ext>
          </c:extLst>
        </c:ser>
        <c:ser>
          <c:idx val="2"/>
          <c:order val="2"/>
          <c:tx>
            <c:strRef>
              <c:f>KOMPARASI!$B$41</c:f>
              <c:strCache>
                <c:ptCount val="1"/>
                <c:pt idx="0">
                  <c:v>Total Karyawan MO</c:v>
                </c:pt>
              </c:strCache>
            </c:strRef>
          </c:tx>
          <c:spPr>
            <a:solidFill>
              <a:schemeClr val="accent3"/>
            </a:solidFill>
            <a:ln>
              <a:noFill/>
            </a:ln>
            <a:effectLst/>
          </c:spPr>
          <c:invertIfNegative val="0"/>
          <c:cat>
            <c:strRef>
              <c:f>KOMPARASI!$C$38:$O$38</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KOMPARASI!$C$41:$O$41</c:f>
              <c:numCache>
                <c:formatCode>General</c:formatCode>
                <c:ptCount val="13"/>
                <c:pt idx="0">
                  <c:v>354</c:v>
                </c:pt>
                <c:pt idx="1">
                  <c:v>354</c:v>
                </c:pt>
                <c:pt idx="2">
                  <c:v>354</c:v>
                </c:pt>
                <c:pt idx="3">
                  <c:v>351</c:v>
                </c:pt>
                <c:pt idx="4">
                  <c:v>350</c:v>
                </c:pt>
                <c:pt idx="5">
                  <c:v>350</c:v>
                </c:pt>
                <c:pt idx="6">
                  <c:v>346</c:v>
                </c:pt>
                <c:pt idx="7">
                  <c:v>346</c:v>
                </c:pt>
                <c:pt idx="8">
                  <c:v>345</c:v>
                </c:pt>
                <c:pt idx="9">
                  <c:v>341</c:v>
                </c:pt>
                <c:pt idx="10">
                  <c:v>340</c:v>
                </c:pt>
                <c:pt idx="11">
                  <c:v>338</c:v>
                </c:pt>
                <c:pt idx="12" formatCode="_(* #,##0_);_(* \(#,##0\);_(* &quot;-&quot;??_);_(@_)">
                  <c:v>347.41666666666669</c:v>
                </c:pt>
              </c:numCache>
            </c:numRef>
          </c:val>
          <c:extLst>
            <c:ext xmlns:c16="http://schemas.microsoft.com/office/drawing/2014/chart" uri="{C3380CC4-5D6E-409C-BE32-E72D297353CC}">
              <c16:uniqueId val="{00000002-E564-4659-90C3-AE161ABD7C19}"/>
            </c:ext>
          </c:extLst>
        </c:ser>
        <c:dLbls>
          <c:showLegendKey val="0"/>
          <c:showVal val="0"/>
          <c:showCatName val="0"/>
          <c:showSerName val="0"/>
          <c:showPercent val="0"/>
          <c:showBubbleSize val="0"/>
        </c:dLbls>
        <c:gapWidth val="150"/>
        <c:axId val="659007720"/>
        <c:axId val="659008440"/>
      </c:barChart>
      <c:lineChart>
        <c:grouping val="standard"/>
        <c:varyColors val="0"/>
        <c:ser>
          <c:idx val="3"/>
          <c:order val="3"/>
          <c:tx>
            <c:strRef>
              <c:f>KOMPARASI!$B$42</c:f>
              <c:strCache>
                <c:ptCount val="1"/>
                <c:pt idx="0">
                  <c:v>Pcs/Person/Day</c:v>
                </c:pt>
              </c:strCache>
            </c:strRef>
          </c:tx>
          <c:spPr>
            <a:ln w="28575" cap="rnd">
              <a:solidFill>
                <a:srgbClr val="00B0F0"/>
              </a:solidFill>
              <a:round/>
            </a:ln>
            <a:effectLst/>
          </c:spPr>
          <c:marker>
            <c:symbol val="none"/>
          </c:marker>
          <c:dLbls>
            <c:spPr>
              <a:solidFill>
                <a:srgbClr val="00B0F0"/>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KOMPARASI!$C$38:$O$38</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KOMPARASI!$C$42:$O$42</c:f>
              <c:numCache>
                <c:formatCode>_(* #,##0.0_);_(* \(#,##0.0\);_(* "-"??_);_(@_)</c:formatCode>
                <c:ptCount val="13"/>
                <c:pt idx="0">
                  <c:v>6.9421576540220613</c:v>
                </c:pt>
                <c:pt idx="1">
                  <c:v>8.6686606846128278</c:v>
                </c:pt>
                <c:pt idx="2">
                  <c:v>6.5194601381042059</c:v>
                </c:pt>
                <c:pt idx="3">
                  <c:v>7.2562067562067565</c:v>
                </c:pt>
                <c:pt idx="4">
                  <c:v>7.3436734693877552</c:v>
                </c:pt>
                <c:pt idx="5">
                  <c:v>9.0880519480519482</c:v>
                </c:pt>
                <c:pt idx="6">
                  <c:v>7.3724194880264244</c:v>
                </c:pt>
                <c:pt idx="7">
                  <c:v>6.7745664739884397</c:v>
                </c:pt>
                <c:pt idx="8">
                  <c:v>6.8991609458428682</c:v>
                </c:pt>
                <c:pt idx="9">
                  <c:v>7.0605571847507331</c:v>
                </c:pt>
                <c:pt idx="10">
                  <c:v>8.2652406417112303</c:v>
                </c:pt>
                <c:pt idx="11">
                  <c:v>7.9909763313609474</c:v>
                </c:pt>
                <c:pt idx="12">
                  <c:v>7.4703297860515177</c:v>
                </c:pt>
              </c:numCache>
            </c:numRef>
          </c:val>
          <c:smooth val="0"/>
          <c:extLst>
            <c:ext xmlns:c16="http://schemas.microsoft.com/office/drawing/2014/chart" uri="{C3380CC4-5D6E-409C-BE32-E72D297353CC}">
              <c16:uniqueId val="{00000003-E564-4659-90C3-AE161ABD7C19}"/>
            </c:ext>
          </c:extLst>
        </c:ser>
        <c:dLbls>
          <c:showLegendKey val="0"/>
          <c:showVal val="0"/>
          <c:showCatName val="0"/>
          <c:showSerName val="0"/>
          <c:showPercent val="0"/>
          <c:showBubbleSize val="0"/>
        </c:dLbls>
        <c:marker val="1"/>
        <c:smooth val="0"/>
        <c:axId val="658965240"/>
        <c:axId val="658964880"/>
      </c:lineChart>
      <c:catAx>
        <c:axId val="65900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9008440"/>
        <c:crosses val="autoZero"/>
        <c:auto val="1"/>
        <c:lblAlgn val="ctr"/>
        <c:lblOffset val="100"/>
        <c:noMultiLvlLbl val="0"/>
      </c:catAx>
      <c:valAx>
        <c:axId val="6590084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50" dirty="0"/>
                  <a:t>Pcs</a:t>
                </a:r>
                <a:r>
                  <a:rPr lang="en-US" sz="1050" baseline="0" dirty="0"/>
                  <a:t> Hasil </a:t>
                </a:r>
                <a:r>
                  <a:rPr lang="en-US" sz="1050" baseline="0" dirty="0" err="1"/>
                  <a:t>Produksi</a:t>
                </a:r>
                <a:endParaRPr lang="en-US" sz="105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59007720"/>
        <c:crosses val="autoZero"/>
        <c:crossBetween val="between"/>
      </c:valAx>
      <c:valAx>
        <c:axId val="658964880"/>
        <c:scaling>
          <c:orientation val="minMax"/>
        </c:scaling>
        <c:delete val="0"/>
        <c:axPos val="r"/>
        <c:numFmt formatCode="_(* #,##0.0_);_(* \(#,##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58965240"/>
        <c:crosses val="max"/>
        <c:crossBetween val="between"/>
      </c:valAx>
      <c:catAx>
        <c:axId val="658965240"/>
        <c:scaling>
          <c:orientation val="minMax"/>
        </c:scaling>
        <c:delete val="1"/>
        <c:axPos val="b"/>
        <c:numFmt formatCode="General" sourceLinked="1"/>
        <c:majorTickMark val="out"/>
        <c:minorTickMark val="none"/>
        <c:tickLblPos val="nextTo"/>
        <c:crossAx val="65896488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(2)'!$F$1:$O$1</c:f>
              <c:strCache>
                <c:ptCount val="10"/>
                <c:pt idx="0">
                  <c:v>Kualitas Produk-produk Chitose</c:v>
                </c:pt>
                <c:pt idx="1">
                  <c:v>Kenyamanan &amp; Ketahanan Produk-Produk Chitose</c:v>
                </c:pt>
                <c:pt idx="2">
                  <c:v>Varian Produk-Produk Chitose</c:v>
                </c:pt>
                <c:pt idx="3">
                  <c:v>Desain &amp; Ergonomi Produk-Produk Chitose</c:v>
                </c:pt>
                <c:pt idx="4">
                  <c:v>Kesesuaian Harga dengan Kualitas Produk Chitose</c:v>
                </c:pt>
                <c:pt idx="5">
                  <c:v>Kemudahan dalam Membeli Produk Chitose</c:v>
                </c:pt>
                <c:pt idx="6">
                  <c:v>Pelayanan Chitose</c:v>
                </c:pt>
                <c:pt idx="7">
                  <c:v>Media Promosi Chitose</c:v>
                </c:pt>
                <c:pt idx="8">
                  <c:v>Lokasi Kantor/Showroom/Distributor Chitose</c:v>
                </c:pt>
                <c:pt idx="9">
                  <c:v>Pengiriman Produk-Produk Chitose</c:v>
                </c:pt>
              </c:strCache>
            </c:strRef>
          </c:cat>
          <c:val>
            <c:numRef>
              <c:f>'Sheet1 (2)'!$F$2:$O$2</c:f>
              <c:numCache>
                <c:formatCode>0.00</c:formatCode>
                <c:ptCount val="10"/>
                <c:pt idx="0">
                  <c:v>3.7894736842105261</c:v>
                </c:pt>
                <c:pt idx="1">
                  <c:v>3.8421052631578947</c:v>
                </c:pt>
                <c:pt idx="2">
                  <c:v>3.5263157894736841</c:v>
                </c:pt>
                <c:pt idx="3">
                  <c:v>3.5</c:v>
                </c:pt>
                <c:pt idx="4">
                  <c:v>3.4473684210526314</c:v>
                </c:pt>
                <c:pt idx="5">
                  <c:v>3.5789473684210527</c:v>
                </c:pt>
                <c:pt idx="6">
                  <c:v>3.736842105263158</c:v>
                </c:pt>
                <c:pt idx="7">
                  <c:v>3.6315789473684212</c:v>
                </c:pt>
                <c:pt idx="8">
                  <c:v>3.3947368421052633</c:v>
                </c:pt>
                <c:pt idx="9">
                  <c:v>3.2894736842105261</c:v>
                </c:pt>
              </c:numCache>
            </c:numRef>
          </c:val>
          <c:extLst>
            <c:ext xmlns:c16="http://schemas.microsoft.com/office/drawing/2014/chart" uri="{C3380CC4-5D6E-409C-BE32-E72D297353CC}">
              <c16:uniqueId val="{00000000-0BC8-4D96-8434-A344BA43E76E}"/>
            </c:ext>
          </c:extLst>
        </c:ser>
        <c:dLbls>
          <c:showLegendKey val="0"/>
          <c:showVal val="0"/>
          <c:showCatName val="0"/>
          <c:showSerName val="0"/>
          <c:showPercent val="0"/>
          <c:showBubbleSize val="0"/>
        </c:dLbls>
        <c:gapWidth val="182"/>
        <c:axId val="577874448"/>
        <c:axId val="577874088"/>
      </c:barChart>
      <c:catAx>
        <c:axId val="57787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7874088"/>
        <c:crosses val="autoZero"/>
        <c:auto val="1"/>
        <c:lblAlgn val="ctr"/>
        <c:lblOffset val="100"/>
        <c:noMultiLvlLbl val="0"/>
      </c:catAx>
      <c:valAx>
        <c:axId val="577874088"/>
        <c:scaling>
          <c:orientation val="minMax"/>
        </c:scaling>
        <c:delete val="0"/>
        <c:axPos val="b"/>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7874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KEGAGALAN INTERNAL - LINE ALL SECTION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 YTD'!$A$27</c:f>
              <c:strCache>
                <c:ptCount val="1"/>
                <c:pt idx="0">
                  <c:v>Jumlah Produksi</c:v>
                </c:pt>
              </c:strCache>
            </c:strRef>
          </c:tx>
          <c:spPr>
            <a:solidFill>
              <a:schemeClr val="accent3"/>
            </a:solidFill>
            <a:ln>
              <a:noFill/>
            </a:ln>
            <a:effectLst/>
          </c:spPr>
          <c:invertIfNegative val="0"/>
          <c:cat>
            <c:strRef>
              <c:f>'Summary YTD'!$B$26:$N$26</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YTD'!$B$27:$N$27</c:f>
              <c:numCache>
                <c:formatCode>_(* #,##0_);_(* \(#,##0\);_(* "-"??_);_(@_)</c:formatCode>
                <c:ptCount val="13"/>
                <c:pt idx="0">
                  <c:v>502368</c:v>
                </c:pt>
                <c:pt idx="1">
                  <c:v>344784</c:v>
                </c:pt>
                <c:pt idx="2">
                  <c:v>300666</c:v>
                </c:pt>
                <c:pt idx="3">
                  <c:v>225075</c:v>
                </c:pt>
                <c:pt idx="4">
                  <c:v>236326</c:v>
                </c:pt>
                <c:pt idx="5">
                  <c:v>248510</c:v>
                </c:pt>
                <c:pt idx="6">
                  <c:v>420664</c:v>
                </c:pt>
                <c:pt idx="7">
                  <c:v>314146</c:v>
                </c:pt>
                <c:pt idx="8">
                  <c:v>444455</c:v>
                </c:pt>
                <c:pt idx="9">
                  <c:v>515381</c:v>
                </c:pt>
                <c:pt idx="10">
                  <c:v>531231</c:v>
                </c:pt>
                <c:pt idx="11">
                  <c:v>291358</c:v>
                </c:pt>
                <c:pt idx="12">
                  <c:v>4374964</c:v>
                </c:pt>
              </c:numCache>
            </c:numRef>
          </c:val>
          <c:extLst>
            <c:ext xmlns:c16="http://schemas.microsoft.com/office/drawing/2014/chart" uri="{C3380CC4-5D6E-409C-BE32-E72D297353CC}">
              <c16:uniqueId val="{00000000-C9D8-47CC-A94A-6C2F17BEF592}"/>
            </c:ext>
          </c:extLst>
        </c:ser>
        <c:ser>
          <c:idx val="1"/>
          <c:order val="1"/>
          <c:tx>
            <c:strRef>
              <c:f>'Summary YTD'!$A$28</c:f>
              <c:strCache>
                <c:ptCount val="1"/>
                <c:pt idx="0">
                  <c:v>G1</c:v>
                </c:pt>
              </c:strCache>
            </c:strRef>
          </c:tx>
          <c:spPr>
            <a:solidFill>
              <a:srgbClr val="002060"/>
            </a:solidFill>
            <a:ln>
              <a:noFill/>
            </a:ln>
            <a:effectLst/>
          </c:spPr>
          <c:invertIfNegative val="0"/>
          <c:cat>
            <c:strRef>
              <c:f>'Summary YTD'!$B$26:$N$26</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YTD'!$B$28:$N$28</c:f>
              <c:numCache>
                <c:formatCode>_(* #,##0_);_(* \(#,##0\);_(* "-"??_);_(@_)</c:formatCode>
                <c:ptCount val="13"/>
                <c:pt idx="0">
                  <c:v>3412</c:v>
                </c:pt>
                <c:pt idx="1">
                  <c:v>2086</c:v>
                </c:pt>
                <c:pt idx="2">
                  <c:v>1324</c:v>
                </c:pt>
                <c:pt idx="3">
                  <c:v>1263</c:v>
                </c:pt>
                <c:pt idx="4">
                  <c:v>1616</c:v>
                </c:pt>
                <c:pt idx="5">
                  <c:v>1045</c:v>
                </c:pt>
                <c:pt idx="6">
                  <c:v>1695</c:v>
                </c:pt>
                <c:pt idx="7">
                  <c:v>1074</c:v>
                </c:pt>
                <c:pt idx="8">
                  <c:v>2495</c:v>
                </c:pt>
                <c:pt idx="9">
                  <c:v>1831</c:v>
                </c:pt>
                <c:pt idx="10">
                  <c:v>1692</c:v>
                </c:pt>
                <c:pt idx="11">
                  <c:v>1451</c:v>
                </c:pt>
                <c:pt idx="12">
                  <c:v>20984</c:v>
                </c:pt>
              </c:numCache>
            </c:numRef>
          </c:val>
          <c:extLst>
            <c:ext xmlns:c16="http://schemas.microsoft.com/office/drawing/2014/chart" uri="{C3380CC4-5D6E-409C-BE32-E72D297353CC}">
              <c16:uniqueId val="{00000001-C9D8-47CC-A94A-6C2F17BEF592}"/>
            </c:ext>
          </c:extLst>
        </c:ser>
        <c:ser>
          <c:idx val="2"/>
          <c:order val="2"/>
          <c:tx>
            <c:strRef>
              <c:f>'Summary YTD'!$A$29</c:f>
              <c:strCache>
                <c:ptCount val="1"/>
                <c:pt idx="0">
                  <c:v>G2</c:v>
                </c:pt>
              </c:strCache>
            </c:strRef>
          </c:tx>
          <c:spPr>
            <a:solidFill>
              <a:srgbClr val="00B0F0"/>
            </a:solidFill>
            <a:ln>
              <a:noFill/>
            </a:ln>
            <a:effectLst/>
          </c:spPr>
          <c:invertIfNegative val="0"/>
          <c:cat>
            <c:strRef>
              <c:f>'Summary YTD'!$B$26:$N$26</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YTD'!$B$29:$N$29</c:f>
              <c:numCache>
                <c:formatCode>_(* #,##0_);_(* \(#,##0\);_(* "-"??_);_(@_)</c:formatCode>
                <c:ptCount val="13"/>
                <c:pt idx="0">
                  <c:v>2495</c:v>
                </c:pt>
                <c:pt idx="1">
                  <c:v>1082</c:v>
                </c:pt>
                <c:pt idx="2">
                  <c:v>1049</c:v>
                </c:pt>
                <c:pt idx="3">
                  <c:v>1101</c:v>
                </c:pt>
                <c:pt idx="4">
                  <c:v>844</c:v>
                </c:pt>
                <c:pt idx="5">
                  <c:v>1037</c:v>
                </c:pt>
                <c:pt idx="6">
                  <c:v>818</c:v>
                </c:pt>
                <c:pt idx="7">
                  <c:v>630</c:v>
                </c:pt>
                <c:pt idx="8">
                  <c:v>756</c:v>
                </c:pt>
                <c:pt idx="9">
                  <c:v>936</c:v>
                </c:pt>
                <c:pt idx="10">
                  <c:v>772</c:v>
                </c:pt>
                <c:pt idx="11">
                  <c:v>350</c:v>
                </c:pt>
                <c:pt idx="12">
                  <c:v>11870</c:v>
                </c:pt>
              </c:numCache>
            </c:numRef>
          </c:val>
          <c:extLst>
            <c:ext xmlns:c16="http://schemas.microsoft.com/office/drawing/2014/chart" uri="{C3380CC4-5D6E-409C-BE32-E72D297353CC}">
              <c16:uniqueId val="{00000002-C9D8-47CC-A94A-6C2F17BEF592}"/>
            </c:ext>
          </c:extLst>
        </c:ser>
        <c:dLbls>
          <c:showLegendKey val="0"/>
          <c:showVal val="0"/>
          <c:showCatName val="0"/>
          <c:showSerName val="0"/>
          <c:showPercent val="0"/>
          <c:showBubbleSize val="0"/>
        </c:dLbls>
        <c:gapWidth val="150"/>
        <c:axId val="524389728"/>
        <c:axId val="524394408"/>
      </c:barChart>
      <c:lineChart>
        <c:grouping val="standard"/>
        <c:varyColors val="0"/>
        <c:ser>
          <c:idx val="3"/>
          <c:order val="3"/>
          <c:tx>
            <c:strRef>
              <c:f>'Summary YTD'!$A$30</c:f>
              <c:strCache>
                <c:ptCount val="1"/>
                <c:pt idx="0">
                  <c:v>% G1</c:v>
                </c:pt>
              </c:strCache>
            </c:strRef>
          </c:tx>
          <c:spPr>
            <a:ln w="28575" cap="rnd">
              <a:solidFill>
                <a:srgbClr val="002060"/>
              </a:solidFill>
              <a:round/>
            </a:ln>
            <a:effectLst/>
          </c:spPr>
          <c:marker>
            <c:symbol val="none"/>
          </c:marker>
          <c:dLbls>
            <c:spPr>
              <a:solidFill>
                <a:srgbClr val="002060"/>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YTD'!$B$26:$N$26</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YTD'!$B$30:$N$30</c:f>
              <c:numCache>
                <c:formatCode>0.00%</c:formatCode>
                <c:ptCount val="13"/>
                <c:pt idx="0">
                  <c:v>6.7918338747690937E-3</c:v>
                </c:pt>
                <c:pt idx="1">
                  <c:v>6.0501647408232398E-3</c:v>
                </c:pt>
                <c:pt idx="2">
                  <c:v>4.4035574358257997E-3</c:v>
                </c:pt>
                <c:pt idx="3">
                  <c:v>5.6114628457180939E-3</c:v>
                </c:pt>
                <c:pt idx="4">
                  <c:v>6.8380118988177344E-3</c:v>
                </c:pt>
                <c:pt idx="5">
                  <c:v>4.2050621705363965E-3</c:v>
                </c:pt>
                <c:pt idx="6">
                  <c:v>4.0293440845900769E-3</c:v>
                </c:pt>
                <c:pt idx="7">
                  <c:v>3.41879253595462E-3</c:v>
                </c:pt>
                <c:pt idx="8">
                  <c:v>5.613616676603931E-3</c:v>
                </c:pt>
                <c:pt idx="9">
                  <c:v>3.552711489170148E-3</c:v>
                </c:pt>
                <c:pt idx="10">
                  <c:v>3.1850550890290662E-3</c:v>
                </c:pt>
                <c:pt idx="11">
                  <c:v>4.980127540688775E-3</c:v>
                </c:pt>
                <c:pt idx="12">
                  <c:v>4.796382324517413E-3</c:v>
                </c:pt>
              </c:numCache>
            </c:numRef>
          </c:val>
          <c:smooth val="0"/>
          <c:extLst>
            <c:ext xmlns:c16="http://schemas.microsoft.com/office/drawing/2014/chart" uri="{C3380CC4-5D6E-409C-BE32-E72D297353CC}">
              <c16:uniqueId val="{00000003-C9D8-47CC-A94A-6C2F17BEF592}"/>
            </c:ext>
          </c:extLst>
        </c:ser>
        <c:ser>
          <c:idx val="4"/>
          <c:order val="4"/>
          <c:tx>
            <c:strRef>
              <c:f>'Summary YTD'!$A$31</c:f>
              <c:strCache>
                <c:ptCount val="1"/>
                <c:pt idx="0">
                  <c:v>% G2</c:v>
                </c:pt>
              </c:strCache>
            </c:strRef>
          </c:tx>
          <c:spPr>
            <a:ln w="28575" cap="rnd">
              <a:solidFill>
                <a:srgbClr val="00B0F0"/>
              </a:solidFill>
              <a:round/>
            </a:ln>
            <a:effectLst/>
          </c:spPr>
          <c:marker>
            <c:symbol val="none"/>
          </c:marker>
          <c:dLbls>
            <c:spPr>
              <a:solidFill>
                <a:srgbClr val="00B0F0"/>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YTD'!$B$26:$N$26</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YTD'!$B$31:$N$31</c:f>
              <c:numCache>
                <c:formatCode>0.00%</c:formatCode>
                <c:ptCount val="13"/>
                <c:pt idx="0">
                  <c:v>4.9664787566087009E-3</c:v>
                </c:pt>
                <c:pt idx="1">
                  <c:v>3.1381966680588428E-3</c:v>
                </c:pt>
                <c:pt idx="2">
                  <c:v>3.4889212614662118E-3</c:v>
                </c:pt>
                <c:pt idx="3">
                  <c:v>4.8917027657447518E-3</c:v>
                </c:pt>
                <c:pt idx="4">
                  <c:v>3.5713378976498567E-3</c:v>
                </c:pt>
                <c:pt idx="5">
                  <c:v>4.1728703070298984E-3</c:v>
                </c:pt>
                <c:pt idx="6">
                  <c:v>1.9445448148641196E-3</c:v>
                </c:pt>
                <c:pt idx="7">
                  <c:v>2.0054369624314811E-3</c:v>
                </c:pt>
                <c:pt idx="8">
                  <c:v>1.7009596022094476E-3</c:v>
                </c:pt>
                <c:pt idx="9">
                  <c:v>1.8161321430165257E-3</c:v>
                </c:pt>
                <c:pt idx="10">
                  <c:v>1.4532284448761461E-3</c:v>
                </c:pt>
                <c:pt idx="11">
                  <c:v>1.2012712882433294E-3</c:v>
                </c:pt>
                <c:pt idx="12">
                  <c:v>2.71316518261636E-3</c:v>
                </c:pt>
              </c:numCache>
            </c:numRef>
          </c:val>
          <c:smooth val="0"/>
          <c:extLst>
            <c:ext xmlns:c16="http://schemas.microsoft.com/office/drawing/2014/chart" uri="{C3380CC4-5D6E-409C-BE32-E72D297353CC}">
              <c16:uniqueId val="{00000004-C9D8-47CC-A94A-6C2F17BEF592}"/>
            </c:ext>
          </c:extLst>
        </c:ser>
        <c:dLbls>
          <c:showLegendKey val="0"/>
          <c:showVal val="0"/>
          <c:showCatName val="0"/>
          <c:showSerName val="0"/>
          <c:showPercent val="0"/>
          <c:showBubbleSize val="0"/>
        </c:dLbls>
        <c:marker val="1"/>
        <c:smooth val="0"/>
        <c:axId val="524395848"/>
        <c:axId val="524392608"/>
      </c:lineChart>
      <c:catAx>
        <c:axId val="52438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394408"/>
        <c:crosses val="autoZero"/>
        <c:auto val="1"/>
        <c:lblAlgn val="ctr"/>
        <c:lblOffset val="100"/>
        <c:noMultiLvlLbl val="0"/>
      </c:catAx>
      <c:valAx>
        <c:axId val="52439440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Jumlah Produksi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389728"/>
        <c:crosses val="autoZero"/>
        <c:crossBetween val="between"/>
      </c:valAx>
      <c:valAx>
        <c:axId val="524392608"/>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395848"/>
        <c:crosses val="max"/>
        <c:crossBetween val="between"/>
      </c:valAx>
      <c:catAx>
        <c:axId val="524395848"/>
        <c:scaling>
          <c:orientation val="minMax"/>
        </c:scaling>
        <c:delete val="1"/>
        <c:axPos val="b"/>
        <c:numFmt formatCode="General" sourceLinked="1"/>
        <c:majorTickMark val="out"/>
        <c:minorTickMark val="none"/>
        <c:tickLblPos val="nextTo"/>
        <c:crossAx val="52439260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KEGAGALAN INTERNAL - LINE KONSTRUKSI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 YTD'!$A$3</c:f>
              <c:strCache>
                <c:ptCount val="1"/>
                <c:pt idx="0">
                  <c:v>Jumlah Produksi</c:v>
                </c:pt>
              </c:strCache>
            </c:strRef>
          </c:tx>
          <c:spPr>
            <a:solidFill>
              <a:schemeClr val="accent3"/>
            </a:solidFill>
            <a:ln>
              <a:noFill/>
            </a:ln>
            <a:effectLst/>
          </c:spPr>
          <c:invertIfNegative val="0"/>
          <c:cat>
            <c:strRef>
              <c:f>'Summary YTD'!$B$2:$N$2</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YTD'!$B$3:$N$3</c:f>
              <c:numCache>
                <c:formatCode>_(* #,##0_);_(* \(#,##0\);_(* "-"??_);_(@_)</c:formatCode>
                <c:ptCount val="13"/>
                <c:pt idx="0">
                  <c:v>73735</c:v>
                </c:pt>
                <c:pt idx="1">
                  <c:v>57772</c:v>
                </c:pt>
                <c:pt idx="2">
                  <c:v>34432</c:v>
                </c:pt>
                <c:pt idx="3">
                  <c:v>29562</c:v>
                </c:pt>
                <c:pt idx="4">
                  <c:v>21770</c:v>
                </c:pt>
                <c:pt idx="5">
                  <c:v>43600</c:v>
                </c:pt>
                <c:pt idx="6">
                  <c:v>85321</c:v>
                </c:pt>
                <c:pt idx="7">
                  <c:v>94570</c:v>
                </c:pt>
                <c:pt idx="8">
                  <c:v>45728</c:v>
                </c:pt>
                <c:pt idx="9">
                  <c:v>101608</c:v>
                </c:pt>
                <c:pt idx="10">
                  <c:v>98503</c:v>
                </c:pt>
                <c:pt idx="11">
                  <c:v>49892</c:v>
                </c:pt>
                <c:pt idx="12">
                  <c:v>736493</c:v>
                </c:pt>
              </c:numCache>
            </c:numRef>
          </c:val>
          <c:extLst>
            <c:ext xmlns:c16="http://schemas.microsoft.com/office/drawing/2014/chart" uri="{C3380CC4-5D6E-409C-BE32-E72D297353CC}">
              <c16:uniqueId val="{00000000-0506-4210-A0A4-CD3BBBB44D98}"/>
            </c:ext>
          </c:extLst>
        </c:ser>
        <c:ser>
          <c:idx val="1"/>
          <c:order val="1"/>
          <c:tx>
            <c:strRef>
              <c:f>'Summary YTD'!$A$4</c:f>
              <c:strCache>
                <c:ptCount val="1"/>
                <c:pt idx="0">
                  <c:v>G1</c:v>
                </c:pt>
              </c:strCache>
            </c:strRef>
          </c:tx>
          <c:spPr>
            <a:solidFill>
              <a:srgbClr val="002060"/>
            </a:solidFill>
            <a:ln>
              <a:noFill/>
            </a:ln>
            <a:effectLst/>
          </c:spPr>
          <c:invertIfNegative val="0"/>
          <c:cat>
            <c:strRef>
              <c:f>'Summary YTD'!$B$2:$N$2</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YTD'!$B$4:$N$4</c:f>
              <c:numCache>
                <c:formatCode>_(* #,##0_);_(* \(#,##0\);_(* "-"??_);_(@_)</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1-0506-4210-A0A4-CD3BBBB44D98}"/>
            </c:ext>
          </c:extLst>
        </c:ser>
        <c:ser>
          <c:idx val="2"/>
          <c:order val="2"/>
          <c:tx>
            <c:strRef>
              <c:f>'Summary YTD'!$A$5</c:f>
              <c:strCache>
                <c:ptCount val="1"/>
                <c:pt idx="0">
                  <c:v>G2</c:v>
                </c:pt>
              </c:strCache>
            </c:strRef>
          </c:tx>
          <c:spPr>
            <a:solidFill>
              <a:srgbClr val="00B0F0"/>
            </a:solidFill>
            <a:ln>
              <a:noFill/>
            </a:ln>
            <a:effectLst/>
          </c:spPr>
          <c:invertIfNegative val="0"/>
          <c:cat>
            <c:strRef>
              <c:f>'Summary YTD'!$B$2:$N$2</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YTD'!$B$5:$N$5</c:f>
              <c:numCache>
                <c:formatCode>_(* #,##0_);_(* \(#,##0\);_(* "-"??_);_(@_)</c:formatCode>
                <c:ptCount val="13"/>
                <c:pt idx="0">
                  <c:v>262</c:v>
                </c:pt>
                <c:pt idx="1">
                  <c:v>192</c:v>
                </c:pt>
                <c:pt idx="2">
                  <c:v>109</c:v>
                </c:pt>
                <c:pt idx="3">
                  <c:v>93</c:v>
                </c:pt>
                <c:pt idx="4">
                  <c:v>96</c:v>
                </c:pt>
                <c:pt idx="5">
                  <c:v>246</c:v>
                </c:pt>
                <c:pt idx="6">
                  <c:v>314</c:v>
                </c:pt>
                <c:pt idx="7">
                  <c:v>368</c:v>
                </c:pt>
                <c:pt idx="8">
                  <c:v>93</c:v>
                </c:pt>
                <c:pt idx="9">
                  <c:v>149</c:v>
                </c:pt>
                <c:pt idx="10">
                  <c:v>193</c:v>
                </c:pt>
                <c:pt idx="11">
                  <c:v>139</c:v>
                </c:pt>
                <c:pt idx="12">
                  <c:v>2254</c:v>
                </c:pt>
              </c:numCache>
            </c:numRef>
          </c:val>
          <c:extLst>
            <c:ext xmlns:c16="http://schemas.microsoft.com/office/drawing/2014/chart" uri="{C3380CC4-5D6E-409C-BE32-E72D297353CC}">
              <c16:uniqueId val="{00000002-0506-4210-A0A4-CD3BBBB44D98}"/>
            </c:ext>
          </c:extLst>
        </c:ser>
        <c:dLbls>
          <c:showLegendKey val="0"/>
          <c:showVal val="0"/>
          <c:showCatName val="0"/>
          <c:showSerName val="0"/>
          <c:showPercent val="0"/>
          <c:showBubbleSize val="0"/>
        </c:dLbls>
        <c:gapWidth val="150"/>
        <c:axId val="518194000"/>
        <c:axId val="518190400"/>
      </c:barChart>
      <c:lineChart>
        <c:grouping val="standard"/>
        <c:varyColors val="0"/>
        <c:ser>
          <c:idx val="3"/>
          <c:order val="3"/>
          <c:tx>
            <c:strRef>
              <c:f>'Summary YTD'!$A$6</c:f>
              <c:strCache>
                <c:ptCount val="1"/>
                <c:pt idx="0">
                  <c:v>% G1</c:v>
                </c:pt>
              </c:strCache>
            </c:strRef>
          </c:tx>
          <c:spPr>
            <a:ln w="28575" cap="rnd">
              <a:solidFill>
                <a:srgbClr val="002060"/>
              </a:solidFill>
              <a:round/>
            </a:ln>
            <a:effectLst/>
          </c:spPr>
          <c:marker>
            <c:symbol val="none"/>
          </c:marker>
          <c:cat>
            <c:strRef>
              <c:f>'Summary YTD'!$B$2:$N$2</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YTD'!$B$6:$N$6</c:f>
              <c:numCache>
                <c:formatCode>0.00%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3-0506-4210-A0A4-CD3BBBB44D98}"/>
            </c:ext>
          </c:extLst>
        </c:ser>
        <c:ser>
          <c:idx val="4"/>
          <c:order val="4"/>
          <c:tx>
            <c:strRef>
              <c:f>'Summary YTD'!$A$7</c:f>
              <c:strCache>
                <c:ptCount val="1"/>
                <c:pt idx="0">
                  <c:v>% G2</c:v>
                </c:pt>
              </c:strCache>
            </c:strRef>
          </c:tx>
          <c:spPr>
            <a:ln w="28575" cap="rnd">
              <a:solidFill>
                <a:srgbClr val="00B0F0"/>
              </a:solidFill>
              <a:round/>
            </a:ln>
            <a:effectLst/>
          </c:spPr>
          <c:marker>
            <c:symbol val="none"/>
          </c:marker>
          <c:dLbls>
            <c:spPr>
              <a:solidFill>
                <a:srgbClr val="00B0F0"/>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YTD'!$B$2:$N$2</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YTD'!$B$7:$N$7</c:f>
              <c:numCache>
                <c:formatCode>0.00%</c:formatCode>
                <c:ptCount val="13"/>
                <c:pt idx="0">
                  <c:v>3.5532650708618701E-3</c:v>
                </c:pt>
                <c:pt idx="1">
                  <c:v>3.3234092640033234E-3</c:v>
                </c:pt>
                <c:pt idx="2">
                  <c:v>3.165659851301115E-3</c:v>
                </c:pt>
                <c:pt idx="3">
                  <c:v>3.1459305865638321E-3</c:v>
                </c:pt>
                <c:pt idx="4">
                  <c:v>4.4097381717960495E-3</c:v>
                </c:pt>
                <c:pt idx="5">
                  <c:v>5.6422018348623853E-3</c:v>
                </c:pt>
                <c:pt idx="6">
                  <c:v>3.6802194067111263E-3</c:v>
                </c:pt>
                <c:pt idx="7">
                  <c:v>3.8912974516231362E-3</c:v>
                </c:pt>
                <c:pt idx="8">
                  <c:v>2.0337648705388385E-3</c:v>
                </c:pt>
                <c:pt idx="9">
                  <c:v>1.4664199669317376E-3</c:v>
                </c:pt>
                <c:pt idx="10">
                  <c:v>1.9593311878826026E-3</c:v>
                </c:pt>
                <c:pt idx="11">
                  <c:v>2.7860177984446403E-3</c:v>
                </c:pt>
                <c:pt idx="12">
                  <c:v>3.0604499974880954E-3</c:v>
                </c:pt>
              </c:numCache>
            </c:numRef>
          </c:val>
          <c:smooth val="0"/>
          <c:extLst>
            <c:ext xmlns:c16="http://schemas.microsoft.com/office/drawing/2014/chart" uri="{C3380CC4-5D6E-409C-BE32-E72D297353CC}">
              <c16:uniqueId val="{00000004-0506-4210-A0A4-CD3BBBB44D98}"/>
            </c:ext>
          </c:extLst>
        </c:ser>
        <c:dLbls>
          <c:showLegendKey val="0"/>
          <c:showVal val="0"/>
          <c:showCatName val="0"/>
          <c:showSerName val="0"/>
          <c:showPercent val="0"/>
          <c:showBubbleSize val="0"/>
        </c:dLbls>
        <c:marker val="1"/>
        <c:smooth val="0"/>
        <c:axId val="518191480"/>
        <c:axId val="518184280"/>
      </c:lineChart>
      <c:catAx>
        <c:axId val="51819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190400"/>
        <c:crosses val="autoZero"/>
        <c:auto val="1"/>
        <c:lblAlgn val="ctr"/>
        <c:lblOffset val="100"/>
        <c:noMultiLvlLbl val="0"/>
      </c:catAx>
      <c:valAx>
        <c:axId val="51819040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Jumlah Produksi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8194000"/>
        <c:crosses val="autoZero"/>
        <c:crossBetween val="between"/>
      </c:valAx>
      <c:valAx>
        <c:axId val="518184280"/>
        <c:scaling>
          <c:orientation val="minMax"/>
          <c:max val="1.0000000000000002E-2"/>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8191480"/>
        <c:crosses val="max"/>
        <c:crossBetween val="between"/>
      </c:valAx>
      <c:catAx>
        <c:axId val="518191480"/>
        <c:scaling>
          <c:orientation val="minMax"/>
        </c:scaling>
        <c:delete val="1"/>
        <c:axPos val="b"/>
        <c:numFmt formatCode="General" sourceLinked="1"/>
        <c:majorTickMark val="out"/>
        <c:minorTickMark val="none"/>
        <c:tickLblPos val="nextTo"/>
        <c:crossAx val="51818428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solidFill>
                <a:latin typeface="+mn-lt"/>
                <a:ea typeface="+mn-ea"/>
                <a:cs typeface="+mn-cs"/>
              </a:defRPr>
            </a:pPr>
            <a:r>
              <a:rPr lang="en-US" sz="1600" b="1" dirty="0" err="1">
                <a:solidFill>
                  <a:schemeClr val="tx1"/>
                </a:solidFill>
              </a:rPr>
              <a:t>Kegagalan</a:t>
            </a:r>
            <a:r>
              <a:rPr lang="en-US" sz="1600" b="1" dirty="0">
                <a:solidFill>
                  <a:schemeClr val="tx1"/>
                </a:solidFill>
              </a:rPr>
              <a:t> Internal - Line Assembling</a:t>
            </a:r>
          </a:p>
        </c:rich>
      </c:tx>
      <c:overlay val="0"/>
      <c:spPr>
        <a:noFill/>
        <a:ln>
          <a:noFill/>
        </a:ln>
        <a:effectLst/>
      </c:spPr>
      <c:txPr>
        <a:bodyPr rot="0" spcFirstLastPara="1" vertOverflow="ellipsis" vert="horz" wrap="square" anchor="ctr" anchorCtr="1"/>
        <a:lstStyle/>
        <a:p>
          <a:pPr>
            <a:defRPr lang="en-US" sz="12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'Summary YTD'!$A$19</c:f>
              <c:strCache>
                <c:ptCount val="1"/>
                <c:pt idx="0">
                  <c:v>Jumlah Produksi</c:v>
                </c:pt>
              </c:strCache>
            </c:strRef>
          </c:tx>
          <c:spPr>
            <a:solidFill>
              <a:schemeClr val="accent3"/>
            </a:solidFill>
            <a:ln>
              <a:noFill/>
            </a:ln>
            <a:effectLst/>
          </c:spPr>
          <c:invertIfNegative val="0"/>
          <c:cat>
            <c:strRef>
              <c:f>'Summary YTD'!$B$18:$N$18</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YTD'!$B$19:$N$19</c:f>
              <c:numCache>
                <c:formatCode>_(* #,##0_);_(* \(#,##0\);_(* "-"??_);_(@_)</c:formatCode>
                <c:ptCount val="13"/>
                <c:pt idx="0">
                  <c:v>251060</c:v>
                </c:pt>
                <c:pt idx="1">
                  <c:v>170116</c:v>
                </c:pt>
                <c:pt idx="2">
                  <c:v>167479</c:v>
                </c:pt>
                <c:pt idx="3">
                  <c:v>120079</c:v>
                </c:pt>
                <c:pt idx="4">
                  <c:v>136649</c:v>
                </c:pt>
                <c:pt idx="5">
                  <c:v>145097</c:v>
                </c:pt>
                <c:pt idx="6">
                  <c:v>204188</c:v>
                </c:pt>
                <c:pt idx="7">
                  <c:v>124992</c:v>
                </c:pt>
                <c:pt idx="8">
                  <c:v>268840</c:v>
                </c:pt>
                <c:pt idx="9">
                  <c:v>230404</c:v>
                </c:pt>
                <c:pt idx="10">
                  <c:v>220202</c:v>
                </c:pt>
                <c:pt idx="11">
                  <c:v>154513</c:v>
                </c:pt>
                <c:pt idx="12">
                  <c:v>2193619</c:v>
                </c:pt>
              </c:numCache>
            </c:numRef>
          </c:val>
          <c:extLst>
            <c:ext xmlns:c16="http://schemas.microsoft.com/office/drawing/2014/chart" uri="{C3380CC4-5D6E-409C-BE32-E72D297353CC}">
              <c16:uniqueId val="{00000000-22DB-425B-B52F-51D9F24E52CF}"/>
            </c:ext>
          </c:extLst>
        </c:ser>
        <c:ser>
          <c:idx val="1"/>
          <c:order val="1"/>
          <c:tx>
            <c:strRef>
              <c:f>'Summary YTD'!$A$20</c:f>
              <c:strCache>
                <c:ptCount val="1"/>
                <c:pt idx="0">
                  <c:v>G1</c:v>
                </c:pt>
              </c:strCache>
            </c:strRef>
          </c:tx>
          <c:spPr>
            <a:solidFill>
              <a:srgbClr val="002060"/>
            </a:solidFill>
            <a:ln>
              <a:noFill/>
            </a:ln>
            <a:effectLst/>
          </c:spPr>
          <c:invertIfNegative val="0"/>
          <c:cat>
            <c:strRef>
              <c:f>'Summary YTD'!$B$18:$N$18</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YTD'!$B$20:$N$20</c:f>
              <c:numCache>
                <c:formatCode>_(* #,##0_);_(* \(#,##0\);_(* "-"??_);_(@_)</c:formatCode>
                <c:ptCount val="13"/>
                <c:pt idx="0">
                  <c:v>1922</c:v>
                </c:pt>
                <c:pt idx="1">
                  <c:v>1330</c:v>
                </c:pt>
                <c:pt idx="2">
                  <c:v>839</c:v>
                </c:pt>
                <c:pt idx="3">
                  <c:v>713</c:v>
                </c:pt>
                <c:pt idx="4">
                  <c:v>737</c:v>
                </c:pt>
                <c:pt idx="5">
                  <c:v>621</c:v>
                </c:pt>
                <c:pt idx="6">
                  <c:v>962</c:v>
                </c:pt>
                <c:pt idx="7">
                  <c:v>513</c:v>
                </c:pt>
                <c:pt idx="8">
                  <c:v>2094</c:v>
                </c:pt>
                <c:pt idx="9">
                  <c:v>1029</c:v>
                </c:pt>
                <c:pt idx="10">
                  <c:v>852</c:v>
                </c:pt>
                <c:pt idx="11">
                  <c:v>944</c:v>
                </c:pt>
                <c:pt idx="12">
                  <c:v>12556</c:v>
                </c:pt>
              </c:numCache>
            </c:numRef>
          </c:val>
          <c:extLst>
            <c:ext xmlns:c16="http://schemas.microsoft.com/office/drawing/2014/chart" uri="{C3380CC4-5D6E-409C-BE32-E72D297353CC}">
              <c16:uniqueId val="{00000001-22DB-425B-B52F-51D9F24E52CF}"/>
            </c:ext>
          </c:extLst>
        </c:ser>
        <c:ser>
          <c:idx val="2"/>
          <c:order val="2"/>
          <c:tx>
            <c:strRef>
              <c:f>'Summary YTD'!$A$21</c:f>
              <c:strCache>
                <c:ptCount val="1"/>
                <c:pt idx="0">
                  <c:v>G2</c:v>
                </c:pt>
              </c:strCache>
            </c:strRef>
          </c:tx>
          <c:spPr>
            <a:solidFill>
              <a:srgbClr val="00B0F0"/>
            </a:solidFill>
            <a:ln>
              <a:noFill/>
            </a:ln>
            <a:effectLst/>
          </c:spPr>
          <c:invertIfNegative val="0"/>
          <c:cat>
            <c:strRef>
              <c:f>'Summary YTD'!$B$18:$N$18</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YTD'!$B$21:$N$21</c:f>
              <c:numCache>
                <c:formatCode>_(* #,##0_);_(* \(#,##0\);_(* "-"??_);_(@_)</c:formatCode>
                <c:ptCount val="13"/>
                <c:pt idx="0">
                  <c:v>328</c:v>
                </c:pt>
                <c:pt idx="1">
                  <c:v>220</c:v>
                </c:pt>
                <c:pt idx="2">
                  <c:v>150</c:v>
                </c:pt>
                <c:pt idx="3">
                  <c:v>63</c:v>
                </c:pt>
                <c:pt idx="4">
                  <c:v>74</c:v>
                </c:pt>
                <c:pt idx="5">
                  <c:v>39</c:v>
                </c:pt>
                <c:pt idx="6">
                  <c:v>178</c:v>
                </c:pt>
                <c:pt idx="7">
                  <c:v>80</c:v>
                </c:pt>
                <c:pt idx="8">
                  <c:v>502</c:v>
                </c:pt>
                <c:pt idx="9">
                  <c:v>146</c:v>
                </c:pt>
                <c:pt idx="10">
                  <c:v>104</c:v>
                </c:pt>
                <c:pt idx="11">
                  <c:v>47</c:v>
                </c:pt>
                <c:pt idx="12">
                  <c:v>1931</c:v>
                </c:pt>
              </c:numCache>
            </c:numRef>
          </c:val>
          <c:extLst>
            <c:ext xmlns:c16="http://schemas.microsoft.com/office/drawing/2014/chart" uri="{C3380CC4-5D6E-409C-BE32-E72D297353CC}">
              <c16:uniqueId val="{00000002-22DB-425B-B52F-51D9F24E52CF}"/>
            </c:ext>
          </c:extLst>
        </c:ser>
        <c:dLbls>
          <c:showLegendKey val="0"/>
          <c:showVal val="0"/>
          <c:showCatName val="0"/>
          <c:showSerName val="0"/>
          <c:showPercent val="0"/>
          <c:showBubbleSize val="0"/>
        </c:dLbls>
        <c:gapWidth val="150"/>
        <c:axId val="530688968"/>
        <c:axId val="530692568"/>
      </c:barChart>
      <c:lineChart>
        <c:grouping val="standard"/>
        <c:varyColors val="0"/>
        <c:ser>
          <c:idx val="3"/>
          <c:order val="3"/>
          <c:tx>
            <c:strRef>
              <c:f>'Summary YTD'!$A$22</c:f>
              <c:strCache>
                <c:ptCount val="1"/>
                <c:pt idx="0">
                  <c:v>% G1</c:v>
                </c:pt>
              </c:strCache>
            </c:strRef>
          </c:tx>
          <c:spPr>
            <a:ln w="28575" cap="rnd">
              <a:solidFill>
                <a:srgbClr val="002060"/>
              </a:solidFill>
              <a:round/>
            </a:ln>
            <a:effectLst/>
          </c:spPr>
          <c:marker>
            <c:symbol val="none"/>
          </c:marker>
          <c:dLbls>
            <c:spPr>
              <a:solidFill>
                <a:srgbClr val="002060"/>
              </a:solidFill>
              <a:ln>
                <a:noFill/>
              </a:ln>
              <a:effectLst/>
            </c:spPr>
            <c:txPr>
              <a:bodyPr rot="0" spcFirstLastPara="1" vertOverflow="ellipsis" vert="horz" wrap="square" lIns="38100" tIns="19050" rIns="38100" bIns="19050" anchor="ctr" anchorCtr="1">
                <a:spAutoFit/>
              </a:bodyPr>
              <a:lstStyle/>
              <a:p>
                <a:pPr>
                  <a:defRPr lang="en-US" sz="12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YTD'!$B$18:$N$18</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YTD'!$B$22:$N$22</c:f>
              <c:numCache>
                <c:formatCode>0.00%</c:formatCode>
                <c:ptCount val="13"/>
                <c:pt idx="0">
                  <c:v>7.6555405082450413E-3</c:v>
                </c:pt>
                <c:pt idx="1">
                  <c:v>7.8181946436549181E-3</c:v>
                </c:pt>
                <c:pt idx="2">
                  <c:v>5.0095832910394735E-3</c:v>
                </c:pt>
                <c:pt idx="3">
                  <c:v>5.9377576428851003E-3</c:v>
                </c:pt>
                <c:pt idx="4">
                  <c:v>5.3933801198691542E-3</c:v>
                </c:pt>
                <c:pt idx="5">
                  <c:v>4.2798955181706034E-3</c:v>
                </c:pt>
                <c:pt idx="6">
                  <c:v>4.7113444472740807E-3</c:v>
                </c:pt>
                <c:pt idx="7">
                  <c:v>4.1042626728110595E-3</c:v>
                </c:pt>
                <c:pt idx="8">
                  <c:v>7.7890194911471511E-3</c:v>
                </c:pt>
                <c:pt idx="9">
                  <c:v>4.4660682974253917E-3</c:v>
                </c:pt>
                <c:pt idx="10">
                  <c:v>3.8691746668967583E-3</c:v>
                </c:pt>
                <c:pt idx="11">
                  <c:v>6.1095182929591686E-3</c:v>
                </c:pt>
                <c:pt idx="12">
                  <c:v>5.7238745652731854E-3</c:v>
                </c:pt>
              </c:numCache>
            </c:numRef>
          </c:val>
          <c:smooth val="0"/>
          <c:extLst>
            <c:ext xmlns:c16="http://schemas.microsoft.com/office/drawing/2014/chart" uri="{C3380CC4-5D6E-409C-BE32-E72D297353CC}">
              <c16:uniqueId val="{00000003-22DB-425B-B52F-51D9F24E52CF}"/>
            </c:ext>
          </c:extLst>
        </c:ser>
        <c:ser>
          <c:idx val="4"/>
          <c:order val="4"/>
          <c:tx>
            <c:strRef>
              <c:f>'Summary YTD'!$A$23</c:f>
              <c:strCache>
                <c:ptCount val="1"/>
                <c:pt idx="0">
                  <c:v>% G2</c:v>
                </c:pt>
              </c:strCache>
            </c:strRef>
          </c:tx>
          <c:spPr>
            <a:ln w="28575" cap="rnd">
              <a:solidFill>
                <a:srgbClr val="00B0F0"/>
              </a:solidFill>
              <a:round/>
            </a:ln>
            <a:effectLst/>
          </c:spPr>
          <c:marker>
            <c:symbol val="none"/>
          </c:marker>
          <c:dLbls>
            <c:spPr>
              <a:solidFill>
                <a:srgbClr val="00B0F0"/>
              </a:solidFill>
              <a:ln>
                <a:noFill/>
              </a:ln>
              <a:effectLst/>
            </c:spPr>
            <c:txPr>
              <a:bodyPr rot="0" spcFirstLastPara="1" vertOverflow="ellipsis" vert="horz" wrap="square" lIns="38100" tIns="19050" rIns="38100" bIns="19050" anchor="ctr" anchorCtr="1">
                <a:spAutoFit/>
              </a:bodyPr>
              <a:lstStyle/>
              <a:p>
                <a:pPr>
                  <a:defRPr lang="en-US" sz="12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YTD'!$B$18:$N$18</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YTD'!$B$23:$N$23</c:f>
              <c:numCache>
                <c:formatCode>0.00%</c:formatCode>
                <c:ptCount val="13"/>
                <c:pt idx="0">
                  <c:v>1.3064606070262088E-3</c:v>
                </c:pt>
                <c:pt idx="1">
                  <c:v>1.2932352042135955E-3</c:v>
                </c:pt>
                <c:pt idx="2">
                  <c:v>8.956346765863183E-4</c:v>
                </c:pt>
                <c:pt idx="3">
                  <c:v>5.2465460238676205E-4</c:v>
                </c:pt>
                <c:pt idx="4">
                  <c:v>5.4153341773448759E-4</c:v>
                </c:pt>
                <c:pt idx="5">
                  <c:v>2.687857088706176E-4</c:v>
                </c:pt>
                <c:pt idx="6">
                  <c:v>8.717456461692166E-4</c:v>
                </c:pt>
                <c:pt idx="7">
                  <c:v>6.4004096262160778E-4</c:v>
                </c:pt>
                <c:pt idx="8">
                  <c:v>1.867281654515697E-3</c:v>
                </c:pt>
                <c:pt idx="9">
                  <c:v>6.3366955434801476E-4</c:v>
                </c:pt>
                <c:pt idx="10">
                  <c:v>4.7229362131134139E-4</c:v>
                </c:pt>
                <c:pt idx="11">
                  <c:v>3.0418152517911113E-4</c:v>
                </c:pt>
                <c:pt idx="12">
                  <c:v>8.8028048626493478E-4</c:v>
                </c:pt>
              </c:numCache>
            </c:numRef>
          </c:val>
          <c:smooth val="0"/>
          <c:extLst>
            <c:ext xmlns:c16="http://schemas.microsoft.com/office/drawing/2014/chart" uri="{C3380CC4-5D6E-409C-BE32-E72D297353CC}">
              <c16:uniqueId val="{00000004-22DB-425B-B52F-51D9F24E52CF}"/>
            </c:ext>
          </c:extLst>
        </c:ser>
        <c:dLbls>
          <c:showLegendKey val="0"/>
          <c:showVal val="0"/>
          <c:showCatName val="0"/>
          <c:showSerName val="0"/>
          <c:showPercent val="0"/>
          <c:showBubbleSize val="0"/>
        </c:dLbls>
        <c:marker val="1"/>
        <c:smooth val="0"/>
        <c:axId val="530696888"/>
        <c:axId val="530700488"/>
      </c:lineChart>
      <c:catAx>
        <c:axId val="530688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530692568"/>
        <c:crosses val="autoZero"/>
        <c:auto val="1"/>
        <c:lblAlgn val="ctr"/>
        <c:lblOffset val="100"/>
        <c:noMultiLvlLbl val="0"/>
      </c:catAx>
      <c:valAx>
        <c:axId val="530692568"/>
        <c:scaling>
          <c:orientation val="minMax"/>
        </c:scaling>
        <c:delete val="0"/>
        <c:axPos val="l"/>
        <c:title>
          <c:tx>
            <c:rich>
              <a:bodyPr rot="-54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r>
                  <a:rPr lang="en-US"/>
                  <a:t>Jumlah Produksi</a:t>
                </a:r>
              </a:p>
            </c:rich>
          </c:tx>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1100" b="0" i="0" u="none" strike="noStrike" kern="1200" baseline="0">
                <a:solidFill>
                  <a:schemeClr val="tx1"/>
                </a:solidFill>
                <a:latin typeface="+mn-lt"/>
                <a:ea typeface="+mn-ea"/>
                <a:cs typeface="+mn-cs"/>
              </a:defRPr>
            </a:pPr>
            <a:endParaRPr lang="en-US"/>
          </a:p>
        </c:txPr>
        <c:crossAx val="530688968"/>
        <c:crosses val="autoZero"/>
        <c:crossBetween val="between"/>
      </c:valAx>
      <c:valAx>
        <c:axId val="530700488"/>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lang="en-US" sz="1100" b="0" i="0" u="none" strike="noStrike" kern="1200" baseline="0">
                <a:solidFill>
                  <a:schemeClr val="tx1"/>
                </a:solidFill>
                <a:latin typeface="+mn-lt"/>
                <a:ea typeface="+mn-ea"/>
                <a:cs typeface="+mn-cs"/>
              </a:defRPr>
            </a:pPr>
            <a:endParaRPr lang="en-US"/>
          </a:p>
        </c:txPr>
        <c:crossAx val="530696888"/>
        <c:crosses val="max"/>
        <c:crossBetween val="between"/>
      </c:valAx>
      <c:catAx>
        <c:axId val="530696888"/>
        <c:scaling>
          <c:orientation val="minMax"/>
        </c:scaling>
        <c:delete val="1"/>
        <c:axPos val="b"/>
        <c:numFmt formatCode="General" sourceLinked="1"/>
        <c:majorTickMark val="out"/>
        <c:minorTickMark val="none"/>
        <c:tickLblPos val="nextTo"/>
        <c:crossAx val="53070048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12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Hasil Survey</a:t>
            </a:r>
            <a:r>
              <a:rPr lang="en-US" sz="1600" b="1" baseline="0" dirty="0">
                <a:solidFill>
                  <a:schemeClr val="tx1"/>
                </a:solidFill>
              </a:rPr>
              <a:t> </a:t>
            </a:r>
            <a:r>
              <a:rPr lang="en-US" sz="1600" b="1" baseline="0" dirty="0" err="1">
                <a:solidFill>
                  <a:schemeClr val="tx1"/>
                </a:solidFill>
              </a:rPr>
              <a:t>Kepuasan</a:t>
            </a:r>
            <a:r>
              <a:rPr lang="en-US" sz="1600" b="1" baseline="0" dirty="0">
                <a:solidFill>
                  <a:schemeClr val="tx1"/>
                </a:solidFill>
              </a:rPr>
              <a:t> </a:t>
            </a:r>
            <a:r>
              <a:rPr lang="en-US" sz="1600" b="1" baseline="0" dirty="0" err="1">
                <a:solidFill>
                  <a:schemeClr val="tx1"/>
                </a:solidFill>
              </a:rPr>
              <a:t>Pelanggan</a:t>
            </a:r>
            <a:r>
              <a:rPr lang="en-US" sz="1600" b="1" baseline="0" dirty="0">
                <a:solidFill>
                  <a:schemeClr val="tx1"/>
                </a:solidFill>
              </a:rPr>
              <a:t> Nursing Bed </a:t>
            </a:r>
            <a:r>
              <a:rPr lang="en-US" sz="1600" b="1" baseline="0" dirty="0" err="1">
                <a:solidFill>
                  <a:schemeClr val="tx1"/>
                </a:solidFill>
              </a:rPr>
              <a:t>Berdasarkan</a:t>
            </a:r>
            <a:r>
              <a:rPr lang="en-US" sz="1600" b="1" baseline="0" dirty="0">
                <a:solidFill>
                  <a:schemeClr val="tx1"/>
                </a:solidFill>
              </a:rPr>
              <a:t> </a:t>
            </a:r>
            <a:r>
              <a:rPr lang="en-US" sz="1600" b="1" baseline="0" dirty="0" err="1">
                <a:solidFill>
                  <a:schemeClr val="tx1"/>
                </a:solidFill>
              </a:rPr>
              <a:t>Kategori</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Sheet2!$E$3</c:f>
              <c:strCache>
                <c:ptCount val="1"/>
                <c:pt idx="0">
                  <c:v> Rata-rata Poin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Sheet2!$D$4:$D$10</c:f>
              <c:strCache>
                <c:ptCount val="7"/>
                <c:pt idx="0">
                  <c:v>Distribusi</c:v>
                </c:pt>
                <c:pt idx="1">
                  <c:v>Dukungan</c:v>
                </c:pt>
                <c:pt idx="2">
                  <c:v>Personal</c:v>
                </c:pt>
                <c:pt idx="3">
                  <c:v>Pesaing</c:v>
                </c:pt>
                <c:pt idx="4">
                  <c:v>Price</c:v>
                </c:pt>
                <c:pt idx="5">
                  <c:v>Produk</c:v>
                </c:pt>
                <c:pt idx="6">
                  <c:v>Promosi</c:v>
                </c:pt>
              </c:strCache>
            </c:strRef>
          </c:cat>
          <c:val>
            <c:numRef>
              <c:f>Sheet2!$E$4:$E$10</c:f>
              <c:numCache>
                <c:formatCode>_(* #,##0.0_);_(* \(#,##0.0\);_(* "-"??_);_(@_)</c:formatCode>
                <c:ptCount val="7"/>
                <c:pt idx="0">
                  <c:v>4.1111111111111107</c:v>
                </c:pt>
                <c:pt idx="1">
                  <c:v>4.333333333333333</c:v>
                </c:pt>
                <c:pt idx="2">
                  <c:v>4.7777777777777777</c:v>
                </c:pt>
                <c:pt idx="3">
                  <c:v>3</c:v>
                </c:pt>
                <c:pt idx="4">
                  <c:v>3.833333333333333</c:v>
                </c:pt>
                <c:pt idx="5">
                  <c:v>3.9999999999999996</c:v>
                </c:pt>
                <c:pt idx="6">
                  <c:v>4.333333333333333</c:v>
                </c:pt>
              </c:numCache>
            </c:numRef>
          </c:val>
          <c:extLst>
            <c:ext xmlns:c16="http://schemas.microsoft.com/office/drawing/2014/chart" uri="{C3380CC4-5D6E-409C-BE32-E72D297353CC}">
              <c16:uniqueId val="{00000000-ACF1-4A98-83BD-CD5492BDABE6}"/>
            </c:ext>
          </c:extLst>
        </c:ser>
        <c:dLbls>
          <c:dLblPos val="outEnd"/>
          <c:showLegendKey val="0"/>
          <c:showVal val="1"/>
          <c:showCatName val="0"/>
          <c:showSerName val="0"/>
          <c:showPercent val="0"/>
          <c:showBubbleSize val="0"/>
        </c:dLbls>
        <c:gapWidth val="182"/>
        <c:axId val="571405136"/>
        <c:axId val="118733248"/>
      </c:barChart>
      <c:catAx>
        <c:axId val="571405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733248"/>
        <c:crosses val="autoZero"/>
        <c:auto val="1"/>
        <c:lblAlgn val="ctr"/>
        <c:lblOffset val="100"/>
        <c:noMultiLvlLbl val="0"/>
      </c:catAx>
      <c:valAx>
        <c:axId val="118733248"/>
        <c:scaling>
          <c:orientation val="minMax"/>
          <c:max val="5"/>
        </c:scaling>
        <c:delete val="1"/>
        <c:axPos val="b"/>
        <c:numFmt formatCode="_(* #,##0.0_);_(* \(#,##0.0\);_(* &quot;-&quot;??_);_(@_)" sourceLinked="1"/>
        <c:majorTickMark val="none"/>
        <c:minorTickMark val="none"/>
        <c:tickLblPos val="nextTo"/>
        <c:crossAx val="57140513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err="1">
                <a:solidFill>
                  <a:schemeClr val="tx1"/>
                </a:solidFill>
              </a:rPr>
              <a:t>Kegagalan</a:t>
            </a:r>
            <a:r>
              <a:rPr lang="en-US" sz="1600" b="1" dirty="0">
                <a:solidFill>
                  <a:schemeClr val="tx1"/>
                </a:solidFill>
              </a:rPr>
              <a:t> Internal - Line Finishing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'Summary YTD'!$A$11</c:f>
              <c:strCache>
                <c:ptCount val="1"/>
                <c:pt idx="0">
                  <c:v>Jumlah Produksi</c:v>
                </c:pt>
              </c:strCache>
            </c:strRef>
          </c:tx>
          <c:spPr>
            <a:solidFill>
              <a:schemeClr val="accent3"/>
            </a:solidFill>
            <a:ln>
              <a:noFill/>
            </a:ln>
            <a:effectLst/>
          </c:spPr>
          <c:invertIfNegative val="0"/>
          <c:cat>
            <c:strRef>
              <c:f>'Summary YTD'!$B$10:$N$10</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YTD'!$B$11:$N$11</c:f>
              <c:numCache>
                <c:formatCode>_(* #,##0_);_(* \(#,##0\);_(* "-"??_);_(@_)</c:formatCode>
                <c:ptCount val="13"/>
                <c:pt idx="0">
                  <c:v>177573</c:v>
                </c:pt>
                <c:pt idx="1">
                  <c:v>116896</c:v>
                </c:pt>
                <c:pt idx="2">
                  <c:v>98755</c:v>
                </c:pt>
                <c:pt idx="3">
                  <c:v>75434</c:v>
                </c:pt>
                <c:pt idx="4">
                  <c:v>77907</c:v>
                </c:pt>
                <c:pt idx="5">
                  <c:v>59813</c:v>
                </c:pt>
                <c:pt idx="6">
                  <c:v>131155</c:v>
                </c:pt>
                <c:pt idx="7">
                  <c:v>94584</c:v>
                </c:pt>
                <c:pt idx="8">
                  <c:v>129887</c:v>
                </c:pt>
                <c:pt idx="9">
                  <c:v>183369</c:v>
                </c:pt>
                <c:pt idx="10">
                  <c:v>212526</c:v>
                </c:pt>
                <c:pt idx="11">
                  <c:v>86953</c:v>
                </c:pt>
                <c:pt idx="12">
                  <c:v>1444852</c:v>
                </c:pt>
              </c:numCache>
            </c:numRef>
          </c:val>
          <c:extLst>
            <c:ext xmlns:c16="http://schemas.microsoft.com/office/drawing/2014/chart" uri="{C3380CC4-5D6E-409C-BE32-E72D297353CC}">
              <c16:uniqueId val="{00000000-ADA6-47C5-9162-930403AB3EE6}"/>
            </c:ext>
          </c:extLst>
        </c:ser>
        <c:ser>
          <c:idx val="2"/>
          <c:order val="1"/>
          <c:tx>
            <c:strRef>
              <c:f>'Summary YTD'!$A$12</c:f>
              <c:strCache>
                <c:ptCount val="1"/>
                <c:pt idx="0">
                  <c:v>G1</c:v>
                </c:pt>
              </c:strCache>
            </c:strRef>
          </c:tx>
          <c:spPr>
            <a:solidFill>
              <a:srgbClr val="002060"/>
            </a:solidFill>
            <a:ln>
              <a:noFill/>
            </a:ln>
            <a:effectLst/>
          </c:spPr>
          <c:invertIfNegative val="0"/>
          <c:cat>
            <c:strRef>
              <c:f>'Summary YTD'!$B$10:$N$10</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YTD'!$B$12:$N$12</c:f>
              <c:numCache>
                <c:formatCode>_(* #,##0_);_(* \(#,##0\);_(* "-"??_);_(@_)</c:formatCode>
                <c:ptCount val="13"/>
                <c:pt idx="0">
                  <c:v>1490</c:v>
                </c:pt>
                <c:pt idx="1">
                  <c:v>756</c:v>
                </c:pt>
                <c:pt idx="2">
                  <c:v>485</c:v>
                </c:pt>
                <c:pt idx="3">
                  <c:v>550</c:v>
                </c:pt>
                <c:pt idx="4">
                  <c:v>879</c:v>
                </c:pt>
                <c:pt idx="5">
                  <c:v>424</c:v>
                </c:pt>
                <c:pt idx="6">
                  <c:v>733</c:v>
                </c:pt>
                <c:pt idx="7">
                  <c:v>561</c:v>
                </c:pt>
                <c:pt idx="8">
                  <c:v>401</c:v>
                </c:pt>
                <c:pt idx="9">
                  <c:v>802</c:v>
                </c:pt>
                <c:pt idx="10">
                  <c:v>840</c:v>
                </c:pt>
                <c:pt idx="11">
                  <c:v>507</c:v>
                </c:pt>
                <c:pt idx="12">
                  <c:v>8428</c:v>
                </c:pt>
              </c:numCache>
            </c:numRef>
          </c:val>
          <c:extLst>
            <c:ext xmlns:c16="http://schemas.microsoft.com/office/drawing/2014/chart" uri="{C3380CC4-5D6E-409C-BE32-E72D297353CC}">
              <c16:uniqueId val="{00000001-ADA6-47C5-9162-930403AB3EE6}"/>
            </c:ext>
          </c:extLst>
        </c:ser>
        <c:ser>
          <c:idx val="3"/>
          <c:order val="2"/>
          <c:tx>
            <c:strRef>
              <c:f>'Summary YTD'!$A$13</c:f>
              <c:strCache>
                <c:ptCount val="1"/>
                <c:pt idx="0">
                  <c:v>G2</c:v>
                </c:pt>
              </c:strCache>
            </c:strRef>
          </c:tx>
          <c:spPr>
            <a:solidFill>
              <a:srgbClr val="00B0F0"/>
            </a:solidFill>
            <a:ln>
              <a:noFill/>
            </a:ln>
            <a:effectLst/>
          </c:spPr>
          <c:invertIfNegative val="0"/>
          <c:cat>
            <c:strRef>
              <c:f>'Summary YTD'!$B$10:$N$10</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YTD'!$B$13:$N$13</c:f>
              <c:numCache>
                <c:formatCode>_(* #,##0_);_(* \(#,##0\);_(* "-"??_);_(@_)</c:formatCode>
                <c:ptCount val="13"/>
                <c:pt idx="0">
                  <c:v>1905</c:v>
                </c:pt>
                <c:pt idx="1">
                  <c:v>670</c:v>
                </c:pt>
                <c:pt idx="2">
                  <c:v>790</c:v>
                </c:pt>
                <c:pt idx="3">
                  <c:v>945</c:v>
                </c:pt>
                <c:pt idx="4">
                  <c:v>674</c:v>
                </c:pt>
                <c:pt idx="5">
                  <c:v>752</c:v>
                </c:pt>
                <c:pt idx="6">
                  <c:v>326</c:v>
                </c:pt>
                <c:pt idx="7">
                  <c:v>182</c:v>
                </c:pt>
                <c:pt idx="8">
                  <c:v>161</c:v>
                </c:pt>
                <c:pt idx="9">
                  <c:v>641</c:v>
                </c:pt>
                <c:pt idx="10">
                  <c:v>475</c:v>
                </c:pt>
                <c:pt idx="11">
                  <c:v>164</c:v>
                </c:pt>
                <c:pt idx="12">
                  <c:v>7685</c:v>
                </c:pt>
              </c:numCache>
            </c:numRef>
          </c:val>
          <c:extLst>
            <c:ext xmlns:c16="http://schemas.microsoft.com/office/drawing/2014/chart" uri="{C3380CC4-5D6E-409C-BE32-E72D297353CC}">
              <c16:uniqueId val="{00000002-ADA6-47C5-9162-930403AB3EE6}"/>
            </c:ext>
          </c:extLst>
        </c:ser>
        <c:dLbls>
          <c:showLegendKey val="0"/>
          <c:showVal val="0"/>
          <c:showCatName val="0"/>
          <c:showSerName val="0"/>
          <c:showPercent val="0"/>
          <c:showBubbleSize val="0"/>
        </c:dLbls>
        <c:gapWidth val="150"/>
        <c:axId val="530691848"/>
        <c:axId val="530686088"/>
      </c:barChart>
      <c:lineChart>
        <c:grouping val="standard"/>
        <c:varyColors val="0"/>
        <c:ser>
          <c:idx val="4"/>
          <c:order val="3"/>
          <c:tx>
            <c:strRef>
              <c:f>'Summary YTD'!$A$14</c:f>
              <c:strCache>
                <c:ptCount val="1"/>
                <c:pt idx="0">
                  <c:v>% G1</c:v>
                </c:pt>
              </c:strCache>
            </c:strRef>
          </c:tx>
          <c:spPr>
            <a:ln w="28575" cap="rnd">
              <a:solidFill>
                <a:srgbClr val="002060"/>
              </a:solidFill>
              <a:round/>
            </a:ln>
            <a:effectLst/>
          </c:spPr>
          <c:marker>
            <c:symbol val="none"/>
          </c:marker>
          <c:dLbls>
            <c:spPr>
              <a:solidFill>
                <a:srgbClr val="002060"/>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YTD'!$B$10:$N$10</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YTD'!$B$14:$N$14</c:f>
              <c:numCache>
                <c:formatCode>0.00%</c:formatCode>
                <c:ptCount val="13"/>
                <c:pt idx="0">
                  <c:v>8.3909152855445365E-3</c:v>
                </c:pt>
                <c:pt idx="1">
                  <c:v>6.467287161237339E-3</c:v>
                </c:pt>
                <c:pt idx="2">
                  <c:v>4.9111437395574905E-3</c:v>
                </c:pt>
                <c:pt idx="3">
                  <c:v>7.291141925391733E-3</c:v>
                </c:pt>
                <c:pt idx="4">
                  <c:v>1.1282683199199044E-2</c:v>
                </c:pt>
                <c:pt idx="5">
                  <c:v>7.0887599685687062E-3</c:v>
                </c:pt>
                <c:pt idx="6">
                  <c:v>5.5888071365941061E-3</c:v>
                </c:pt>
                <c:pt idx="7">
                  <c:v>5.93123572697285E-3</c:v>
                </c:pt>
                <c:pt idx="8">
                  <c:v>3.0872989598651136E-3</c:v>
                </c:pt>
                <c:pt idx="9">
                  <c:v>4.3736945721468733E-3</c:v>
                </c:pt>
                <c:pt idx="10">
                  <c:v>3.9524575816605968E-3</c:v>
                </c:pt>
                <c:pt idx="11">
                  <c:v>5.8307361448138653E-3</c:v>
                </c:pt>
                <c:pt idx="12">
                  <c:v>5.8331233925689278E-3</c:v>
                </c:pt>
              </c:numCache>
            </c:numRef>
          </c:val>
          <c:smooth val="0"/>
          <c:extLst>
            <c:ext xmlns:c16="http://schemas.microsoft.com/office/drawing/2014/chart" uri="{C3380CC4-5D6E-409C-BE32-E72D297353CC}">
              <c16:uniqueId val="{00000003-ADA6-47C5-9162-930403AB3EE6}"/>
            </c:ext>
          </c:extLst>
        </c:ser>
        <c:ser>
          <c:idx val="0"/>
          <c:order val="4"/>
          <c:tx>
            <c:strRef>
              <c:f>'Summary YTD'!$A$15</c:f>
              <c:strCache>
                <c:ptCount val="1"/>
                <c:pt idx="0">
                  <c:v>% G2</c:v>
                </c:pt>
              </c:strCache>
            </c:strRef>
          </c:tx>
          <c:spPr>
            <a:ln w="28575" cap="rnd">
              <a:solidFill>
                <a:srgbClr val="00B0F0"/>
              </a:solidFill>
              <a:round/>
            </a:ln>
            <a:effectLst/>
          </c:spPr>
          <c:marker>
            <c:symbol val="none"/>
          </c:marker>
          <c:dLbls>
            <c:spPr>
              <a:solidFill>
                <a:srgbClr val="00B0F0"/>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YTD'!$B$10:$N$10</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'Summary YTD'!$B$15:$N$15</c:f>
              <c:numCache>
                <c:formatCode>0.00%</c:formatCode>
                <c:ptCount val="13"/>
                <c:pt idx="0">
                  <c:v>1.0727982294605599E-2</c:v>
                </c:pt>
                <c:pt idx="1">
                  <c:v>5.7315904735833565E-3</c:v>
                </c:pt>
                <c:pt idx="2">
                  <c:v>7.9995949572173562E-3</c:v>
                </c:pt>
                <c:pt idx="3">
                  <c:v>1.2527507489991251E-2</c:v>
                </c:pt>
                <c:pt idx="4">
                  <c:v>8.6513407010923287E-3</c:v>
                </c:pt>
                <c:pt idx="5">
                  <c:v>1.2572517680102988E-2</c:v>
                </c:pt>
                <c:pt idx="6">
                  <c:v>2.4856086310091115E-3</c:v>
                </c:pt>
                <c:pt idx="7">
                  <c:v>1.9242155121373594E-3</c:v>
                </c:pt>
                <c:pt idx="8">
                  <c:v>1.2395389838859932E-3</c:v>
                </c:pt>
                <c:pt idx="9">
                  <c:v>3.4956835670151443E-3</c:v>
                </c:pt>
                <c:pt idx="10">
                  <c:v>2.2350206562961709E-3</c:v>
                </c:pt>
                <c:pt idx="11">
                  <c:v>1.8860763860936369E-3</c:v>
                </c:pt>
                <c:pt idx="12">
                  <c:v>5.3188838718429294E-3</c:v>
                </c:pt>
              </c:numCache>
            </c:numRef>
          </c:val>
          <c:smooth val="0"/>
          <c:extLst>
            <c:ext xmlns:c16="http://schemas.microsoft.com/office/drawing/2014/chart" uri="{C3380CC4-5D6E-409C-BE32-E72D297353CC}">
              <c16:uniqueId val="{00000004-ADA6-47C5-9162-930403AB3EE6}"/>
            </c:ext>
          </c:extLst>
        </c:ser>
        <c:dLbls>
          <c:showLegendKey val="0"/>
          <c:showVal val="0"/>
          <c:showCatName val="0"/>
          <c:showSerName val="0"/>
          <c:showPercent val="0"/>
          <c:showBubbleSize val="0"/>
        </c:dLbls>
        <c:marker val="1"/>
        <c:smooth val="0"/>
        <c:axId val="530694728"/>
        <c:axId val="530688608"/>
      </c:lineChart>
      <c:catAx>
        <c:axId val="53069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0686088"/>
        <c:crosses val="autoZero"/>
        <c:auto val="1"/>
        <c:lblAlgn val="ctr"/>
        <c:lblOffset val="100"/>
        <c:noMultiLvlLbl val="0"/>
      </c:catAx>
      <c:valAx>
        <c:axId val="53068608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Jumlah Produksi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0691848"/>
        <c:crosses val="autoZero"/>
        <c:crossBetween val="between"/>
      </c:valAx>
      <c:valAx>
        <c:axId val="530688608"/>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0694728"/>
        <c:crosses val="max"/>
        <c:crossBetween val="between"/>
      </c:valAx>
      <c:catAx>
        <c:axId val="530694728"/>
        <c:scaling>
          <c:orientation val="minMax"/>
        </c:scaling>
        <c:delete val="1"/>
        <c:axPos val="b"/>
        <c:numFmt formatCode="General" sourceLinked="1"/>
        <c:majorTickMark val="out"/>
        <c:minorTickMark val="none"/>
        <c:tickLblPos val="nextTo"/>
        <c:crossAx val="53068860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Status </a:t>
            </a:r>
            <a:r>
              <a:rPr lang="en-US" sz="1400" b="1" dirty="0" err="1">
                <a:solidFill>
                  <a:schemeClr val="tx1"/>
                </a:solidFill>
              </a:rPr>
              <a:t>Temuan</a:t>
            </a:r>
            <a:endParaRPr lang="en-US" sz="14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Temuan</c:v>
                </c:pt>
              </c:strCache>
            </c:strRef>
          </c:tx>
          <c:spPr>
            <a:solidFill>
              <a:schemeClr val="accent1"/>
            </a:solidFill>
          </c:spPr>
          <c:dPt>
            <c:idx val="0"/>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1-240A-40AE-B6FC-D505A75A498E}"/>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2-240A-40AE-B6FC-D505A75A498E}"/>
              </c:ext>
            </c:extLst>
          </c:dPt>
          <c:dLbls>
            <c:spPr>
              <a:solidFill>
                <a:schemeClr val="tx2">
                  <a:lumMod val="20000"/>
                  <a:lumOff val="80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Open</c:v>
                </c:pt>
                <c:pt idx="1">
                  <c:v>Closed</c:v>
                </c:pt>
              </c:strCache>
            </c:strRef>
          </c:cat>
          <c:val>
            <c:numRef>
              <c:f>Sheet1!$B$2:$B$3</c:f>
              <c:numCache>
                <c:formatCode>General</c:formatCode>
                <c:ptCount val="2"/>
                <c:pt idx="0">
                  <c:v>3</c:v>
                </c:pt>
                <c:pt idx="1">
                  <c:v>10</c:v>
                </c:pt>
              </c:numCache>
            </c:numRef>
          </c:val>
          <c:extLst>
            <c:ext xmlns:c16="http://schemas.microsoft.com/office/drawing/2014/chart" uri="{C3380CC4-5D6E-409C-BE32-E72D297353CC}">
              <c16:uniqueId val="{00000000-240A-40AE-B6FC-D505A75A49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PENILAIAN</a:t>
            </a:r>
            <a:r>
              <a:rPr lang="en-US" b="1" baseline="0" dirty="0">
                <a:solidFill>
                  <a:schemeClr val="tx1"/>
                </a:solidFill>
              </a:rPr>
              <a:t> KINERJA PEMASOK – PENILAIAN DESEMBER 2024</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889186723999925"/>
          <c:y val="0.15473368090378148"/>
          <c:w val="0.82904351495070205"/>
          <c:h val="0.64995796708158815"/>
        </c:manualLayout>
      </c:layout>
      <c:barChart>
        <c:barDir val="col"/>
        <c:grouping val="clustered"/>
        <c:varyColors val="0"/>
        <c:ser>
          <c:idx val="0"/>
          <c:order val="0"/>
          <c:tx>
            <c:strRef>
              <c:f>Sheet2!$B$18</c:f>
              <c:strCache>
                <c:ptCount val="1"/>
                <c:pt idx="0">
                  <c:v> RATA-RATA NILAI </c:v>
                </c:pt>
              </c:strCache>
            </c:strRef>
          </c:tx>
          <c:spPr>
            <a:solidFill>
              <a:schemeClr val="tx1"/>
            </a:solidFill>
            <a:ln>
              <a:noFill/>
            </a:ln>
            <a:effectLst/>
          </c:spPr>
          <c:invertIfNegative val="0"/>
          <c:cat>
            <c:strRef>
              <c:f>Sheet2!$A$19:$A$29</c:f>
              <c:strCache>
                <c:ptCount val="11"/>
                <c:pt idx="0">
                  <c:v>SUB KONT</c:v>
                </c:pt>
                <c:pt idx="1">
                  <c:v>PLASTIK</c:v>
                </c:pt>
                <c:pt idx="2">
                  <c:v>PLATE</c:v>
                </c:pt>
                <c:pt idx="3">
                  <c:v>BUSA</c:v>
                </c:pt>
                <c:pt idx="4">
                  <c:v>CARTON BOX</c:v>
                </c:pt>
                <c:pt idx="5">
                  <c:v>ALUMINIUM</c:v>
                </c:pt>
                <c:pt idx="6">
                  <c:v>KAYU</c:v>
                </c:pt>
                <c:pt idx="7">
                  <c:v>FASTENER</c:v>
                </c:pt>
                <c:pt idx="8">
                  <c:v>POWDER COATING</c:v>
                </c:pt>
                <c:pt idx="9">
                  <c:v>COVER</c:v>
                </c:pt>
                <c:pt idx="10">
                  <c:v>PIPA</c:v>
                </c:pt>
              </c:strCache>
            </c:strRef>
          </c:cat>
          <c:val>
            <c:numRef>
              <c:f>Sheet2!$B$19:$B$29</c:f>
              <c:numCache>
                <c:formatCode>_(* #,##0.00_);_(* \(#,##0.00\);_(* "-"??_);_(@_)</c:formatCode>
                <c:ptCount val="11"/>
                <c:pt idx="0">
                  <c:v>96.938775510204096</c:v>
                </c:pt>
                <c:pt idx="1">
                  <c:v>94.53125</c:v>
                </c:pt>
                <c:pt idx="2">
                  <c:v>92.708333333333343</c:v>
                </c:pt>
                <c:pt idx="3">
                  <c:v>91.40625</c:v>
                </c:pt>
                <c:pt idx="4">
                  <c:v>90.625</c:v>
                </c:pt>
                <c:pt idx="5">
                  <c:v>89.908000000000001</c:v>
                </c:pt>
                <c:pt idx="6">
                  <c:v>88.24404761904762</c:v>
                </c:pt>
                <c:pt idx="7">
                  <c:v>86.805555555555557</c:v>
                </c:pt>
                <c:pt idx="8">
                  <c:v>86.428571428571431</c:v>
                </c:pt>
                <c:pt idx="9">
                  <c:v>85.11904761904762</c:v>
                </c:pt>
                <c:pt idx="10">
                  <c:v>83.730158730158735</c:v>
                </c:pt>
              </c:numCache>
            </c:numRef>
          </c:val>
          <c:extLst>
            <c:ext xmlns:c16="http://schemas.microsoft.com/office/drawing/2014/chart" uri="{C3380CC4-5D6E-409C-BE32-E72D297353CC}">
              <c16:uniqueId val="{00000000-7E50-45E3-AD5A-65778C8E97A1}"/>
            </c:ext>
          </c:extLst>
        </c:ser>
        <c:dLbls>
          <c:showLegendKey val="0"/>
          <c:showVal val="0"/>
          <c:showCatName val="0"/>
          <c:showSerName val="0"/>
          <c:showPercent val="0"/>
          <c:showBubbleSize val="0"/>
        </c:dLbls>
        <c:gapWidth val="150"/>
        <c:axId val="732957488"/>
        <c:axId val="539063536"/>
      </c:barChart>
      <c:catAx>
        <c:axId val="73295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9063536"/>
        <c:crosses val="autoZero"/>
        <c:auto val="1"/>
        <c:lblAlgn val="ctr"/>
        <c:lblOffset val="100"/>
        <c:noMultiLvlLbl val="0"/>
      </c:catAx>
      <c:valAx>
        <c:axId val="5390635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Nilai 1-100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9574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[Z_FORM_PENILAIAN_PEMASOK_SEP_DES_2024.xlsx]Sheet2!PivotTable19</c:name>
    <c:fmtId val="6"/>
  </c:pivotSource>
  <c:chart>
    <c:autoTitleDeleted val="1"/>
    <c:pivotFmts>
      <c:pivotFmt>
        <c:idx val="0"/>
        <c:spPr>
          <a:solidFill>
            <a:schemeClr val="accent1"/>
          </a:solidFill>
          <a:ln w="19050">
            <a:solidFill>
              <a:schemeClr val="lt1"/>
            </a:solidFill>
          </a:ln>
          <a:effectLst/>
        </c:spPr>
        <c:marker>
          <c:symbol val="none"/>
        </c:marker>
        <c:dLbl>
          <c:idx val="0"/>
          <c:spPr>
            <a:solidFill>
              <a:srgbClr val="4BACC6">
                <a:lumMod val="20000"/>
                <a:lumOff val="8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rgbClr val="002060"/>
          </a:solidFill>
          <a:ln w="19050">
            <a:solidFill>
              <a:schemeClr val="lt1"/>
            </a:solidFill>
          </a:ln>
          <a:effectLst/>
        </c:spPr>
      </c:pivotFmt>
      <c:pivotFmt>
        <c:idx val="2"/>
        <c:spPr>
          <a:solidFill>
            <a:schemeClr val="accent5"/>
          </a:solidFill>
          <a:ln w="19050">
            <a:solidFill>
              <a:schemeClr val="lt1"/>
            </a:solidFill>
          </a:ln>
          <a:effectLst/>
        </c:spPr>
      </c:pivotFmt>
      <c:pivotFmt>
        <c:idx val="3"/>
        <c:spPr>
          <a:solidFill>
            <a:schemeClr val="accent1"/>
          </a:solidFill>
          <a:ln w="19050">
            <a:solidFill>
              <a:schemeClr val="lt1"/>
            </a:solidFill>
          </a:ln>
          <a:effectLst/>
        </c:spPr>
        <c:marker>
          <c:symbol val="none"/>
        </c:marker>
        <c:dLbl>
          <c:idx val="0"/>
          <c:spPr>
            <a:solidFill>
              <a:srgbClr val="4BACC6">
                <a:lumMod val="20000"/>
                <a:lumOff val="8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5"/>
          </a:solidFill>
          <a:ln w="19050">
            <a:solidFill>
              <a:schemeClr val="lt1"/>
            </a:solidFill>
          </a:ln>
          <a:effectLst/>
        </c:spPr>
      </c:pivotFmt>
      <c:pivotFmt>
        <c:idx val="5"/>
        <c:spPr>
          <a:solidFill>
            <a:srgbClr val="002060"/>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solidFill>
              <a:srgbClr val="4BACC6">
                <a:lumMod val="20000"/>
                <a:lumOff val="8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
        <c:spPr>
          <a:solidFill>
            <a:schemeClr val="accent5"/>
          </a:solidFill>
          <a:ln w="19050">
            <a:solidFill>
              <a:schemeClr val="lt1"/>
            </a:solidFill>
          </a:ln>
          <a:effectLst/>
        </c:spPr>
      </c:pivotFmt>
      <c:pivotFmt>
        <c:idx val="8"/>
        <c:spPr>
          <a:solidFill>
            <a:srgbClr val="002060"/>
          </a:solidFill>
          <a:ln w="19050">
            <a:solidFill>
              <a:schemeClr val="lt1"/>
            </a:solidFill>
          </a:ln>
          <a:effectLst/>
        </c:spPr>
      </c:pivotFmt>
    </c:pivotFmts>
    <c:plotArea>
      <c:layout/>
      <c:pieChart>
        <c:varyColors val="1"/>
        <c:ser>
          <c:idx val="0"/>
          <c:order val="0"/>
          <c:tx>
            <c:strRef>
              <c:f>Sheet2!$F$3</c:f>
              <c:strCache>
                <c:ptCount val="1"/>
                <c:pt idx="0">
                  <c:v>Total</c:v>
                </c:pt>
              </c:strCache>
            </c:strRef>
          </c:tx>
          <c:dPt>
            <c:idx val="0"/>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1-BCE6-4115-8BEE-68F4157458AA}"/>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BCE6-4115-8BEE-68F4157458AA}"/>
              </c:ext>
            </c:extLst>
          </c:dPt>
          <c:dLbls>
            <c:spPr>
              <a:solidFill>
                <a:srgbClr val="E7E6E6">
                  <a:lumMod val="90000"/>
                </a:srgbClr>
              </a:solidFill>
              <a:ln>
                <a:solidFill>
                  <a:srgbClr val="5B9BD5">
                    <a:lumMod val="20000"/>
                    <a:lumOff val="80000"/>
                  </a:srgb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rgbClr val="002060"/>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Sheet2!$E$4:$E$6</c:f>
              <c:strCache>
                <c:ptCount val="2"/>
                <c:pt idx="0">
                  <c:v>BAIK</c:v>
                </c:pt>
                <c:pt idx="1">
                  <c:v>SANGAT BAIK</c:v>
                </c:pt>
              </c:strCache>
            </c:strRef>
          </c:cat>
          <c:val>
            <c:numRef>
              <c:f>Sheet2!$F$4:$F$6</c:f>
              <c:numCache>
                <c:formatCode>General</c:formatCode>
                <c:ptCount val="2"/>
                <c:pt idx="0">
                  <c:v>13</c:v>
                </c:pt>
                <c:pt idx="1">
                  <c:v>26</c:v>
                </c:pt>
              </c:numCache>
            </c:numRef>
          </c:val>
          <c:extLst>
            <c:ext xmlns:c16="http://schemas.microsoft.com/office/drawing/2014/chart" uri="{C3380CC4-5D6E-409C-BE32-E72D297353CC}">
              <c16:uniqueId val="{00000004-BCE6-4115-8BEE-68F4157458A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MPP</a:t>
            </a:r>
            <a:r>
              <a:rPr lang="en-US" sz="1600" b="1" baseline="0" dirty="0">
                <a:solidFill>
                  <a:schemeClr val="tx1"/>
                </a:solidFill>
              </a:rPr>
              <a:t> VS ACTUAL 2024</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'MPP vs Actual'!$E$23</c:f>
              <c:strCache>
                <c:ptCount val="1"/>
                <c:pt idx="0">
                  <c:v>ACTUAL</c:v>
                </c:pt>
              </c:strCache>
            </c:strRef>
          </c:tx>
          <c:spPr>
            <a:solidFill>
              <a:schemeClr val="tx1"/>
            </a:solidFill>
            <a:ln>
              <a:noFill/>
            </a:ln>
            <a:effectLst/>
          </c:spPr>
          <c:invertIfNegative val="0"/>
          <c:cat>
            <c:strRef>
              <c:f>'MPP vs Actual'!$D$24:$D$41</c:f>
              <c:strCache>
                <c:ptCount val="18"/>
                <c:pt idx="0">
                  <c:v>CORSEC</c:v>
                </c:pt>
                <c:pt idx="1">
                  <c:v>CMS</c:v>
                </c:pt>
                <c:pt idx="2">
                  <c:v>R and D</c:v>
                </c:pt>
                <c:pt idx="3">
                  <c:v>FIACO</c:v>
                </c:pt>
                <c:pt idx="4">
                  <c:v>PCH</c:v>
                </c:pt>
                <c:pt idx="5">
                  <c:v>IT</c:v>
                </c:pt>
                <c:pt idx="6">
                  <c:v>HC GA</c:v>
                </c:pt>
                <c:pt idx="7">
                  <c:v>SLS MKT ADM</c:v>
                </c:pt>
                <c:pt idx="8">
                  <c:v>SALES DIST.</c:v>
                </c:pt>
                <c:pt idx="9">
                  <c:v>MKT</c:v>
                </c:pt>
                <c:pt idx="10">
                  <c:v>GS &amp; NSB</c:v>
                </c:pt>
                <c:pt idx="11">
                  <c:v>BUSDEV</c:v>
                </c:pt>
                <c:pt idx="12">
                  <c:v>PRD</c:v>
                </c:pt>
                <c:pt idx="13">
                  <c:v>ENG</c:v>
                </c:pt>
                <c:pt idx="14">
                  <c:v>SCM</c:v>
                </c:pt>
                <c:pt idx="15">
                  <c:v>QC</c:v>
                </c:pt>
                <c:pt idx="16">
                  <c:v>MSD</c:v>
                </c:pt>
                <c:pt idx="17">
                  <c:v>CORPORATE</c:v>
                </c:pt>
              </c:strCache>
            </c:strRef>
          </c:cat>
          <c:val>
            <c:numRef>
              <c:f>'MPP vs Actual'!$E$24:$E$41</c:f>
              <c:numCache>
                <c:formatCode>General</c:formatCode>
                <c:ptCount val="18"/>
                <c:pt idx="0">
                  <c:v>1</c:v>
                </c:pt>
                <c:pt idx="1">
                  <c:v>3</c:v>
                </c:pt>
                <c:pt idx="2">
                  <c:v>12</c:v>
                </c:pt>
                <c:pt idx="3">
                  <c:v>11</c:v>
                </c:pt>
                <c:pt idx="4">
                  <c:v>5</c:v>
                </c:pt>
                <c:pt idx="5">
                  <c:v>4</c:v>
                </c:pt>
                <c:pt idx="6">
                  <c:v>22</c:v>
                </c:pt>
                <c:pt idx="7">
                  <c:v>7</c:v>
                </c:pt>
                <c:pt idx="8">
                  <c:v>24</c:v>
                </c:pt>
                <c:pt idx="9">
                  <c:v>8</c:v>
                </c:pt>
                <c:pt idx="10">
                  <c:v>4</c:v>
                </c:pt>
                <c:pt idx="11">
                  <c:v>3</c:v>
                </c:pt>
                <c:pt idx="12">
                  <c:v>243</c:v>
                </c:pt>
                <c:pt idx="13">
                  <c:v>23</c:v>
                </c:pt>
                <c:pt idx="14">
                  <c:v>47</c:v>
                </c:pt>
                <c:pt idx="15">
                  <c:v>22</c:v>
                </c:pt>
                <c:pt idx="16">
                  <c:v>5</c:v>
                </c:pt>
                <c:pt idx="17">
                  <c:v>444</c:v>
                </c:pt>
              </c:numCache>
            </c:numRef>
          </c:val>
          <c:extLst>
            <c:ext xmlns:c16="http://schemas.microsoft.com/office/drawing/2014/chart" uri="{C3380CC4-5D6E-409C-BE32-E72D297353CC}">
              <c16:uniqueId val="{00000000-EB02-4069-AB11-142119B7FC65}"/>
            </c:ext>
          </c:extLst>
        </c:ser>
        <c:ser>
          <c:idx val="1"/>
          <c:order val="1"/>
          <c:tx>
            <c:strRef>
              <c:f>'MPP vs Actual'!$F$23</c:f>
              <c:strCache>
                <c:ptCount val="1"/>
                <c:pt idx="0">
                  <c:v>MPP</c:v>
                </c:pt>
              </c:strCache>
            </c:strRef>
          </c:tx>
          <c:spPr>
            <a:solidFill>
              <a:schemeClr val="bg2">
                <a:lumMod val="90000"/>
              </a:schemeClr>
            </a:solidFill>
            <a:ln>
              <a:noFill/>
            </a:ln>
            <a:effectLst/>
          </c:spPr>
          <c:invertIfNegative val="0"/>
          <c:cat>
            <c:strRef>
              <c:f>'MPP vs Actual'!$D$24:$D$41</c:f>
              <c:strCache>
                <c:ptCount val="18"/>
                <c:pt idx="0">
                  <c:v>CORSEC</c:v>
                </c:pt>
                <c:pt idx="1">
                  <c:v>CMS</c:v>
                </c:pt>
                <c:pt idx="2">
                  <c:v>R and D</c:v>
                </c:pt>
                <c:pt idx="3">
                  <c:v>FIACO</c:v>
                </c:pt>
                <c:pt idx="4">
                  <c:v>PCH</c:v>
                </c:pt>
                <c:pt idx="5">
                  <c:v>IT</c:v>
                </c:pt>
                <c:pt idx="6">
                  <c:v>HC GA</c:v>
                </c:pt>
                <c:pt idx="7">
                  <c:v>SLS MKT ADM</c:v>
                </c:pt>
                <c:pt idx="8">
                  <c:v>SALES DIST.</c:v>
                </c:pt>
                <c:pt idx="9">
                  <c:v>MKT</c:v>
                </c:pt>
                <c:pt idx="10">
                  <c:v>GS &amp; NSB</c:v>
                </c:pt>
                <c:pt idx="11">
                  <c:v>BUSDEV</c:v>
                </c:pt>
                <c:pt idx="12">
                  <c:v>PRD</c:v>
                </c:pt>
                <c:pt idx="13">
                  <c:v>ENG</c:v>
                </c:pt>
                <c:pt idx="14">
                  <c:v>SCM</c:v>
                </c:pt>
                <c:pt idx="15">
                  <c:v>QC</c:v>
                </c:pt>
                <c:pt idx="16">
                  <c:v>MSD</c:v>
                </c:pt>
                <c:pt idx="17">
                  <c:v>CORPORATE</c:v>
                </c:pt>
              </c:strCache>
            </c:strRef>
          </c:cat>
          <c:val>
            <c:numRef>
              <c:f>'MPP vs Actual'!$F$24:$F$41</c:f>
              <c:numCache>
                <c:formatCode>General</c:formatCode>
                <c:ptCount val="18"/>
                <c:pt idx="0">
                  <c:v>1</c:v>
                </c:pt>
                <c:pt idx="1">
                  <c:v>3</c:v>
                </c:pt>
                <c:pt idx="2">
                  <c:v>12</c:v>
                </c:pt>
                <c:pt idx="3">
                  <c:v>11</c:v>
                </c:pt>
                <c:pt idx="4">
                  <c:v>5</c:v>
                </c:pt>
                <c:pt idx="5">
                  <c:v>4</c:v>
                </c:pt>
                <c:pt idx="6">
                  <c:v>22</c:v>
                </c:pt>
                <c:pt idx="7">
                  <c:v>7</c:v>
                </c:pt>
                <c:pt idx="8">
                  <c:v>24</c:v>
                </c:pt>
                <c:pt idx="9">
                  <c:v>8</c:v>
                </c:pt>
                <c:pt idx="10">
                  <c:v>4</c:v>
                </c:pt>
                <c:pt idx="11">
                  <c:v>3</c:v>
                </c:pt>
                <c:pt idx="12">
                  <c:v>243</c:v>
                </c:pt>
                <c:pt idx="13">
                  <c:v>23</c:v>
                </c:pt>
                <c:pt idx="14">
                  <c:v>47</c:v>
                </c:pt>
                <c:pt idx="15">
                  <c:v>22</c:v>
                </c:pt>
                <c:pt idx="16">
                  <c:v>5</c:v>
                </c:pt>
                <c:pt idx="17">
                  <c:v>444</c:v>
                </c:pt>
              </c:numCache>
            </c:numRef>
          </c:val>
          <c:extLst>
            <c:ext xmlns:c16="http://schemas.microsoft.com/office/drawing/2014/chart" uri="{C3380CC4-5D6E-409C-BE32-E72D297353CC}">
              <c16:uniqueId val="{00000001-EB02-4069-AB11-142119B7FC65}"/>
            </c:ext>
          </c:extLst>
        </c:ser>
        <c:ser>
          <c:idx val="2"/>
          <c:order val="2"/>
          <c:tx>
            <c:strRef>
              <c:f>'MPP vs Actual'!$G$23</c:f>
              <c:strCache>
                <c:ptCount val="1"/>
                <c:pt idx="0">
                  <c:v>MPP +-</c:v>
                </c:pt>
              </c:strCache>
            </c:strRef>
          </c:tx>
          <c:spPr>
            <a:solidFill>
              <a:schemeClr val="accent3"/>
            </a:solidFill>
            <a:ln>
              <a:noFill/>
            </a:ln>
            <a:effectLst/>
          </c:spPr>
          <c:invertIfNegative val="0"/>
          <c:cat>
            <c:strRef>
              <c:f>'MPP vs Actual'!$D$24:$D$41</c:f>
              <c:strCache>
                <c:ptCount val="18"/>
                <c:pt idx="0">
                  <c:v>CORSEC</c:v>
                </c:pt>
                <c:pt idx="1">
                  <c:v>CMS</c:v>
                </c:pt>
                <c:pt idx="2">
                  <c:v>R and D</c:v>
                </c:pt>
                <c:pt idx="3">
                  <c:v>FIACO</c:v>
                </c:pt>
                <c:pt idx="4">
                  <c:v>PCH</c:v>
                </c:pt>
                <c:pt idx="5">
                  <c:v>IT</c:v>
                </c:pt>
                <c:pt idx="6">
                  <c:v>HC GA</c:v>
                </c:pt>
                <c:pt idx="7">
                  <c:v>SLS MKT ADM</c:v>
                </c:pt>
                <c:pt idx="8">
                  <c:v>SALES DIST.</c:v>
                </c:pt>
                <c:pt idx="9">
                  <c:v>MKT</c:v>
                </c:pt>
                <c:pt idx="10">
                  <c:v>GS &amp; NSB</c:v>
                </c:pt>
                <c:pt idx="11">
                  <c:v>BUSDEV</c:v>
                </c:pt>
                <c:pt idx="12">
                  <c:v>PRD</c:v>
                </c:pt>
                <c:pt idx="13">
                  <c:v>ENG</c:v>
                </c:pt>
                <c:pt idx="14">
                  <c:v>SCM</c:v>
                </c:pt>
                <c:pt idx="15">
                  <c:v>QC</c:v>
                </c:pt>
                <c:pt idx="16">
                  <c:v>MSD</c:v>
                </c:pt>
                <c:pt idx="17">
                  <c:v>CORPORATE</c:v>
                </c:pt>
              </c:strCache>
            </c:strRef>
          </c:cat>
          <c:val>
            <c:numRef>
              <c:f>'MPP vs Actual'!$G$24:$G$41</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2-EB02-4069-AB11-142119B7FC65}"/>
            </c:ext>
          </c:extLst>
        </c:ser>
        <c:dLbls>
          <c:showLegendKey val="0"/>
          <c:showVal val="0"/>
          <c:showCatName val="0"/>
          <c:showSerName val="0"/>
          <c:showPercent val="0"/>
          <c:showBubbleSize val="0"/>
        </c:dLbls>
        <c:gapWidth val="150"/>
        <c:axId val="629975856"/>
        <c:axId val="629976576"/>
      </c:barChart>
      <c:lineChart>
        <c:grouping val="standard"/>
        <c:varyColors val="0"/>
        <c:ser>
          <c:idx val="3"/>
          <c:order val="3"/>
          <c:tx>
            <c:strRef>
              <c:f>'MPP vs Actual'!$H$23</c:f>
              <c:strCache>
                <c:ptCount val="1"/>
                <c:pt idx="0">
                  <c:v>%</c:v>
                </c:pt>
              </c:strCache>
            </c:strRef>
          </c:tx>
          <c:spPr>
            <a:ln w="28575" cap="rnd">
              <a:solidFill>
                <a:schemeClr val="accent4"/>
              </a:solidFill>
              <a:round/>
            </a:ln>
            <a:effectLst/>
          </c:spPr>
          <c:marker>
            <c:symbol val="none"/>
          </c:marker>
          <c:cat>
            <c:strRef>
              <c:f>'MPP vs Actual'!$D$24:$D$41</c:f>
              <c:strCache>
                <c:ptCount val="18"/>
                <c:pt idx="0">
                  <c:v>CORSEC</c:v>
                </c:pt>
                <c:pt idx="1">
                  <c:v>CMS</c:v>
                </c:pt>
                <c:pt idx="2">
                  <c:v>R and D</c:v>
                </c:pt>
                <c:pt idx="3">
                  <c:v>FIACO</c:v>
                </c:pt>
                <c:pt idx="4">
                  <c:v>PCH</c:v>
                </c:pt>
                <c:pt idx="5">
                  <c:v>IT</c:v>
                </c:pt>
                <c:pt idx="6">
                  <c:v>HC GA</c:v>
                </c:pt>
                <c:pt idx="7">
                  <c:v>SLS MKT ADM</c:v>
                </c:pt>
                <c:pt idx="8">
                  <c:v>SALES DIST.</c:v>
                </c:pt>
                <c:pt idx="9">
                  <c:v>MKT</c:v>
                </c:pt>
                <c:pt idx="10">
                  <c:v>GS &amp; NSB</c:v>
                </c:pt>
                <c:pt idx="11">
                  <c:v>BUSDEV</c:v>
                </c:pt>
                <c:pt idx="12">
                  <c:v>PRD</c:v>
                </c:pt>
                <c:pt idx="13">
                  <c:v>ENG</c:v>
                </c:pt>
                <c:pt idx="14">
                  <c:v>SCM</c:v>
                </c:pt>
                <c:pt idx="15">
                  <c:v>QC</c:v>
                </c:pt>
                <c:pt idx="16">
                  <c:v>MSD</c:v>
                </c:pt>
                <c:pt idx="17">
                  <c:v>CORPORATE</c:v>
                </c:pt>
              </c:strCache>
            </c:strRef>
          </c:cat>
          <c:val>
            <c:numRef>
              <c:f>'MPP vs Actual'!$H$24:$H$41</c:f>
              <c:numCache>
                <c:formatCode>0%</c:formatCode>
                <c:ptCount val="1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numCache>
            </c:numRef>
          </c:val>
          <c:smooth val="0"/>
          <c:extLst>
            <c:ext xmlns:c16="http://schemas.microsoft.com/office/drawing/2014/chart" uri="{C3380CC4-5D6E-409C-BE32-E72D297353CC}">
              <c16:uniqueId val="{00000005-EB02-4069-AB11-142119B7FC65}"/>
            </c:ext>
          </c:extLst>
        </c:ser>
        <c:dLbls>
          <c:showLegendKey val="0"/>
          <c:showVal val="0"/>
          <c:showCatName val="0"/>
          <c:showSerName val="0"/>
          <c:showPercent val="0"/>
          <c:showBubbleSize val="0"/>
        </c:dLbls>
        <c:marker val="1"/>
        <c:smooth val="0"/>
        <c:axId val="590483616"/>
        <c:axId val="629974056"/>
      </c:lineChart>
      <c:catAx>
        <c:axId val="62997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9976576"/>
        <c:crosses val="autoZero"/>
        <c:auto val="1"/>
        <c:lblAlgn val="ctr"/>
        <c:lblOffset val="100"/>
        <c:noMultiLvlLbl val="0"/>
      </c:catAx>
      <c:valAx>
        <c:axId val="629976576"/>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MPP</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29975856"/>
        <c:crosses val="autoZero"/>
        <c:crossBetween val="between"/>
      </c:valAx>
      <c:valAx>
        <c:axId val="62997405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90483616"/>
        <c:crosses val="max"/>
        <c:crossBetween val="between"/>
      </c:valAx>
      <c:catAx>
        <c:axId val="590483616"/>
        <c:scaling>
          <c:orientation val="minMax"/>
        </c:scaling>
        <c:delete val="1"/>
        <c:axPos val="b"/>
        <c:numFmt formatCode="General" sourceLinked="1"/>
        <c:majorTickMark val="none"/>
        <c:minorTickMark val="none"/>
        <c:tickLblPos val="nextTo"/>
        <c:crossAx val="62997405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TOTAL KARYAWAN BERDASARKAN</a:t>
            </a:r>
            <a:r>
              <a:rPr lang="en-US" b="1" baseline="0" dirty="0">
                <a:solidFill>
                  <a:schemeClr val="tx1"/>
                </a:solidFill>
              </a:rPr>
              <a:t> PENDIDIKAN</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Summary!$E$3</c:f>
              <c:strCache>
                <c:ptCount val="1"/>
                <c:pt idx="0">
                  <c:v>TOTAL KARYAWAN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Summary!$D$4:$D$9</c:f>
              <c:strCache>
                <c:ptCount val="6"/>
                <c:pt idx="0">
                  <c:v>D3</c:v>
                </c:pt>
                <c:pt idx="1">
                  <c:v>S1</c:v>
                </c:pt>
                <c:pt idx="2">
                  <c:v>S2</c:v>
                </c:pt>
                <c:pt idx="3">
                  <c:v>SMA</c:v>
                </c:pt>
                <c:pt idx="4">
                  <c:v>SMP</c:v>
                </c:pt>
                <c:pt idx="5">
                  <c:v>Grand Total</c:v>
                </c:pt>
              </c:strCache>
            </c:strRef>
          </c:cat>
          <c:val>
            <c:numRef>
              <c:f>Summary!$E$4:$E$9</c:f>
              <c:numCache>
                <c:formatCode>General</c:formatCode>
                <c:ptCount val="6"/>
                <c:pt idx="0">
                  <c:v>29</c:v>
                </c:pt>
                <c:pt idx="1">
                  <c:v>67</c:v>
                </c:pt>
                <c:pt idx="2">
                  <c:v>8</c:v>
                </c:pt>
                <c:pt idx="3">
                  <c:v>325</c:v>
                </c:pt>
                <c:pt idx="4">
                  <c:v>15</c:v>
                </c:pt>
                <c:pt idx="5">
                  <c:v>444</c:v>
                </c:pt>
              </c:numCache>
            </c:numRef>
          </c:val>
          <c:extLst>
            <c:ext xmlns:c16="http://schemas.microsoft.com/office/drawing/2014/chart" uri="{C3380CC4-5D6E-409C-BE32-E72D297353CC}">
              <c16:uniqueId val="{00000000-9644-4B9D-B0FD-4D56555AB0FC}"/>
            </c:ext>
          </c:extLst>
        </c:ser>
        <c:dLbls>
          <c:showLegendKey val="0"/>
          <c:showVal val="0"/>
          <c:showCatName val="0"/>
          <c:showSerName val="0"/>
          <c:showPercent val="0"/>
          <c:showBubbleSize val="0"/>
        </c:dLbls>
        <c:gapWidth val="182"/>
        <c:axId val="569748160"/>
        <c:axId val="569752840"/>
      </c:barChart>
      <c:catAx>
        <c:axId val="569748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69752840"/>
        <c:crosses val="autoZero"/>
        <c:auto val="1"/>
        <c:lblAlgn val="ctr"/>
        <c:lblOffset val="100"/>
        <c:noMultiLvlLbl val="0"/>
      </c:catAx>
      <c:valAx>
        <c:axId val="569752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974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TOTAL KARYAWAN BERDASARKAN RENTANG USIA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Summary!$E$14</c:f>
              <c:strCache>
                <c:ptCount val="1"/>
                <c:pt idx="0">
                  <c:v>Total Karyawan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Summary!$D$15:$D$20</c:f>
              <c:strCache>
                <c:ptCount val="6"/>
                <c:pt idx="0">
                  <c:v>&lt; 30 tahun</c:v>
                </c:pt>
                <c:pt idx="1">
                  <c:v>31 - 40 Tahun</c:v>
                </c:pt>
                <c:pt idx="2">
                  <c:v>41-50 Tahun</c:v>
                </c:pt>
                <c:pt idx="3">
                  <c:v>51 - 54 Tahun</c:v>
                </c:pt>
                <c:pt idx="4">
                  <c:v>&gt; 55 Tahun</c:v>
                </c:pt>
                <c:pt idx="5">
                  <c:v>Grand Total</c:v>
                </c:pt>
              </c:strCache>
            </c:strRef>
          </c:cat>
          <c:val>
            <c:numRef>
              <c:f>Summary!$E$15:$E$20</c:f>
              <c:numCache>
                <c:formatCode>General</c:formatCode>
                <c:ptCount val="6"/>
                <c:pt idx="0">
                  <c:v>103</c:v>
                </c:pt>
                <c:pt idx="1">
                  <c:v>119</c:v>
                </c:pt>
                <c:pt idx="2">
                  <c:v>178</c:v>
                </c:pt>
                <c:pt idx="3">
                  <c:v>37</c:v>
                </c:pt>
                <c:pt idx="4">
                  <c:v>7</c:v>
                </c:pt>
                <c:pt idx="5">
                  <c:v>444</c:v>
                </c:pt>
              </c:numCache>
            </c:numRef>
          </c:val>
          <c:extLst>
            <c:ext xmlns:c16="http://schemas.microsoft.com/office/drawing/2014/chart" uri="{C3380CC4-5D6E-409C-BE32-E72D297353CC}">
              <c16:uniqueId val="{00000000-2465-4A21-9A26-50D7ED08D0AC}"/>
            </c:ext>
          </c:extLst>
        </c:ser>
        <c:dLbls>
          <c:showLegendKey val="0"/>
          <c:showVal val="0"/>
          <c:showCatName val="0"/>
          <c:showSerName val="0"/>
          <c:showPercent val="0"/>
          <c:showBubbleSize val="0"/>
        </c:dLbls>
        <c:gapWidth val="182"/>
        <c:axId val="734079856"/>
        <c:axId val="734079136"/>
      </c:barChart>
      <c:catAx>
        <c:axId val="734079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4079136"/>
        <c:crosses val="autoZero"/>
        <c:auto val="1"/>
        <c:lblAlgn val="ctr"/>
        <c:lblOffset val="100"/>
        <c:noMultiLvlLbl val="0"/>
      </c:catAx>
      <c:valAx>
        <c:axId val="734079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4079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TOTAL KARYAWAN BERDASARKAN STATUS</a:t>
            </a:r>
            <a:r>
              <a:rPr lang="en-US" b="1" baseline="0" dirty="0">
                <a:solidFill>
                  <a:schemeClr val="tx1"/>
                </a:solidFill>
              </a:rPr>
              <a:t> KERJA</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Summary!$E$26</c:f>
              <c:strCache>
                <c:ptCount val="1"/>
                <c:pt idx="0">
                  <c:v>Total Karyawan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Summary!$D$27:$D$30</c:f>
              <c:strCache>
                <c:ptCount val="4"/>
                <c:pt idx="0">
                  <c:v>ADVISOR</c:v>
                </c:pt>
                <c:pt idx="1">
                  <c:v>KONTRAK</c:v>
                </c:pt>
                <c:pt idx="2">
                  <c:v>TETAP</c:v>
                </c:pt>
                <c:pt idx="3">
                  <c:v>Grand Total</c:v>
                </c:pt>
              </c:strCache>
            </c:strRef>
          </c:cat>
          <c:val>
            <c:numRef>
              <c:f>Summary!$E$27:$E$30</c:f>
              <c:numCache>
                <c:formatCode>General</c:formatCode>
                <c:ptCount val="4"/>
                <c:pt idx="0">
                  <c:v>3</c:v>
                </c:pt>
                <c:pt idx="1">
                  <c:v>12</c:v>
                </c:pt>
                <c:pt idx="2">
                  <c:v>429</c:v>
                </c:pt>
                <c:pt idx="3">
                  <c:v>444</c:v>
                </c:pt>
              </c:numCache>
            </c:numRef>
          </c:val>
          <c:extLst>
            <c:ext xmlns:c16="http://schemas.microsoft.com/office/drawing/2014/chart" uri="{C3380CC4-5D6E-409C-BE32-E72D297353CC}">
              <c16:uniqueId val="{00000000-48FC-486D-B890-BFC7DDBD4FF0}"/>
            </c:ext>
          </c:extLst>
        </c:ser>
        <c:dLbls>
          <c:showLegendKey val="0"/>
          <c:showVal val="0"/>
          <c:showCatName val="0"/>
          <c:showSerName val="0"/>
          <c:showPercent val="0"/>
          <c:showBubbleSize val="0"/>
        </c:dLbls>
        <c:gapWidth val="182"/>
        <c:axId val="622715480"/>
        <c:axId val="552080496"/>
      </c:barChart>
      <c:catAx>
        <c:axId val="622715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2080496"/>
        <c:crosses val="autoZero"/>
        <c:auto val="1"/>
        <c:lblAlgn val="ctr"/>
        <c:lblOffset val="100"/>
        <c:noMultiLvlLbl val="0"/>
      </c:catAx>
      <c:valAx>
        <c:axId val="552080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715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TOTAL KARYAWAN BERDASARKAN</a:t>
            </a:r>
            <a:r>
              <a:rPr lang="en-US" b="1" baseline="0" dirty="0">
                <a:solidFill>
                  <a:schemeClr val="tx1"/>
                </a:solidFill>
              </a:rPr>
              <a:t> GENDER</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Summary!$E$34</c:f>
              <c:strCache>
                <c:ptCount val="1"/>
                <c:pt idx="0">
                  <c:v>Total Karyawan</c:v>
                </c:pt>
              </c:strCache>
            </c:strRef>
          </c:tx>
          <c:spPr>
            <a:solidFill>
              <a:schemeClr val="accent5">
                <a:lumMod val="20000"/>
                <a:lumOff val="80000"/>
              </a:schemeClr>
            </a:solidFill>
          </c:spPr>
          <c:dPt>
            <c:idx val="0"/>
            <c:bubble3D val="0"/>
            <c:spPr>
              <a:solidFill>
                <a:schemeClr val="tx1"/>
              </a:solidFill>
              <a:ln w="19050">
                <a:solidFill>
                  <a:schemeClr val="lt1"/>
                </a:solidFill>
              </a:ln>
              <a:effectLst/>
            </c:spPr>
            <c:extLst>
              <c:ext xmlns:c16="http://schemas.microsoft.com/office/drawing/2014/chart" uri="{C3380CC4-5D6E-409C-BE32-E72D297353CC}">
                <c16:uniqueId val="{00000001-36A7-472F-BFE8-5192BEFE4156}"/>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36A7-472F-BFE8-5192BEFE4156}"/>
              </c:ext>
            </c:extLst>
          </c:dPt>
          <c:dLbls>
            <c:spPr>
              <a:solidFill>
                <a:schemeClr val="bg2">
                  <a:lumMod val="90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Summary!$D$35:$D$36</c:f>
              <c:strCache>
                <c:ptCount val="2"/>
                <c:pt idx="0">
                  <c:v>L</c:v>
                </c:pt>
                <c:pt idx="1">
                  <c:v>P</c:v>
                </c:pt>
              </c:strCache>
            </c:strRef>
          </c:cat>
          <c:val>
            <c:numRef>
              <c:f>Summary!$E$35:$E$36</c:f>
              <c:numCache>
                <c:formatCode>General</c:formatCode>
                <c:ptCount val="2"/>
                <c:pt idx="0">
                  <c:v>384</c:v>
                </c:pt>
                <c:pt idx="1">
                  <c:v>60</c:v>
                </c:pt>
              </c:numCache>
            </c:numRef>
          </c:val>
          <c:extLst>
            <c:ext xmlns:c16="http://schemas.microsoft.com/office/drawing/2014/chart" uri="{C3380CC4-5D6E-409C-BE32-E72D297353CC}">
              <c16:uniqueId val="{00000004-36A7-472F-BFE8-5192BEFE415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MESIN CHITOSE.xls]Sheet1!PivotTable2</c:name>
    <c:fmtId val="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STATUS </a:t>
            </a:r>
            <a:r>
              <a:rPr lang="en-US" b="1" baseline="0" dirty="0">
                <a:solidFill>
                  <a:schemeClr val="tx1"/>
                </a:solidFill>
              </a:rPr>
              <a:t>DATA MESIN</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5">
              <a:lumMod val="60000"/>
              <a:lumOff val="40000"/>
            </a:schemeClr>
          </a:solidFill>
          <a:ln w="19050">
            <a:solidFill>
              <a:schemeClr val="lt1"/>
            </a:solidFill>
          </a:ln>
          <a:effectLst/>
        </c:spPr>
        <c:dLbl>
          <c:idx val="0"/>
          <c:layout>
            <c:manualLayout>
              <c:x val="-0.12500000000000006"/>
              <c:y val="-0.111111111111111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spPr>
          <a:solidFill>
            <a:srgbClr val="002060"/>
          </a:solidFill>
          <a:ln w="19050">
            <a:solidFill>
              <a:schemeClr val="lt1"/>
            </a:solidFill>
          </a:ln>
          <a:effectLst/>
        </c:spPr>
        <c:dLbl>
          <c:idx val="0"/>
          <c:layout>
            <c:manualLayout>
              <c:x val="0.15833333333333333"/>
              <c:y val="2.777777777777769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rgbClr val="002060"/>
          </a:solidFill>
          <a:ln w="19050">
            <a:solidFill>
              <a:schemeClr val="lt1"/>
            </a:solidFill>
          </a:ln>
          <a:effectLst/>
        </c:spPr>
        <c:dLbl>
          <c:idx val="0"/>
          <c:layout>
            <c:manualLayout>
              <c:x val="0.15833333333333333"/>
              <c:y val="2.777777777777769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5">
              <a:lumMod val="60000"/>
              <a:lumOff val="40000"/>
            </a:schemeClr>
          </a:solidFill>
          <a:ln w="19050">
            <a:solidFill>
              <a:schemeClr val="lt1"/>
            </a:solidFill>
          </a:ln>
          <a:effectLst/>
        </c:spPr>
        <c:dLbl>
          <c:idx val="0"/>
          <c:layout>
            <c:manualLayout>
              <c:x val="-0.12500000000000006"/>
              <c:y val="-0.111111111111111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rgbClr val="002060"/>
          </a:solidFill>
          <a:ln w="19050">
            <a:solidFill>
              <a:schemeClr val="lt1"/>
            </a:solidFill>
          </a:ln>
          <a:effectLst/>
        </c:spPr>
        <c:dLbl>
          <c:idx val="0"/>
          <c:layout>
            <c:manualLayout>
              <c:x val="0.15833333333333333"/>
              <c:y val="2.777777777777769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5">
              <a:lumMod val="60000"/>
              <a:lumOff val="40000"/>
            </a:schemeClr>
          </a:solidFill>
          <a:ln w="19050">
            <a:solidFill>
              <a:schemeClr val="lt1"/>
            </a:solidFill>
          </a:ln>
          <a:effectLst/>
        </c:spPr>
        <c:dLbl>
          <c:idx val="0"/>
          <c:layout>
            <c:manualLayout>
              <c:x val="-0.12500000000000006"/>
              <c:y val="-0.111111111111111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s>
    <c:plotArea>
      <c:layout/>
      <c:doughnutChart>
        <c:varyColors val="1"/>
        <c:ser>
          <c:idx val="0"/>
          <c:order val="0"/>
          <c:tx>
            <c:strRef>
              <c:f>Sheet1!$G$3:$G$4</c:f>
              <c:strCache>
                <c:ptCount val="1"/>
                <c:pt idx="0">
                  <c:v>Total</c:v>
                </c:pt>
              </c:strCache>
            </c:strRef>
          </c:tx>
          <c:spPr>
            <a:solidFill>
              <a:schemeClr val="accent1"/>
            </a:solidFill>
          </c:spPr>
          <c:dPt>
            <c:idx val="0"/>
            <c:bubble3D val="0"/>
            <c:spPr>
              <a:solidFill>
                <a:schemeClr val="tx1"/>
              </a:solidFill>
              <a:ln w="19050">
                <a:solidFill>
                  <a:schemeClr val="lt1"/>
                </a:solidFill>
              </a:ln>
              <a:effectLst/>
            </c:spPr>
            <c:extLst>
              <c:ext xmlns:c16="http://schemas.microsoft.com/office/drawing/2014/chart" uri="{C3380CC4-5D6E-409C-BE32-E72D297353CC}">
                <c16:uniqueId val="{00000001-D89E-4E1F-8FAC-A0370A6BFA7B}"/>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D89E-4E1F-8FAC-A0370A6BFA7B}"/>
              </c:ext>
            </c:extLst>
          </c:dPt>
          <c:dLbls>
            <c:dLbl>
              <c:idx val="0"/>
              <c:layout>
                <c:manualLayout>
                  <c:x val="0.22428117281397347"/>
                  <c:y val="3.4254130404406856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89E-4E1F-8FAC-A0370A6BFA7B}"/>
                </c:ext>
              </c:extLst>
            </c:dLbl>
            <c:dLbl>
              <c:idx val="1"/>
              <c:layout>
                <c:manualLayout>
                  <c:x val="-0.19094773204467475"/>
                  <c:y val="-0.12406409967434086"/>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89E-4E1F-8FAC-A0370A6BFA7B}"/>
                </c:ext>
              </c:extLst>
            </c:dLbl>
            <c:spPr>
              <a:solidFill>
                <a:schemeClr val="bg2"/>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Sheet1!$F$5:$F$7</c:f>
              <c:strCache>
                <c:ptCount val="2"/>
                <c:pt idx="0">
                  <c:v>Aktif</c:v>
                </c:pt>
                <c:pt idx="1">
                  <c:v>Tidak Aktif</c:v>
                </c:pt>
              </c:strCache>
            </c:strRef>
          </c:cat>
          <c:val>
            <c:numRef>
              <c:f>Sheet1!$G$5:$G$7</c:f>
              <c:numCache>
                <c:formatCode>General</c:formatCode>
                <c:ptCount val="2"/>
                <c:pt idx="0">
                  <c:v>442</c:v>
                </c:pt>
                <c:pt idx="1">
                  <c:v>75</c:v>
                </c:pt>
              </c:numCache>
            </c:numRef>
          </c:val>
          <c:extLst>
            <c:ext xmlns:c16="http://schemas.microsoft.com/office/drawing/2014/chart" uri="{C3380CC4-5D6E-409C-BE32-E72D297353CC}">
              <c16:uniqueId val="{00000004-D89E-4E1F-8FAC-A0370A6BFA7B}"/>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KOMPLAIN</a:t>
            </a:r>
            <a:r>
              <a:rPr lang="en-US" sz="1800" b="1" baseline="0" dirty="0">
                <a:solidFill>
                  <a:schemeClr val="tx1"/>
                </a:solidFill>
              </a:rPr>
              <a:t> PELANGGAN BERDASARKAN KATEGORI TAHUN 2024 </a:t>
            </a:r>
            <a:endParaRPr lang="en-US" sz="18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Pivot!$E$15</c:f>
              <c:strCache>
                <c:ptCount val="1"/>
                <c:pt idx="0">
                  <c:v>Qty Produk</c:v>
                </c:pt>
              </c:strCache>
            </c:strRef>
          </c:tx>
          <c:spPr>
            <a:solidFill>
              <a:schemeClr val="tx1"/>
            </a:solidFill>
            <a:ln>
              <a:noFill/>
            </a:ln>
            <a:effectLst/>
          </c:spPr>
          <c:invertIfNegative val="0"/>
          <c:cat>
            <c:strRef>
              <c:f>Pivot!$D$16:$D$23</c:f>
              <c:strCache>
                <c:ptCount val="8"/>
                <c:pt idx="0">
                  <c:v>Kualitas Vendor</c:v>
                </c:pt>
                <c:pt idx="1">
                  <c:v>Kualitas Internal</c:v>
                </c:pt>
                <c:pt idx="2">
                  <c:v>Kurang Komponen + Kualitas Vendor</c:v>
                </c:pt>
                <c:pt idx="3">
                  <c:v>Cacat Akibat Handling</c:v>
                </c:pt>
                <c:pt idx="4">
                  <c:v>Kurang Komponen</c:v>
                </c:pt>
                <c:pt idx="5">
                  <c:v>Standar/Spek</c:v>
                </c:pt>
                <c:pt idx="6">
                  <c:v>Cacat Akibat Handling + Standar/Spek </c:v>
                </c:pt>
                <c:pt idx="7">
                  <c:v>Grand Total</c:v>
                </c:pt>
              </c:strCache>
            </c:strRef>
          </c:cat>
          <c:val>
            <c:numRef>
              <c:f>Pivot!$E$16:$E$23</c:f>
              <c:numCache>
                <c:formatCode>General</c:formatCode>
                <c:ptCount val="8"/>
                <c:pt idx="0">
                  <c:v>241</c:v>
                </c:pt>
                <c:pt idx="1">
                  <c:v>214</c:v>
                </c:pt>
                <c:pt idx="2">
                  <c:v>50</c:v>
                </c:pt>
                <c:pt idx="3">
                  <c:v>44</c:v>
                </c:pt>
                <c:pt idx="4">
                  <c:v>4</c:v>
                </c:pt>
                <c:pt idx="5">
                  <c:v>4</c:v>
                </c:pt>
                <c:pt idx="6">
                  <c:v>2</c:v>
                </c:pt>
                <c:pt idx="7">
                  <c:v>559</c:v>
                </c:pt>
              </c:numCache>
            </c:numRef>
          </c:val>
          <c:extLst>
            <c:ext xmlns:c16="http://schemas.microsoft.com/office/drawing/2014/chart" uri="{C3380CC4-5D6E-409C-BE32-E72D297353CC}">
              <c16:uniqueId val="{00000000-CC2D-4646-9B4B-A711948B5742}"/>
            </c:ext>
          </c:extLst>
        </c:ser>
        <c:ser>
          <c:idx val="1"/>
          <c:order val="1"/>
          <c:tx>
            <c:strRef>
              <c:f>Pivot!$F$15</c:f>
              <c:strCache>
                <c:ptCount val="1"/>
                <c:pt idx="0">
                  <c:v>Jumlah Komplain</c:v>
                </c:pt>
              </c:strCache>
            </c:strRef>
          </c:tx>
          <c:spPr>
            <a:solidFill>
              <a:srgbClr val="FFC000"/>
            </a:solidFill>
            <a:ln>
              <a:noFill/>
            </a:ln>
            <a:effectLst/>
          </c:spPr>
          <c:invertIfNegative val="0"/>
          <c:cat>
            <c:strRef>
              <c:f>Pivot!$D$16:$D$23</c:f>
              <c:strCache>
                <c:ptCount val="8"/>
                <c:pt idx="0">
                  <c:v>Kualitas Vendor</c:v>
                </c:pt>
                <c:pt idx="1">
                  <c:v>Kualitas Internal</c:v>
                </c:pt>
                <c:pt idx="2">
                  <c:v>Kurang Komponen + Kualitas Vendor</c:v>
                </c:pt>
                <c:pt idx="3">
                  <c:v>Cacat Akibat Handling</c:v>
                </c:pt>
                <c:pt idx="4">
                  <c:v>Kurang Komponen</c:v>
                </c:pt>
                <c:pt idx="5">
                  <c:v>Standar/Spek</c:v>
                </c:pt>
                <c:pt idx="6">
                  <c:v>Cacat Akibat Handling + Standar/Spek </c:v>
                </c:pt>
                <c:pt idx="7">
                  <c:v>Grand Total</c:v>
                </c:pt>
              </c:strCache>
            </c:strRef>
          </c:cat>
          <c:val>
            <c:numRef>
              <c:f>Pivot!$F$16:$F$23</c:f>
              <c:numCache>
                <c:formatCode>General</c:formatCode>
                <c:ptCount val="8"/>
                <c:pt idx="0">
                  <c:v>14</c:v>
                </c:pt>
                <c:pt idx="1">
                  <c:v>25</c:v>
                </c:pt>
                <c:pt idx="2">
                  <c:v>1</c:v>
                </c:pt>
                <c:pt idx="3">
                  <c:v>13</c:v>
                </c:pt>
                <c:pt idx="4">
                  <c:v>3</c:v>
                </c:pt>
                <c:pt idx="5">
                  <c:v>1</c:v>
                </c:pt>
                <c:pt idx="6">
                  <c:v>1</c:v>
                </c:pt>
                <c:pt idx="7">
                  <c:v>58</c:v>
                </c:pt>
              </c:numCache>
            </c:numRef>
          </c:val>
          <c:extLst>
            <c:ext xmlns:c16="http://schemas.microsoft.com/office/drawing/2014/chart" uri="{C3380CC4-5D6E-409C-BE32-E72D297353CC}">
              <c16:uniqueId val="{00000001-CC2D-4646-9B4B-A711948B5742}"/>
            </c:ext>
          </c:extLst>
        </c:ser>
        <c:dLbls>
          <c:showLegendKey val="0"/>
          <c:showVal val="0"/>
          <c:showCatName val="0"/>
          <c:showSerName val="0"/>
          <c:showPercent val="0"/>
          <c:showBubbleSize val="0"/>
        </c:dLbls>
        <c:gapWidth val="150"/>
        <c:axId val="522498608"/>
        <c:axId val="522498968"/>
      </c:barChart>
      <c:lineChart>
        <c:grouping val="standard"/>
        <c:varyColors val="0"/>
        <c:ser>
          <c:idx val="2"/>
          <c:order val="2"/>
          <c:tx>
            <c:strRef>
              <c:f>Pivot!$G$15</c:f>
              <c:strCache>
                <c:ptCount val="1"/>
                <c:pt idx="0">
                  <c:v>% Qty Produk</c:v>
                </c:pt>
              </c:strCache>
            </c:strRef>
          </c:tx>
          <c:spPr>
            <a:ln w="28575" cap="rnd">
              <a:solidFill>
                <a:schemeClr val="tx1"/>
              </a:solidFill>
              <a:round/>
            </a:ln>
            <a:effectLst/>
          </c:spPr>
          <c:marker>
            <c:symbol val="none"/>
          </c:marker>
          <c:dLbls>
            <c:spPr>
              <a:solidFill>
                <a:schemeClr val="tx1"/>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Pivot!$D$16:$D$23</c:f>
              <c:strCache>
                <c:ptCount val="8"/>
                <c:pt idx="0">
                  <c:v>Kualitas Vendor</c:v>
                </c:pt>
                <c:pt idx="1">
                  <c:v>Kualitas Internal</c:v>
                </c:pt>
                <c:pt idx="2">
                  <c:v>Kurang Komponen + Kualitas Vendor</c:v>
                </c:pt>
                <c:pt idx="3">
                  <c:v>Cacat Akibat Handling</c:v>
                </c:pt>
                <c:pt idx="4">
                  <c:v>Kurang Komponen</c:v>
                </c:pt>
                <c:pt idx="5">
                  <c:v>Standar/Spek</c:v>
                </c:pt>
                <c:pt idx="6">
                  <c:v>Cacat Akibat Handling + Standar/Spek </c:v>
                </c:pt>
                <c:pt idx="7">
                  <c:v>Grand Total</c:v>
                </c:pt>
              </c:strCache>
            </c:strRef>
          </c:cat>
          <c:val>
            <c:numRef>
              <c:f>Pivot!$G$16:$G$23</c:f>
              <c:numCache>
                <c:formatCode>0.0%</c:formatCode>
                <c:ptCount val="8"/>
                <c:pt idx="0">
                  <c:v>0.43112701252236135</c:v>
                </c:pt>
                <c:pt idx="1">
                  <c:v>0.38282647584973167</c:v>
                </c:pt>
                <c:pt idx="2">
                  <c:v>8.9445438282647588E-2</c:v>
                </c:pt>
                <c:pt idx="3">
                  <c:v>7.8711985688729877E-2</c:v>
                </c:pt>
                <c:pt idx="4">
                  <c:v>7.1556350626118068E-3</c:v>
                </c:pt>
                <c:pt idx="5">
                  <c:v>7.1556350626118068E-3</c:v>
                </c:pt>
                <c:pt idx="6">
                  <c:v>3.5778175313059034E-3</c:v>
                </c:pt>
              </c:numCache>
            </c:numRef>
          </c:val>
          <c:smooth val="0"/>
          <c:extLst>
            <c:ext xmlns:c16="http://schemas.microsoft.com/office/drawing/2014/chart" uri="{C3380CC4-5D6E-409C-BE32-E72D297353CC}">
              <c16:uniqueId val="{00000002-CC2D-4646-9B4B-A711948B5742}"/>
            </c:ext>
          </c:extLst>
        </c:ser>
        <c:ser>
          <c:idx val="3"/>
          <c:order val="3"/>
          <c:tx>
            <c:strRef>
              <c:f>Pivot!$H$15</c:f>
              <c:strCache>
                <c:ptCount val="1"/>
                <c:pt idx="0">
                  <c:v>% Jml Komplain</c:v>
                </c:pt>
              </c:strCache>
            </c:strRef>
          </c:tx>
          <c:spPr>
            <a:ln w="28575" cap="rnd">
              <a:solidFill>
                <a:srgbClr val="FFC000"/>
              </a:solidFill>
              <a:round/>
            </a:ln>
            <a:effectLst/>
          </c:spPr>
          <c:marker>
            <c:symbol val="none"/>
          </c:marker>
          <c:dLbls>
            <c:spPr>
              <a:solidFill>
                <a:srgbClr val="FFC000"/>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Pivot!$D$16:$D$23</c:f>
              <c:strCache>
                <c:ptCount val="8"/>
                <c:pt idx="0">
                  <c:v>Kualitas Vendor</c:v>
                </c:pt>
                <c:pt idx="1">
                  <c:v>Kualitas Internal</c:v>
                </c:pt>
                <c:pt idx="2">
                  <c:v>Kurang Komponen + Kualitas Vendor</c:v>
                </c:pt>
                <c:pt idx="3">
                  <c:v>Cacat Akibat Handling</c:v>
                </c:pt>
                <c:pt idx="4">
                  <c:v>Kurang Komponen</c:v>
                </c:pt>
                <c:pt idx="5">
                  <c:v>Standar/Spek</c:v>
                </c:pt>
                <c:pt idx="6">
                  <c:v>Cacat Akibat Handling + Standar/Spek </c:v>
                </c:pt>
                <c:pt idx="7">
                  <c:v>Grand Total</c:v>
                </c:pt>
              </c:strCache>
            </c:strRef>
          </c:cat>
          <c:val>
            <c:numRef>
              <c:f>Pivot!$H$16:$H$23</c:f>
              <c:numCache>
                <c:formatCode>0.0%</c:formatCode>
                <c:ptCount val="8"/>
                <c:pt idx="0">
                  <c:v>0.2413793103448276</c:v>
                </c:pt>
                <c:pt idx="1">
                  <c:v>0.43103448275862066</c:v>
                </c:pt>
                <c:pt idx="2">
                  <c:v>1.7241379310344827E-2</c:v>
                </c:pt>
                <c:pt idx="3">
                  <c:v>0.22413793103448276</c:v>
                </c:pt>
                <c:pt idx="4">
                  <c:v>5.1724137931034482E-2</c:v>
                </c:pt>
                <c:pt idx="5">
                  <c:v>1.7241379310344827E-2</c:v>
                </c:pt>
                <c:pt idx="6">
                  <c:v>1.7241379310344827E-2</c:v>
                </c:pt>
              </c:numCache>
            </c:numRef>
          </c:val>
          <c:smooth val="0"/>
          <c:extLst>
            <c:ext xmlns:c16="http://schemas.microsoft.com/office/drawing/2014/chart" uri="{C3380CC4-5D6E-409C-BE32-E72D297353CC}">
              <c16:uniqueId val="{00000003-CC2D-4646-9B4B-A711948B5742}"/>
            </c:ext>
          </c:extLst>
        </c:ser>
        <c:dLbls>
          <c:showLegendKey val="0"/>
          <c:showVal val="0"/>
          <c:showCatName val="0"/>
          <c:showSerName val="0"/>
          <c:showPercent val="0"/>
          <c:showBubbleSize val="0"/>
        </c:dLbls>
        <c:marker val="1"/>
        <c:smooth val="0"/>
        <c:axId val="516927896"/>
        <c:axId val="516927536"/>
      </c:lineChart>
      <c:catAx>
        <c:axId val="52249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498968"/>
        <c:crosses val="autoZero"/>
        <c:auto val="1"/>
        <c:lblAlgn val="ctr"/>
        <c:lblOffset val="100"/>
        <c:noMultiLvlLbl val="0"/>
      </c:catAx>
      <c:valAx>
        <c:axId val="522498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498608"/>
        <c:crosses val="autoZero"/>
        <c:crossBetween val="between"/>
      </c:valAx>
      <c:valAx>
        <c:axId val="51692753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927896"/>
        <c:crosses val="max"/>
        <c:crossBetween val="between"/>
      </c:valAx>
      <c:catAx>
        <c:axId val="516927896"/>
        <c:scaling>
          <c:orientation val="minMax"/>
        </c:scaling>
        <c:delete val="1"/>
        <c:axPos val="b"/>
        <c:numFmt formatCode="General" sourceLinked="1"/>
        <c:majorTickMark val="out"/>
        <c:minorTickMark val="none"/>
        <c:tickLblPos val="nextTo"/>
        <c:crossAx val="51692753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MESIN CHITOSE.xls]Sheet1!PivotTable3</c:name>
    <c:fmtId val="4"/>
  </c:pivotSource>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STATUS</a:t>
            </a:r>
            <a:r>
              <a:rPr lang="en-US" sz="1400" b="1" baseline="0" dirty="0">
                <a:solidFill>
                  <a:schemeClr val="tx1"/>
                </a:solidFill>
              </a:rPr>
              <a:t> MESIN BERDASARKAN LOKASI</a:t>
            </a:r>
            <a:endParaRPr lang="en-US" sz="1400" b="1" dirty="0">
              <a:solidFill>
                <a:schemeClr val="tx1"/>
              </a:solidFill>
            </a:endParaRP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rgbClr val="00206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00B0F0"/>
          </a:solidFill>
          <a:ln>
            <a:noFill/>
          </a:ln>
          <a:effectLst/>
        </c:spPr>
      </c:pivotFmt>
      <c:pivotFmt>
        <c:idx val="2"/>
        <c:spPr>
          <a:solidFill>
            <a:srgbClr val="00206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00B0F0"/>
          </a:solidFill>
          <a:ln>
            <a:noFill/>
          </a:ln>
          <a:effectLst/>
        </c:spPr>
      </c:pivotFmt>
      <c:pivotFmt>
        <c:idx val="4"/>
        <c:spPr>
          <a:solidFill>
            <a:srgbClr val="00206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00B0F0"/>
          </a:solidFill>
          <a:ln>
            <a:noFill/>
          </a:ln>
          <a:effectLst/>
        </c:spPr>
      </c:pivotFmt>
    </c:pivotFmts>
    <c:plotArea>
      <c:layout>
        <c:manualLayout>
          <c:layoutTarget val="inner"/>
          <c:xMode val="edge"/>
          <c:yMode val="edge"/>
          <c:x val="3.0555555555555555E-2"/>
          <c:y val="0.17171296296296298"/>
          <c:w val="0.93888888888888888"/>
          <c:h val="0.60918161271507731"/>
        </c:manualLayout>
      </c:layout>
      <c:barChart>
        <c:barDir val="col"/>
        <c:grouping val="clustered"/>
        <c:varyColors val="0"/>
        <c:ser>
          <c:idx val="0"/>
          <c:order val="0"/>
          <c:tx>
            <c:strRef>
              <c:f>Sheet1!$R$3:$R$4</c:f>
              <c:strCache>
                <c:ptCount val="1"/>
                <c:pt idx="0">
                  <c:v>Total</c:v>
                </c:pt>
              </c:strCache>
            </c:strRef>
          </c:tx>
          <c:spPr>
            <a:solidFill>
              <a:schemeClr val="tx1"/>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2-25BB-4B0E-A5C8-E44F0913C2F9}"/>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1-7F70-4CDE-9E1D-BD585761D2B5}"/>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Sheet1!$P$5:$Q$8</c:f>
              <c:multiLvlStrCache>
                <c:ptCount val="3"/>
                <c:lvl>
                  <c:pt idx="0">
                    <c:v>Aktif</c:v>
                  </c:pt>
                  <c:pt idx="1">
                    <c:v>Tidak Aktif</c:v>
                  </c:pt>
                  <c:pt idx="2">
                    <c:v>Aktif</c:v>
                  </c:pt>
                </c:lvl>
                <c:lvl>
                  <c:pt idx="0">
                    <c:v>Internal Chitose</c:v>
                  </c:pt>
                  <c:pt idx="2">
                    <c:v>Subcon</c:v>
                  </c:pt>
                </c:lvl>
              </c:multiLvlStrCache>
            </c:multiLvlStrRef>
          </c:cat>
          <c:val>
            <c:numRef>
              <c:f>Sheet1!$R$5:$R$8</c:f>
              <c:numCache>
                <c:formatCode>General</c:formatCode>
                <c:ptCount val="3"/>
                <c:pt idx="0">
                  <c:v>422</c:v>
                </c:pt>
                <c:pt idx="1">
                  <c:v>75</c:v>
                </c:pt>
                <c:pt idx="2">
                  <c:v>20</c:v>
                </c:pt>
              </c:numCache>
            </c:numRef>
          </c:val>
          <c:extLst>
            <c:ext xmlns:c16="http://schemas.microsoft.com/office/drawing/2014/chart" uri="{C3380CC4-5D6E-409C-BE32-E72D297353CC}">
              <c16:uniqueId val="{00000002-7F70-4CDE-9E1D-BD585761D2B5}"/>
            </c:ext>
          </c:extLst>
        </c:ser>
        <c:dLbls>
          <c:dLblPos val="outEnd"/>
          <c:showLegendKey val="0"/>
          <c:showVal val="1"/>
          <c:showCatName val="0"/>
          <c:showSerName val="0"/>
          <c:showPercent val="0"/>
          <c:showBubbleSize val="0"/>
        </c:dLbls>
        <c:gapWidth val="219"/>
        <c:overlap val="-27"/>
        <c:axId val="557919960"/>
        <c:axId val="557913840"/>
      </c:barChart>
      <c:catAx>
        <c:axId val="55791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7913840"/>
        <c:crosses val="autoZero"/>
        <c:auto val="1"/>
        <c:lblAlgn val="ctr"/>
        <c:lblOffset val="100"/>
        <c:noMultiLvlLbl val="0"/>
      </c:catAx>
      <c:valAx>
        <c:axId val="557913840"/>
        <c:scaling>
          <c:orientation val="minMax"/>
        </c:scaling>
        <c:delete val="1"/>
        <c:axPos val="l"/>
        <c:numFmt formatCode="General" sourceLinked="1"/>
        <c:majorTickMark val="none"/>
        <c:minorTickMark val="none"/>
        <c:tickLblPos val="nextTo"/>
        <c:crossAx val="557919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KETEPATAN WAKTU SUBMIT BSC</a:t>
            </a:r>
            <a:r>
              <a:rPr lang="en-US" sz="1600" b="1" baseline="0" dirty="0">
                <a:solidFill>
                  <a:schemeClr val="tx1"/>
                </a:solidFill>
              </a:rPr>
              <a:t> </a:t>
            </a:r>
            <a:r>
              <a:rPr lang="en-US" sz="1600" b="1" i="0" u="none" strike="noStrike" kern="1200" spc="0" baseline="0" dirty="0">
                <a:solidFill>
                  <a:schemeClr val="tx1"/>
                </a:solidFill>
              </a:rPr>
              <a:t>JAN-DES 2024 </a:t>
            </a:r>
            <a:endParaRPr lang="en-US" sz="1600" b="1" dirty="0">
              <a:solidFill>
                <a:schemeClr val="tx1"/>
              </a:solidFill>
            </a:endParaRPr>
          </a:p>
        </c:rich>
      </c:tx>
      <c:layout>
        <c:manualLayout>
          <c:xMode val="edge"/>
          <c:yMode val="edge"/>
          <c:x val="0.37501330151535389"/>
          <c:y val="1.6432049915478451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Summary!$A$6</c:f>
              <c:strCache>
                <c:ptCount val="1"/>
                <c:pt idx="0">
                  <c:v>Tepat waktu</c:v>
                </c:pt>
              </c:strCache>
            </c:strRef>
          </c:tx>
          <c:spPr>
            <a:solidFill>
              <a:schemeClr val="tx1"/>
            </a:solidFill>
            <a:ln>
              <a:noFill/>
            </a:ln>
            <a:effectLst/>
          </c:spPr>
          <c:invertIfNegative val="0"/>
          <c:cat>
            <c:strRef>
              <c:f>Summary!$B$5:$M$5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c:strRef>
          </c:cat>
          <c:val>
            <c:numRef>
              <c:f>Summary!$B$6:$M$6</c:f>
              <c:numCache>
                <c:formatCode>General</c:formatCode>
                <c:ptCount val="12"/>
                <c:pt idx="0">
                  <c:v>3</c:v>
                </c:pt>
                <c:pt idx="1">
                  <c:v>3</c:v>
                </c:pt>
                <c:pt idx="2">
                  <c:v>1</c:v>
                </c:pt>
                <c:pt idx="3">
                  <c:v>6</c:v>
                </c:pt>
                <c:pt idx="4">
                  <c:v>6</c:v>
                </c:pt>
                <c:pt idx="5">
                  <c:v>9</c:v>
                </c:pt>
                <c:pt idx="6">
                  <c:v>13</c:v>
                </c:pt>
                <c:pt idx="7">
                  <c:v>11</c:v>
                </c:pt>
                <c:pt idx="8">
                  <c:v>10</c:v>
                </c:pt>
                <c:pt idx="9">
                  <c:v>12</c:v>
                </c:pt>
                <c:pt idx="10">
                  <c:v>15</c:v>
                </c:pt>
                <c:pt idx="11">
                  <c:v>13</c:v>
                </c:pt>
              </c:numCache>
              <c:extLst/>
            </c:numRef>
          </c:val>
          <c:extLst>
            <c:ext xmlns:c16="http://schemas.microsoft.com/office/drawing/2014/chart" uri="{C3380CC4-5D6E-409C-BE32-E72D297353CC}">
              <c16:uniqueId val="{00000000-E02C-413C-AB0C-A3274925F399}"/>
            </c:ext>
          </c:extLst>
        </c:ser>
        <c:ser>
          <c:idx val="1"/>
          <c:order val="1"/>
          <c:tx>
            <c:strRef>
              <c:f>Summary!$A$7</c:f>
              <c:strCache>
                <c:ptCount val="1"/>
                <c:pt idx="0">
                  <c:v>Tidak tepat waktu</c:v>
                </c:pt>
              </c:strCache>
            </c:strRef>
          </c:tx>
          <c:spPr>
            <a:solidFill>
              <a:schemeClr val="bg1">
                <a:lumMod val="95000"/>
              </a:schemeClr>
            </a:solidFill>
            <a:ln>
              <a:noFill/>
            </a:ln>
            <a:effectLst/>
          </c:spPr>
          <c:invertIfNegative val="0"/>
          <c:cat>
            <c:strRef>
              <c:f>Summary!$B$5:$M$5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c:strRef>
          </c:cat>
          <c:val>
            <c:numRef>
              <c:f>Summary!$B$7:$M$7</c:f>
              <c:numCache>
                <c:formatCode>General</c:formatCode>
                <c:ptCount val="12"/>
                <c:pt idx="0">
                  <c:v>13</c:v>
                </c:pt>
                <c:pt idx="1">
                  <c:v>13</c:v>
                </c:pt>
                <c:pt idx="2">
                  <c:v>15</c:v>
                </c:pt>
                <c:pt idx="3">
                  <c:v>10</c:v>
                </c:pt>
                <c:pt idx="4">
                  <c:v>10</c:v>
                </c:pt>
                <c:pt idx="5">
                  <c:v>7</c:v>
                </c:pt>
                <c:pt idx="6">
                  <c:v>3</c:v>
                </c:pt>
                <c:pt idx="7">
                  <c:v>5</c:v>
                </c:pt>
                <c:pt idx="8">
                  <c:v>6</c:v>
                </c:pt>
                <c:pt idx="9">
                  <c:v>4</c:v>
                </c:pt>
                <c:pt idx="10">
                  <c:v>1</c:v>
                </c:pt>
                <c:pt idx="11">
                  <c:v>3</c:v>
                </c:pt>
              </c:numCache>
              <c:extLst/>
            </c:numRef>
          </c:val>
          <c:extLst>
            <c:ext xmlns:c16="http://schemas.microsoft.com/office/drawing/2014/chart" uri="{C3380CC4-5D6E-409C-BE32-E72D297353CC}">
              <c16:uniqueId val="{00000001-E02C-413C-AB0C-A3274925F399}"/>
            </c:ext>
          </c:extLst>
        </c:ser>
        <c:dLbls>
          <c:showLegendKey val="0"/>
          <c:showVal val="0"/>
          <c:showCatName val="0"/>
          <c:showSerName val="0"/>
          <c:showPercent val="0"/>
          <c:showBubbleSize val="0"/>
        </c:dLbls>
        <c:gapWidth val="95"/>
        <c:overlap val="100"/>
        <c:axId val="505571392"/>
        <c:axId val="505570312"/>
        <c:extLst>
          <c:ext xmlns:c15="http://schemas.microsoft.com/office/drawing/2012/chart" uri="{02D57815-91ED-43cb-92C2-25804820EDAC}">
            <c15:filteredBarSeries>
              <c15:ser>
                <c:idx val="2"/>
                <c:order val="2"/>
                <c:tx>
                  <c:strRef>
                    <c:extLst>
                      <c:ext uri="{02D57815-91ED-43cb-92C2-25804820EDAC}">
                        <c15:formulaRef>
                          <c15:sqref>Summary!$A$8</c15:sqref>
                        </c15:formulaRef>
                      </c:ext>
                    </c:extLst>
                    <c:strCache>
                      <c:ptCount val="1"/>
                      <c:pt idx="0">
                        <c:v>Belum Submit</c:v>
                      </c:pt>
                    </c:strCache>
                  </c:strRef>
                </c:tx>
                <c:spPr>
                  <a:solidFill>
                    <a:schemeClr val="accent4"/>
                  </a:solidFill>
                  <a:ln>
                    <a:noFill/>
                  </a:ln>
                  <a:effectLst/>
                </c:spPr>
                <c:invertIfNegative val="0"/>
                <c:cat>
                  <c:strRef>
                    <c:extLst>
                      <c:ext uri="{02D57815-91ED-43cb-92C2-25804820EDAC}">
                        <c15:formulaRef>
                          <c15:sqref>Summary!$B$5:$M$5</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Summary!$B$8:$M$8</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3-E02C-413C-AB0C-A3274925F399}"/>
                  </c:ext>
                </c:extLst>
              </c15:ser>
            </c15:filteredBarSeries>
          </c:ext>
        </c:extLst>
      </c:barChart>
      <c:lineChart>
        <c:grouping val="standard"/>
        <c:varyColors val="0"/>
        <c:dLbls>
          <c:showLegendKey val="0"/>
          <c:showVal val="0"/>
          <c:showCatName val="0"/>
          <c:showSerName val="0"/>
          <c:showPercent val="0"/>
          <c:showBubbleSize val="0"/>
        </c:dLbls>
        <c:marker val="1"/>
        <c:smooth val="0"/>
        <c:axId val="505571392"/>
        <c:axId val="505570312"/>
        <c:extLst>
          <c:ext xmlns:c15="http://schemas.microsoft.com/office/drawing/2012/chart" uri="{02D57815-91ED-43cb-92C2-25804820EDAC}">
            <c15:filteredLineSeries>
              <c15:ser>
                <c:idx val="3"/>
                <c:order val="3"/>
                <c:tx>
                  <c:strRef>
                    <c:extLst>
                      <c:ext uri="{02D57815-91ED-43cb-92C2-25804820EDAC}">
                        <c15:formulaRef>
                          <c15:sqref>Summary!$A$9</c15:sqref>
                        </c15:formulaRef>
                      </c:ext>
                    </c:extLst>
                    <c:strCache>
                      <c:ptCount val="1"/>
                      <c:pt idx="0">
                        <c:v>Jumlah</c:v>
                      </c:pt>
                    </c:strCache>
                  </c:strRef>
                </c:tx>
                <c:spPr>
                  <a:ln w="28575" cap="rnd">
                    <a:solidFill>
                      <a:schemeClr val="accent4"/>
                    </a:solidFill>
                    <a:round/>
                  </a:ln>
                  <a:effectLst/>
                </c:spPr>
                <c:marker>
                  <c:symbol val="none"/>
                </c:marker>
                <c:cat>
                  <c:strRef>
                    <c:extLst>
                      <c:ext uri="{02D57815-91ED-43cb-92C2-25804820EDAC}">
                        <c15:formulaRef>
                          <c15:sqref>Summary!$B$5:$M$5</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Summary!$B$9:$M$9</c15:sqref>
                        </c15:formulaRef>
                      </c:ext>
                    </c:extLst>
                    <c:numCache>
                      <c:formatCode>General</c:formatCode>
                      <c:ptCount val="12"/>
                      <c:pt idx="0">
                        <c:v>16</c:v>
                      </c:pt>
                      <c:pt idx="1">
                        <c:v>16</c:v>
                      </c:pt>
                      <c:pt idx="2">
                        <c:v>16</c:v>
                      </c:pt>
                      <c:pt idx="3">
                        <c:v>16</c:v>
                      </c:pt>
                      <c:pt idx="4">
                        <c:v>16</c:v>
                      </c:pt>
                      <c:pt idx="5">
                        <c:v>16</c:v>
                      </c:pt>
                      <c:pt idx="6">
                        <c:v>16</c:v>
                      </c:pt>
                      <c:pt idx="7">
                        <c:v>16</c:v>
                      </c:pt>
                      <c:pt idx="8">
                        <c:v>16</c:v>
                      </c:pt>
                      <c:pt idx="9">
                        <c:v>16</c:v>
                      </c:pt>
                      <c:pt idx="10">
                        <c:v>16</c:v>
                      </c:pt>
                      <c:pt idx="11">
                        <c:v>16</c:v>
                      </c:pt>
                    </c:numCache>
                  </c:numRef>
                </c:val>
                <c:smooth val="0"/>
                <c:extLst>
                  <c:ext xmlns:c16="http://schemas.microsoft.com/office/drawing/2014/chart" uri="{C3380CC4-5D6E-409C-BE32-E72D297353CC}">
                    <c16:uniqueId val="{00000004-E02C-413C-AB0C-A3274925F399}"/>
                  </c:ext>
                </c:extLst>
              </c15:ser>
            </c15:filteredLineSeries>
          </c:ext>
        </c:extLst>
      </c:lineChart>
      <c:lineChart>
        <c:grouping val="standard"/>
        <c:varyColors val="0"/>
        <c:ser>
          <c:idx val="4"/>
          <c:order val="4"/>
          <c:tx>
            <c:strRef>
              <c:f>Summary!$A$10</c:f>
              <c:strCache>
                <c:ptCount val="1"/>
                <c:pt idx="0">
                  <c:v>% Ketepatan</c:v>
                </c:pt>
              </c:strCache>
            </c:strRef>
          </c:tx>
          <c:spPr>
            <a:ln w="28575" cap="rnd">
              <a:solidFill>
                <a:srgbClr val="00B0F0"/>
              </a:solidFill>
              <a:round/>
            </a:ln>
            <a:effectLst/>
          </c:spPr>
          <c:marker>
            <c:symbol val="none"/>
          </c:marker>
          <c:dLbls>
            <c:spPr>
              <a:solidFill>
                <a:schemeClr val="accent5">
                  <a:lumMod val="20000"/>
                  <a:lumOff val="80000"/>
                </a:schemeClr>
              </a:solid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Summary!$B$5:$M$5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c:strRef>
          </c:cat>
          <c:val>
            <c:numRef>
              <c:f>Summary!$B$10:$M$10</c:f>
              <c:numCache>
                <c:formatCode>0.00%</c:formatCode>
                <c:ptCount val="12"/>
                <c:pt idx="0">
                  <c:v>0.1875</c:v>
                </c:pt>
                <c:pt idx="1">
                  <c:v>0.1875</c:v>
                </c:pt>
                <c:pt idx="2">
                  <c:v>6.25E-2</c:v>
                </c:pt>
                <c:pt idx="3">
                  <c:v>0.375</c:v>
                </c:pt>
                <c:pt idx="4">
                  <c:v>0.375</c:v>
                </c:pt>
                <c:pt idx="5">
                  <c:v>0.5625</c:v>
                </c:pt>
                <c:pt idx="6">
                  <c:v>0.8125</c:v>
                </c:pt>
                <c:pt idx="7">
                  <c:v>0.6875</c:v>
                </c:pt>
                <c:pt idx="8">
                  <c:v>0.625</c:v>
                </c:pt>
                <c:pt idx="9">
                  <c:v>0.75</c:v>
                </c:pt>
                <c:pt idx="10">
                  <c:v>0.9375</c:v>
                </c:pt>
                <c:pt idx="11">
                  <c:v>0.8125</c:v>
                </c:pt>
              </c:numCache>
              <c:extLst/>
            </c:numRef>
          </c:val>
          <c:smooth val="0"/>
          <c:extLst>
            <c:ext xmlns:c16="http://schemas.microsoft.com/office/drawing/2014/chart" uri="{C3380CC4-5D6E-409C-BE32-E72D297353CC}">
              <c16:uniqueId val="{00000002-E02C-413C-AB0C-A3274925F399}"/>
            </c:ext>
          </c:extLst>
        </c:ser>
        <c:dLbls>
          <c:showLegendKey val="0"/>
          <c:showVal val="0"/>
          <c:showCatName val="0"/>
          <c:showSerName val="0"/>
          <c:showPercent val="0"/>
          <c:showBubbleSize val="0"/>
        </c:dLbls>
        <c:marker val="1"/>
        <c:smooth val="0"/>
        <c:axId val="512078824"/>
        <c:axId val="512083144"/>
      </c:lineChart>
      <c:catAx>
        <c:axId val="50557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05570312"/>
        <c:crosses val="autoZero"/>
        <c:auto val="1"/>
        <c:lblAlgn val="ctr"/>
        <c:lblOffset val="100"/>
        <c:noMultiLvlLbl val="0"/>
      </c:catAx>
      <c:valAx>
        <c:axId val="505570312"/>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Qty Dept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05571392"/>
        <c:crosses val="autoZero"/>
        <c:crossBetween val="between"/>
      </c:valAx>
      <c:valAx>
        <c:axId val="51208314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2078824"/>
        <c:crosses val="max"/>
        <c:crossBetween val="between"/>
        <c:majorUnit val="0.2"/>
      </c:valAx>
      <c:catAx>
        <c:axId val="512078824"/>
        <c:scaling>
          <c:orientation val="minMax"/>
        </c:scaling>
        <c:delete val="1"/>
        <c:axPos val="b"/>
        <c:numFmt formatCode="General" sourceLinked="1"/>
        <c:majorTickMark val="out"/>
        <c:minorTickMark val="none"/>
        <c:tickLblPos val="nextTo"/>
        <c:crossAx val="51208314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002060"/>
                </a:solidFill>
                <a:latin typeface="+mn-lt"/>
                <a:ea typeface="+mn-ea"/>
                <a:cs typeface="+mn-cs"/>
              </a:defRPr>
            </a:pPr>
            <a:r>
              <a:rPr lang="en-US" sz="1600" b="1" dirty="0">
                <a:solidFill>
                  <a:schemeClr val="tx1"/>
                </a:solidFill>
              </a:rPr>
              <a:t>SALES SINGLE </a:t>
            </a:r>
            <a:r>
              <a:rPr lang="en-US" sz="1600" b="1" baseline="0" dirty="0">
                <a:solidFill>
                  <a:schemeClr val="tx1"/>
                </a:solidFill>
              </a:rPr>
              <a:t>PERIODE </a:t>
            </a:r>
            <a:r>
              <a:rPr lang="en-US" sz="1600" b="1" dirty="0">
                <a:solidFill>
                  <a:schemeClr val="tx1"/>
                </a:solidFill>
              </a:rPr>
              <a:t>JAN</a:t>
            </a:r>
            <a:r>
              <a:rPr lang="en-US" sz="1600" b="1" baseline="0" dirty="0">
                <a:solidFill>
                  <a:schemeClr val="tx1"/>
                </a:solidFill>
              </a:rPr>
              <a:t> – DEC 2024</a:t>
            </a:r>
            <a:endParaRPr lang="en-US" sz="1600" b="1" dirty="0">
              <a:solidFill>
                <a:schemeClr val="tx1"/>
              </a:solidFill>
            </a:endParaRPr>
          </a:p>
        </c:rich>
      </c:tx>
      <c:layout>
        <c:manualLayout>
          <c:xMode val="edge"/>
          <c:yMode val="edge"/>
          <c:x val="0.30299644933402015"/>
          <c:y val="1.9606320954371304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Sheet2!$A$3</c:f>
              <c:strCache>
                <c:ptCount val="1"/>
                <c:pt idx="0">
                  <c:v>Budget</c:v>
                </c:pt>
              </c:strCache>
            </c:strRef>
          </c:tx>
          <c:spPr>
            <a:solidFill>
              <a:schemeClr val="tx1"/>
            </a:solidFill>
            <a:ln>
              <a:noFill/>
            </a:ln>
            <a:effectLst/>
          </c:spPr>
          <c:invertIfNegative val="0"/>
          <c:cat>
            <c:strRef>
              <c:f>Sheet2!$B$2:$N$2</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Sheet2!$B$3:$N$3</c:f>
              <c:numCache>
                <c:formatCode>_(* #,##0_);_(* \(#,##0\);_(* "-"??_);_(@_)</c:formatCode>
                <c:ptCount val="13"/>
                <c:pt idx="0">
                  <c:v>26484.700455639639</c:v>
                </c:pt>
                <c:pt idx="1">
                  <c:v>25835.94994123423</c:v>
                </c:pt>
                <c:pt idx="2">
                  <c:v>25538.86527442342</c:v>
                </c:pt>
                <c:pt idx="3">
                  <c:v>21137.034783252253</c:v>
                </c:pt>
                <c:pt idx="4">
                  <c:v>27923.267309081079</c:v>
                </c:pt>
                <c:pt idx="5">
                  <c:v>30861.823017297291</c:v>
                </c:pt>
                <c:pt idx="6">
                  <c:v>33297.940556315312</c:v>
                </c:pt>
                <c:pt idx="7">
                  <c:v>31478.792697855853</c:v>
                </c:pt>
                <c:pt idx="8">
                  <c:v>34015.292593063052</c:v>
                </c:pt>
                <c:pt idx="9">
                  <c:v>32634.523238567563</c:v>
                </c:pt>
                <c:pt idx="10">
                  <c:v>39229.056063252247</c:v>
                </c:pt>
                <c:pt idx="11">
                  <c:v>36192.615734126121</c:v>
                </c:pt>
                <c:pt idx="12">
                  <c:v>364629.86166410806</c:v>
                </c:pt>
              </c:numCache>
            </c:numRef>
          </c:val>
          <c:extLst>
            <c:ext xmlns:c16="http://schemas.microsoft.com/office/drawing/2014/chart" uri="{C3380CC4-5D6E-409C-BE32-E72D297353CC}">
              <c16:uniqueId val="{00000000-E57B-4664-A334-9F0A316697F8}"/>
            </c:ext>
          </c:extLst>
        </c:ser>
        <c:ser>
          <c:idx val="1"/>
          <c:order val="1"/>
          <c:tx>
            <c:strRef>
              <c:f>Sheet2!$A$4</c:f>
              <c:strCache>
                <c:ptCount val="1"/>
                <c:pt idx="0">
                  <c:v>Actual</c:v>
                </c:pt>
              </c:strCache>
            </c:strRef>
          </c:tx>
          <c:spPr>
            <a:solidFill>
              <a:schemeClr val="bg1">
                <a:lumMod val="75000"/>
              </a:schemeClr>
            </a:solidFill>
            <a:ln>
              <a:noFill/>
            </a:ln>
            <a:effectLst/>
          </c:spPr>
          <c:invertIfNegative val="0"/>
          <c:cat>
            <c:strRef>
              <c:f>Sheet2!$B$2:$N$2</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Sheet2!$B$4:$N$4</c:f>
              <c:numCache>
                <c:formatCode>_(* #,##0_);_(* \(#,##0\);_(* "-"??_);_(@_)</c:formatCode>
                <c:ptCount val="13"/>
                <c:pt idx="0">
                  <c:v>25308.978539000003</c:v>
                </c:pt>
                <c:pt idx="1">
                  <c:v>25784.852425999998</c:v>
                </c:pt>
                <c:pt idx="2">
                  <c:v>18104.708033999999</c:v>
                </c:pt>
                <c:pt idx="3">
                  <c:v>16410.423638</c:v>
                </c:pt>
                <c:pt idx="4">
                  <c:v>20299.306898999996</c:v>
                </c:pt>
                <c:pt idx="5">
                  <c:v>22293.175188999998</c:v>
                </c:pt>
                <c:pt idx="6">
                  <c:v>22182.781671000004</c:v>
                </c:pt>
                <c:pt idx="7">
                  <c:v>21065.964810999998</c:v>
                </c:pt>
                <c:pt idx="8">
                  <c:v>26185.582197999996</c:v>
                </c:pt>
                <c:pt idx="9">
                  <c:v>24095.623143999997</c:v>
                </c:pt>
                <c:pt idx="10">
                  <c:v>25970.045413999997</c:v>
                </c:pt>
                <c:pt idx="11">
                  <c:v>38674.195592999997</c:v>
                </c:pt>
                <c:pt idx="12">
                  <c:v>286375.63755599997</c:v>
                </c:pt>
              </c:numCache>
            </c:numRef>
          </c:val>
          <c:extLst>
            <c:ext xmlns:c16="http://schemas.microsoft.com/office/drawing/2014/chart" uri="{C3380CC4-5D6E-409C-BE32-E72D297353CC}">
              <c16:uniqueId val="{00000001-E57B-4664-A334-9F0A316697F8}"/>
            </c:ext>
          </c:extLst>
        </c:ser>
        <c:dLbls>
          <c:showLegendKey val="0"/>
          <c:showVal val="0"/>
          <c:showCatName val="0"/>
          <c:showSerName val="0"/>
          <c:showPercent val="0"/>
          <c:showBubbleSize val="0"/>
        </c:dLbls>
        <c:gapWidth val="150"/>
        <c:axId val="642572880"/>
        <c:axId val="642573600"/>
      </c:barChart>
      <c:lineChart>
        <c:grouping val="standard"/>
        <c:varyColors val="0"/>
        <c:ser>
          <c:idx val="2"/>
          <c:order val="2"/>
          <c:tx>
            <c:strRef>
              <c:f>Sheet2!$A$5</c:f>
              <c:strCache>
                <c:ptCount val="1"/>
                <c:pt idx="0">
                  <c:v>Ach %</c:v>
                </c:pt>
              </c:strCache>
            </c:strRef>
          </c:tx>
          <c:spPr>
            <a:ln w="28575" cap="rnd">
              <a:solidFill>
                <a:srgbClr val="00B0F0"/>
              </a:solidFill>
              <a:round/>
            </a:ln>
            <a:effectLst/>
          </c:spPr>
          <c:marker>
            <c:symbol val="none"/>
          </c:marker>
          <c:dLbls>
            <c:spPr>
              <a:solidFill>
                <a:schemeClr val="accent5">
                  <a:lumMod val="20000"/>
                  <a:lumOff val="80000"/>
                </a:schemeClr>
              </a:solid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Sheet2!$B$2:$N$2</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YTD</c:v>
                </c:pt>
              </c:strCache>
            </c:strRef>
          </c:cat>
          <c:val>
            <c:numRef>
              <c:f>Sheet2!$B$5:$N$5</c:f>
              <c:numCache>
                <c:formatCode>0%</c:formatCode>
                <c:ptCount val="13"/>
                <c:pt idx="0">
                  <c:v>0.95560750560086938</c:v>
                </c:pt>
                <c:pt idx="1">
                  <c:v>0.99802223199261275</c:v>
                </c:pt>
                <c:pt idx="2">
                  <c:v>0.70890808340382461</c:v>
                </c:pt>
                <c:pt idx="3">
                  <c:v>0.77638248724474157</c:v>
                </c:pt>
                <c:pt idx="4">
                  <c:v>0.72696746674764479</c:v>
                </c:pt>
                <c:pt idx="5">
                  <c:v>0.72235444991390241</c:v>
                </c:pt>
                <c:pt idx="6">
                  <c:v>0.66619080040350431</c:v>
                </c:pt>
                <c:pt idx="7">
                  <c:v>0.66921133263268018</c:v>
                </c:pt>
                <c:pt idx="8">
                  <c:v>0.76981793193042192</c:v>
                </c:pt>
                <c:pt idx="9">
                  <c:v>0.73834763780228074</c:v>
                </c:pt>
                <c:pt idx="10">
                  <c:v>0.66201045908742606</c:v>
                </c:pt>
                <c:pt idx="11">
                  <c:v>1.0685659162383776</c:v>
                </c:pt>
                <c:pt idx="12">
                  <c:v>0.78538723144898437</c:v>
                </c:pt>
              </c:numCache>
            </c:numRef>
          </c:val>
          <c:smooth val="0"/>
          <c:extLst>
            <c:ext xmlns:c16="http://schemas.microsoft.com/office/drawing/2014/chart" uri="{C3380CC4-5D6E-409C-BE32-E72D297353CC}">
              <c16:uniqueId val="{00000002-E57B-4664-A334-9F0A316697F8}"/>
            </c:ext>
          </c:extLst>
        </c:ser>
        <c:dLbls>
          <c:showLegendKey val="0"/>
          <c:showVal val="0"/>
          <c:showCatName val="0"/>
          <c:showSerName val="0"/>
          <c:showPercent val="0"/>
          <c:showBubbleSize val="0"/>
        </c:dLbls>
        <c:marker val="1"/>
        <c:smooth val="0"/>
        <c:axId val="642586560"/>
        <c:axId val="642586200"/>
      </c:lineChart>
      <c:catAx>
        <c:axId val="64257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2573600"/>
        <c:crosses val="autoZero"/>
        <c:auto val="1"/>
        <c:lblAlgn val="ctr"/>
        <c:lblOffset val="100"/>
        <c:noMultiLvlLbl val="0"/>
      </c:catAx>
      <c:valAx>
        <c:axId val="64257360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Rupiah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42572880"/>
        <c:crosses val="autoZero"/>
        <c:crossBetween val="between"/>
      </c:valAx>
      <c:valAx>
        <c:axId val="64258620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42586560"/>
        <c:crosses val="max"/>
        <c:crossBetween val="between"/>
      </c:valAx>
      <c:catAx>
        <c:axId val="642586560"/>
        <c:scaling>
          <c:orientation val="minMax"/>
        </c:scaling>
        <c:delete val="1"/>
        <c:axPos val="b"/>
        <c:numFmt formatCode="General" sourceLinked="1"/>
        <c:majorTickMark val="out"/>
        <c:minorTickMark val="none"/>
        <c:tickLblPos val="nextTo"/>
        <c:crossAx val="64258620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TOTAL INVENTORY CINT</a:t>
            </a:r>
          </a:p>
          <a:p>
            <a:pPr>
              <a:defRPr/>
            </a:pPr>
            <a:r>
              <a:rPr lang="en-US" sz="1600" b="1" dirty="0">
                <a:solidFill>
                  <a:schemeClr val="tx1"/>
                </a:solidFill>
              </a:rPr>
              <a:t>PERIODE JANUARI 2025</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'Total Inventory'!$A$21</c:f>
              <c:strCache>
                <c:ptCount val="1"/>
                <c:pt idx="0">
                  <c:v> moving </c:v>
                </c:pt>
              </c:strCache>
            </c:strRef>
          </c:tx>
          <c:spPr>
            <a:solidFill>
              <a:schemeClr val="tx1"/>
            </a:solidFill>
            <a:ln>
              <a:noFill/>
            </a:ln>
            <a:effectLst/>
          </c:spPr>
          <c:invertIfNegative val="0"/>
          <c:cat>
            <c:strRef>
              <c:f>'Total Inventory'!$B$20:$H$20</c:f>
              <c:strCache>
                <c:ptCount val="7"/>
                <c:pt idx="0">
                  <c:v> FG </c:v>
                </c:pt>
                <c:pt idx="1">
                  <c:v> CM </c:v>
                </c:pt>
                <c:pt idx="2">
                  <c:v> RM </c:v>
                </c:pt>
                <c:pt idx="3">
                  <c:v> SF </c:v>
                </c:pt>
                <c:pt idx="4">
                  <c:v> SM </c:v>
                </c:pt>
                <c:pt idx="5">
                  <c:v> SP </c:v>
                </c:pt>
                <c:pt idx="6">
                  <c:v>Grand Total</c:v>
                </c:pt>
              </c:strCache>
            </c:strRef>
          </c:cat>
          <c:val>
            <c:numRef>
              <c:f>'Total Inventory'!$B$21:$H$21</c:f>
              <c:numCache>
                <c:formatCode>_(* #,##0_);_(* \(#,##0\);_(* "-"??_);_(@_)</c:formatCode>
                <c:ptCount val="7"/>
                <c:pt idx="0">
                  <c:v>20449.924995000001</c:v>
                </c:pt>
                <c:pt idx="1">
                  <c:v>1408.1264920000001</c:v>
                </c:pt>
                <c:pt idx="2">
                  <c:v>15726.268712999998</c:v>
                </c:pt>
                <c:pt idx="3">
                  <c:v>2453.3863019999999</c:v>
                </c:pt>
                <c:pt idx="4">
                  <c:v>147.31304800000001</c:v>
                </c:pt>
                <c:pt idx="5">
                  <c:v>108.521051</c:v>
                </c:pt>
                <c:pt idx="6">
                  <c:v>40293.540601000001</c:v>
                </c:pt>
              </c:numCache>
            </c:numRef>
          </c:val>
          <c:extLst>
            <c:ext xmlns:c16="http://schemas.microsoft.com/office/drawing/2014/chart" uri="{C3380CC4-5D6E-409C-BE32-E72D297353CC}">
              <c16:uniqueId val="{00000000-D866-43EE-9B26-6F3CA8B13832}"/>
            </c:ext>
          </c:extLst>
        </c:ser>
        <c:ser>
          <c:idx val="1"/>
          <c:order val="1"/>
          <c:tx>
            <c:strRef>
              <c:f>'Total Inventory'!$A$22</c:f>
              <c:strCache>
                <c:ptCount val="1"/>
                <c:pt idx="0">
                  <c:v> slowmoving </c:v>
                </c:pt>
              </c:strCache>
            </c:strRef>
          </c:tx>
          <c:spPr>
            <a:solidFill>
              <a:srgbClr val="0070C0"/>
            </a:solidFill>
            <a:ln>
              <a:noFill/>
            </a:ln>
            <a:effectLst/>
          </c:spPr>
          <c:invertIfNegative val="0"/>
          <c:cat>
            <c:strRef>
              <c:f>'Total Inventory'!$B$20:$H$20</c:f>
              <c:strCache>
                <c:ptCount val="7"/>
                <c:pt idx="0">
                  <c:v> FG </c:v>
                </c:pt>
                <c:pt idx="1">
                  <c:v> CM </c:v>
                </c:pt>
                <c:pt idx="2">
                  <c:v> RM </c:v>
                </c:pt>
                <c:pt idx="3">
                  <c:v> SF </c:v>
                </c:pt>
                <c:pt idx="4">
                  <c:v> SM </c:v>
                </c:pt>
                <c:pt idx="5">
                  <c:v> SP </c:v>
                </c:pt>
                <c:pt idx="6">
                  <c:v>Grand Total</c:v>
                </c:pt>
              </c:strCache>
            </c:strRef>
          </c:cat>
          <c:val>
            <c:numRef>
              <c:f>'Total Inventory'!$B$22:$H$22</c:f>
              <c:numCache>
                <c:formatCode>_(* #,##0_);_(* \(#,##0\);_(* "-"??_);_(@_)</c:formatCode>
                <c:ptCount val="7"/>
                <c:pt idx="0">
                  <c:v>3244.0478389999998</c:v>
                </c:pt>
                <c:pt idx="1">
                  <c:v>46.694462000000001</c:v>
                </c:pt>
                <c:pt idx="2">
                  <c:v>549.87170600000002</c:v>
                </c:pt>
                <c:pt idx="3">
                  <c:v>122.72945900000001</c:v>
                </c:pt>
                <c:pt idx="4">
                  <c:v>28.274573</c:v>
                </c:pt>
                <c:pt idx="5">
                  <c:v>572.76397199999997</c:v>
                </c:pt>
                <c:pt idx="6">
                  <c:v>4564.3820109999997</c:v>
                </c:pt>
              </c:numCache>
            </c:numRef>
          </c:val>
          <c:extLst>
            <c:ext xmlns:c16="http://schemas.microsoft.com/office/drawing/2014/chart" uri="{C3380CC4-5D6E-409C-BE32-E72D297353CC}">
              <c16:uniqueId val="{00000001-D866-43EE-9B26-6F3CA8B13832}"/>
            </c:ext>
          </c:extLst>
        </c:ser>
        <c:ser>
          <c:idx val="2"/>
          <c:order val="2"/>
          <c:tx>
            <c:strRef>
              <c:f>'Total Inventory'!$A$23</c:f>
              <c:strCache>
                <c:ptCount val="1"/>
                <c:pt idx="0">
                  <c:v> unmoving </c:v>
                </c:pt>
              </c:strCache>
            </c:strRef>
          </c:tx>
          <c:spPr>
            <a:solidFill>
              <a:schemeClr val="accent3"/>
            </a:solidFill>
            <a:ln>
              <a:noFill/>
            </a:ln>
            <a:effectLst/>
          </c:spPr>
          <c:invertIfNegative val="0"/>
          <c:cat>
            <c:strRef>
              <c:f>'Total Inventory'!$B$20:$H$20</c:f>
              <c:strCache>
                <c:ptCount val="7"/>
                <c:pt idx="0">
                  <c:v> FG </c:v>
                </c:pt>
                <c:pt idx="1">
                  <c:v> CM </c:v>
                </c:pt>
                <c:pt idx="2">
                  <c:v> RM </c:v>
                </c:pt>
                <c:pt idx="3">
                  <c:v> SF </c:v>
                </c:pt>
                <c:pt idx="4">
                  <c:v> SM </c:v>
                </c:pt>
                <c:pt idx="5">
                  <c:v> SP </c:v>
                </c:pt>
                <c:pt idx="6">
                  <c:v>Grand Total</c:v>
                </c:pt>
              </c:strCache>
            </c:strRef>
          </c:cat>
          <c:val>
            <c:numRef>
              <c:f>'Total Inventory'!$B$23:$H$23</c:f>
              <c:numCache>
                <c:formatCode>_(* #,##0_);_(* \(#,##0\);_(* "-"??_);_(@_)</c:formatCode>
                <c:ptCount val="7"/>
                <c:pt idx="0">
                  <c:v>995.43850299999997</c:v>
                </c:pt>
                <c:pt idx="1">
                  <c:v>123.591174</c:v>
                </c:pt>
                <c:pt idx="2">
                  <c:v>3455.6191650000001</c:v>
                </c:pt>
                <c:pt idx="3">
                  <c:v>705.82964300000003</c:v>
                </c:pt>
                <c:pt idx="4">
                  <c:v>15.361969</c:v>
                </c:pt>
                <c:pt idx="5">
                  <c:v>83.765989000000005</c:v>
                </c:pt>
                <c:pt idx="6">
                  <c:v>5379.6064429999997</c:v>
                </c:pt>
              </c:numCache>
            </c:numRef>
          </c:val>
          <c:extLst>
            <c:ext xmlns:c16="http://schemas.microsoft.com/office/drawing/2014/chart" uri="{C3380CC4-5D6E-409C-BE32-E72D297353CC}">
              <c16:uniqueId val="{00000002-D866-43EE-9B26-6F3CA8B13832}"/>
            </c:ext>
          </c:extLst>
        </c:ser>
        <c:dLbls>
          <c:showLegendKey val="0"/>
          <c:showVal val="0"/>
          <c:showCatName val="0"/>
          <c:showSerName val="0"/>
          <c:showPercent val="0"/>
          <c:showBubbleSize val="0"/>
        </c:dLbls>
        <c:gapWidth val="150"/>
        <c:axId val="532338192"/>
        <c:axId val="532333872"/>
      </c:barChart>
      <c:lineChart>
        <c:grouping val="standard"/>
        <c:varyColors val="0"/>
        <c:ser>
          <c:idx val="3"/>
          <c:order val="3"/>
          <c:tx>
            <c:strRef>
              <c:f>'Total Inventory'!$A$24</c:f>
              <c:strCache>
                <c:ptCount val="1"/>
                <c:pt idx="0">
                  <c:v> Grand Total </c:v>
                </c:pt>
              </c:strCache>
            </c:strRef>
          </c:tx>
          <c:spPr>
            <a:ln w="28575" cap="rnd">
              <a:solidFill>
                <a:srgbClr val="00B0F0"/>
              </a:solidFill>
              <a:round/>
            </a:ln>
            <a:effectLst/>
          </c:spPr>
          <c:marker>
            <c:symbol val="none"/>
          </c:marker>
          <c:dLbls>
            <c:spPr>
              <a:solidFill>
                <a:srgbClr val="00B0F0"/>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Inventory'!$B$20:$H$20</c:f>
              <c:strCache>
                <c:ptCount val="7"/>
                <c:pt idx="0">
                  <c:v> FG </c:v>
                </c:pt>
                <c:pt idx="1">
                  <c:v> CM </c:v>
                </c:pt>
                <c:pt idx="2">
                  <c:v> RM </c:v>
                </c:pt>
                <c:pt idx="3">
                  <c:v> SF </c:v>
                </c:pt>
                <c:pt idx="4">
                  <c:v> SM </c:v>
                </c:pt>
                <c:pt idx="5">
                  <c:v> SP </c:v>
                </c:pt>
                <c:pt idx="6">
                  <c:v>Grand Total</c:v>
                </c:pt>
              </c:strCache>
            </c:strRef>
          </c:cat>
          <c:val>
            <c:numRef>
              <c:f>'Total Inventory'!$B$24:$H$24</c:f>
              <c:numCache>
                <c:formatCode>_(* #,##0_);_(* \(#,##0\);_(* "-"??_);_(@_)</c:formatCode>
                <c:ptCount val="7"/>
                <c:pt idx="0">
                  <c:v>24689.411337000001</c:v>
                </c:pt>
                <c:pt idx="1">
                  <c:v>1578.4121279999999</c:v>
                </c:pt>
                <c:pt idx="2">
                  <c:v>19731.759583999999</c:v>
                </c:pt>
                <c:pt idx="3">
                  <c:v>3281.9454040000001</c:v>
                </c:pt>
                <c:pt idx="4">
                  <c:v>190.94959</c:v>
                </c:pt>
                <c:pt idx="5">
                  <c:v>765.05101200000001</c:v>
                </c:pt>
                <c:pt idx="6">
                  <c:v>50237.529054999999</c:v>
                </c:pt>
              </c:numCache>
            </c:numRef>
          </c:val>
          <c:smooth val="0"/>
          <c:extLst>
            <c:ext xmlns:c16="http://schemas.microsoft.com/office/drawing/2014/chart" uri="{C3380CC4-5D6E-409C-BE32-E72D297353CC}">
              <c16:uniqueId val="{00000003-D866-43EE-9B26-6F3CA8B13832}"/>
            </c:ext>
          </c:extLst>
        </c:ser>
        <c:dLbls>
          <c:showLegendKey val="0"/>
          <c:showVal val="0"/>
          <c:showCatName val="0"/>
          <c:showSerName val="0"/>
          <c:showPercent val="0"/>
          <c:showBubbleSize val="0"/>
        </c:dLbls>
        <c:marker val="1"/>
        <c:smooth val="0"/>
        <c:axId val="532342512"/>
        <c:axId val="532339272"/>
      </c:lineChart>
      <c:catAx>
        <c:axId val="5323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2333872"/>
        <c:crosses val="autoZero"/>
        <c:auto val="1"/>
        <c:lblAlgn val="ctr"/>
        <c:lblOffset val="100"/>
        <c:noMultiLvlLbl val="0"/>
      </c:catAx>
      <c:valAx>
        <c:axId val="532333872"/>
        <c:scaling>
          <c:orientation val="minMax"/>
          <c:max val="800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Juta Rupiah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2338192"/>
        <c:crosses val="autoZero"/>
        <c:crossBetween val="between"/>
      </c:valAx>
      <c:valAx>
        <c:axId val="532339272"/>
        <c:scaling>
          <c:orientation val="minMax"/>
          <c:max val="80000"/>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2342512"/>
        <c:crosses val="max"/>
        <c:crossBetween val="between"/>
      </c:valAx>
      <c:catAx>
        <c:axId val="532342512"/>
        <c:scaling>
          <c:orientation val="minMax"/>
        </c:scaling>
        <c:delete val="1"/>
        <c:axPos val="b"/>
        <c:numFmt formatCode="General" sourceLinked="1"/>
        <c:majorTickMark val="out"/>
        <c:minorTickMark val="none"/>
        <c:tickLblPos val="nextTo"/>
        <c:crossAx val="53233927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5 Kategori FG Moving Terbesar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Sheet1!$P$4</c:f>
              <c:strCache>
                <c:ptCount val="1"/>
                <c:pt idx="0">
                  <c:v>Total Value (Rp)</c:v>
                </c:pt>
              </c:strCache>
            </c:strRef>
          </c:tx>
          <c:spPr>
            <a:solidFill>
              <a:schemeClr val="tx1"/>
            </a:solidFill>
            <a:ln>
              <a:noFill/>
            </a:ln>
            <a:effectLst/>
          </c:spPr>
          <c:invertIfNegative val="0"/>
          <c:cat>
            <c:multiLvlStrRef>
              <c:f>Sheet1!$N$5:$O$9</c:f>
              <c:multiLvlStrCache>
                <c:ptCount val="5"/>
                <c:lvl>
                  <c:pt idx="0">
                    <c:v>ZAO</c:v>
                  </c:pt>
                  <c:pt idx="1">
                    <c:v>WNM</c:v>
                  </c:pt>
                  <c:pt idx="2">
                    <c:v>ROL</c:v>
                  </c:pt>
                  <c:pt idx="3">
                    <c:v>SCH</c:v>
                  </c:pt>
                  <c:pt idx="4">
                    <c:v>WNM</c:v>
                  </c:pt>
                </c:lvl>
                <c:lvl>
                  <c:pt idx="0">
                    <c:v>ZAO</c:v>
                  </c:pt>
                  <c:pt idx="1">
                    <c:v>KUM</c:v>
                  </c:pt>
                  <c:pt idx="2">
                    <c:v>ROL</c:v>
                  </c:pt>
                  <c:pt idx="3">
                    <c:v>MAN</c:v>
                  </c:pt>
                  <c:pt idx="4">
                    <c:v>ZAO</c:v>
                  </c:pt>
                </c:lvl>
              </c:multiLvlStrCache>
            </c:multiLvlStrRef>
          </c:cat>
          <c:val>
            <c:numRef>
              <c:f>Sheet1!$P$5:$P$9</c:f>
              <c:numCache>
                <c:formatCode>_(* #,##0_);_(* \(#,##0\);_(* "-"??_);_(@_)</c:formatCode>
                <c:ptCount val="5"/>
                <c:pt idx="0">
                  <c:v>3424.5172419999999</c:v>
                </c:pt>
                <c:pt idx="1">
                  <c:v>3274.817344</c:v>
                </c:pt>
                <c:pt idx="2">
                  <c:v>1638.498818</c:v>
                </c:pt>
                <c:pt idx="3">
                  <c:v>1628.9160280000001</c:v>
                </c:pt>
                <c:pt idx="4">
                  <c:v>844.12375499999996</c:v>
                </c:pt>
              </c:numCache>
            </c:numRef>
          </c:val>
          <c:extLst>
            <c:ext xmlns:c16="http://schemas.microsoft.com/office/drawing/2014/chart" uri="{C3380CC4-5D6E-409C-BE32-E72D297353CC}">
              <c16:uniqueId val="{00000000-6E75-48C2-87D2-998A9AF210D0}"/>
            </c:ext>
          </c:extLst>
        </c:ser>
        <c:ser>
          <c:idx val="1"/>
          <c:order val="1"/>
          <c:tx>
            <c:strRef>
              <c:f>Sheet1!$Q$4</c:f>
              <c:strCache>
                <c:ptCount val="1"/>
                <c:pt idx="0">
                  <c:v>Qty</c:v>
                </c:pt>
              </c:strCache>
            </c:strRef>
          </c:tx>
          <c:spPr>
            <a:solidFill>
              <a:schemeClr val="bg2">
                <a:lumMod val="90000"/>
              </a:schemeClr>
            </a:solidFill>
            <a:ln>
              <a:noFill/>
            </a:ln>
            <a:effectLst/>
          </c:spPr>
          <c:invertIfNegative val="0"/>
          <c:cat>
            <c:multiLvlStrRef>
              <c:f>Sheet1!$N$5:$O$9</c:f>
              <c:multiLvlStrCache>
                <c:ptCount val="5"/>
                <c:lvl>
                  <c:pt idx="0">
                    <c:v>ZAO</c:v>
                  </c:pt>
                  <c:pt idx="1">
                    <c:v>WNM</c:v>
                  </c:pt>
                  <c:pt idx="2">
                    <c:v>ROL</c:v>
                  </c:pt>
                  <c:pt idx="3">
                    <c:v>SCH</c:v>
                  </c:pt>
                  <c:pt idx="4">
                    <c:v>WNM</c:v>
                  </c:pt>
                </c:lvl>
                <c:lvl>
                  <c:pt idx="0">
                    <c:v>ZAO</c:v>
                  </c:pt>
                  <c:pt idx="1">
                    <c:v>KUM</c:v>
                  </c:pt>
                  <c:pt idx="2">
                    <c:v>ROL</c:v>
                  </c:pt>
                  <c:pt idx="3">
                    <c:v>MAN</c:v>
                  </c:pt>
                  <c:pt idx="4">
                    <c:v>ZAO</c:v>
                  </c:pt>
                </c:lvl>
              </c:multiLvlStrCache>
            </c:multiLvlStrRef>
          </c:cat>
          <c:val>
            <c:numRef>
              <c:f>Sheet1!$Q$5:$Q$9</c:f>
              <c:numCache>
                <c:formatCode>_(* #,##0_);_(* \(#,##0\);_(* "-"??_);_(@_)</c:formatCode>
                <c:ptCount val="5"/>
                <c:pt idx="0">
                  <c:v>4737</c:v>
                </c:pt>
                <c:pt idx="1">
                  <c:v>2363</c:v>
                </c:pt>
                <c:pt idx="2">
                  <c:v>3528</c:v>
                </c:pt>
                <c:pt idx="3">
                  <c:v>5272</c:v>
                </c:pt>
                <c:pt idx="4">
                  <c:v>280</c:v>
                </c:pt>
              </c:numCache>
            </c:numRef>
          </c:val>
          <c:extLst>
            <c:ext xmlns:c16="http://schemas.microsoft.com/office/drawing/2014/chart" uri="{C3380CC4-5D6E-409C-BE32-E72D297353CC}">
              <c16:uniqueId val="{00000001-6E75-48C2-87D2-998A9AF210D0}"/>
            </c:ext>
          </c:extLst>
        </c:ser>
        <c:dLbls>
          <c:showLegendKey val="0"/>
          <c:showVal val="0"/>
          <c:showCatName val="0"/>
          <c:showSerName val="0"/>
          <c:showPercent val="0"/>
          <c:showBubbleSize val="0"/>
        </c:dLbls>
        <c:gapWidth val="150"/>
        <c:axId val="886328344"/>
        <c:axId val="886327984"/>
      </c:barChart>
      <c:lineChart>
        <c:grouping val="standard"/>
        <c:varyColors val="0"/>
        <c:ser>
          <c:idx val="2"/>
          <c:order val="2"/>
          <c:tx>
            <c:strRef>
              <c:f>Sheet1!$R$4</c:f>
              <c:strCache>
                <c:ptCount val="1"/>
                <c:pt idx="0">
                  <c:v>%</c:v>
                </c:pt>
              </c:strCache>
            </c:strRef>
          </c:tx>
          <c:spPr>
            <a:ln w="28575" cap="rnd">
              <a:solidFill>
                <a:schemeClr val="accent1"/>
              </a:solidFill>
              <a:round/>
            </a:ln>
            <a:effectLst/>
          </c:spPr>
          <c:marker>
            <c:symbol val="none"/>
          </c:marker>
          <c:dLbls>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Sheet1!$N$5:$O$9</c:f>
              <c:multiLvlStrCache>
                <c:ptCount val="5"/>
                <c:lvl>
                  <c:pt idx="0">
                    <c:v>ZAO</c:v>
                  </c:pt>
                  <c:pt idx="1">
                    <c:v>WNM</c:v>
                  </c:pt>
                  <c:pt idx="2">
                    <c:v>ROL</c:v>
                  </c:pt>
                  <c:pt idx="3">
                    <c:v>SCH</c:v>
                  </c:pt>
                  <c:pt idx="4">
                    <c:v>WNM</c:v>
                  </c:pt>
                </c:lvl>
                <c:lvl>
                  <c:pt idx="0">
                    <c:v>ZAO</c:v>
                  </c:pt>
                  <c:pt idx="1">
                    <c:v>KUM</c:v>
                  </c:pt>
                  <c:pt idx="2">
                    <c:v>ROL</c:v>
                  </c:pt>
                  <c:pt idx="3">
                    <c:v>MAN</c:v>
                  </c:pt>
                  <c:pt idx="4">
                    <c:v>ZAO</c:v>
                  </c:pt>
                </c:lvl>
              </c:multiLvlStrCache>
            </c:multiLvlStrRef>
          </c:cat>
          <c:val>
            <c:numRef>
              <c:f>Sheet1!$R$5:$R$9</c:f>
              <c:numCache>
                <c:formatCode>0%</c:formatCode>
                <c:ptCount val="5"/>
                <c:pt idx="0">
                  <c:v>0.16745867003606588</c:v>
                </c:pt>
                <c:pt idx="1">
                  <c:v>0.16013835477639612</c:v>
                </c:pt>
                <c:pt idx="2">
                  <c:v>8.0122485456578102E-2</c:v>
                </c:pt>
                <c:pt idx="3">
                  <c:v>7.9653887649870109E-2</c:v>
                </c:pt>
                <c:pt idx="4">
                  <c:v>4.1277596627194879E-2</c:v>
                </c:pt>
              </c:numCache>
            </c:numRef>
          </c:val>
          <c:smooth val="0"/>
          <c:extLst>
            <c:ext xmlns:c16="http://schemas.microsoft.com/office/drawing/2014/chart" uri="{C3380CC4-5D6E-409C-BE32-E72D297353CC}">
              <c16:uniqueId val="{00000002-6E75-48C2-87D2-998A9AF210D0}"/>
            </c:ext>
          </c:extLst>
        </c:ser>
        <c:dLbls>
          <c:showLegendKey val="0"/>
          <c:showVal val="0"/>
          <c:showCatName val="0"/>
          <c:showSerName val="0"/>
          <c:showPercent val="0"/>
          <c:showBubbleSize val="0"/>
        </c:dLbls>
        <c:marker val="1"/>
        <c:smooth val="0"/>
        <c:axId val="558896736"/>
        <c:axId val="894140544"/>
      </c:lineChart>
      <c:catAx>
        <c:axId val="8863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6327984"/>
        <c:crosses val="autoZero"/>
        <c:auto val="1"/>
        <c:lblAlgn val="ctr"/>
        <c:lblOffset val="100"/>
        <c:noMultiLvlLbl val="0"/>
      </c:catAx>
      <c:valAx>
        <c:axId val="88632798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Juta</a:t>
                </a:r>
                <a:r>
                  <a:rPr lang="en-US" baseline="0"/>
                  <a:t> </a:t>
                </a:r>
                <a:r>
                  <a:rPr lang="en-US"/>
                  <a:t>Rupiah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6328344"/>
        <c:crosses val="autoZero"/>
        <c:crossBetween val="between"/>
      </c:valAx>
      <c:valAx>
        <c:axId val="89414054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896736"/>
        <c:crosses val="max"/>
        <c:crossBetween val="between"/>
      </c:valAx>
      <c:catAx>
        <c:axId val="558896736"/>
        <c:scaling>
          <c:orientation val="minMax"/>
        </c:scaling>
        <c:delete val="1"/>
        <c:axPos val="b"/>
        <c:numFmt formatCode="General" sourceLinked="1"/>
        <c:majorTickMark val="out"/>
        <c:minorTickMark val="none"/>
        <c:tickLblPos val="nextTo"/>
        <c:crossAx val="89414054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5 Kategori FG Slowmoving Terbesar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Sheet1!$W$4</c:f>
              <c:strCache>
                <c:ptCount val="1"/>
                <c:pt idx="0">
                  <c:v>Total Value (Rp)</c:v>
                </c:pt>
              </c:strCache>
            </c:strRef>
          </c:tx>
          <c:spPr>
            <a:solidFill>
              <a:schemeClr val="tx1"/>
            </a:solidFill>
            <a:ln>
              <a:noFill/>
            </a:ln>
            <a:effectLst/>
          </c:spPr>
          <c:invertIfNegative val="0"/>
          <c:cat>
            <c:multiLvlStrRef>
              <c:f>Sheet1!$U$5:$V$9</c:f>
              <c:multiLvlStrCache>
                <c:ptCount val="5"/>
                <c:lvl>
                  <c:pt idx="0">
                    <c:v>ZAO</c:v>
                  </c:pt>
                  <c:pt idx="1">
                    <c:v>STO</c:v>
                  </c:pt>
                  <c:pt idx="2">
                    <c:v>NSB</c:v>
                  </c:pt>
                  <c:pt idx="3">
                    <c:v>WNM</c:v>
                  </c:pt>
                  <c:pt idx="4">
                    <c:v>SCH</c:v>
                  </c:pt>
                </c:lvl>
                <c:lvl>
                  <c:pt idx="0">
                    <c:v>ZAO</c:v>
                  </c:pt>
                  <c:pt idx="1">
                    <c:v>CHI</c:v>
                  </c:pt>
                  <c:pt idx="2">
                    <c:v>OPT</c:v>
                  </c:pt>
                  <c:pt idx="3">
                    <c:v>ZAO</c:v>
                  </c:pt>
                  <c:pt idx="4">
                    <c:v>KEI</c:v>
                  </c:pt>
                </c:lvl>
              </c:multiLvlStrCache>
            </c:multiLvlStrRef>
          </c:cat>
          <c:val>
            <c:numRef>
              <c:f>Sheet1!$W$5:$W$9</c:f>
              <c:numCache>
                <c:formatCode>_(* #,##0_);_(* \(#,##0\);_(* "-"??_);_(@_)</c:formatCode>
                <c:ptCount val="5"/>
                <c:pt idx="0">
                  <c:v>1615.4026739999999</c:v>
                </c:pt>
                <c:pt idx="1">
                  <c:v>453.29435799999999</c:v>
                </c:pt>
                <c:pt idx="2">
                  <c:v>191.57544200000001</c:v>
                </c:pt>
                <c:pt idx="3">
                  <c:v>184.50395599999999</c:v>
                </c:pt>
                <c:pt idx="4">
                  <c:v>140.63994299999999</c:v>
                </c:pt>
              </c:numCache>
            </c:numRef>
          </c:val>
          <c:extLst>
            <c:ext xmlns:c16="http://schemas.microsoft.com/office/drawing/2014/chart" uri="{C3380CC4-5D6E-409C-BE32-E72D297353CC}">
              <c16:uniqueId val="{00000000-E1BE-431F-9448-8ECDF0FA6000}"/>
            </c:ext>
          </c:extLst>
        </c:ser>
        <c:ser>
          <c:idx val="1"/>
          <c:order val="1"/>
          <c:tx>
            <c:strRef>
              <c:f>Sheet1!$X$4</c:f>
              <c:strCache>
                <c:ptCount val="1"/>
                <c:pt idx="0">
                  <c:v>Qty</c:v>
                </c:pt>
              </c:strCache>
            </c:strRef>
          </c:tx>
          <c:spPr>
            <a:solidFill>
              <a:schemeClr val="bg2">
                <a:lumMod val="90000"/>
              </a:schemeClr>
            </a:solidFill>
            <a:ln>
              <a:noFill/>
            </a:ln>
            <a:effectLst/>
          </c:spPr>
          <c:invertIfNegative val="0"/>
          <c:cat>
            <c:multiLvlStrRef>
              <c:f>Sheet1!$U$5:$V$9</c:f>
              <c:multiLvlStrCache>
                <c:ptCount val="5"/>
                <c:lvl>
                  <c:pt idx="0">
                    <c:v>ZAO</c:v>
                  </c:pt>
                  <c:pt idx="1">
                    <c:v>STO</c:v>
                  </c:pt>
                  <c:pt idx="2">
                    <c:v>NSB</c:v>
                  </c:pt>
                  <c:pt idx="3">
                    <c:v>WNM</c:v>
                  </c:pt>
                  <c:pt idx="4">
                    <c:v>SCH</c:v>
                  </c:pt>
                </c:lvl>
                <c:lvl>
                  <c:pt idx="0">
                    <c:v>ZAO</c:v>
                  </c:pt>
                  <c:pt idx="1">
                    <c:v>CHI</c:v>
                  </c:pt>
                  <c:pt idx="2">
                    <c:v>OPT</c:v>
                  </c:pt>
                  <c:pt idx="3">
                    <c:v>ZAO</c:v>
                  </c:pt>
                  <c:pt idx="4">
                    <c:v>KEI</c:v>
                  </c:pt>
                </c:lvl>
              </c:multiLvlStrCache>
            </c:multiLvlStrRef>
          </c:cat>
          <c:val>
            <c:numRef>
              <c:f>Sheet1!$X$5:$X$9</c:f>
              <c:numCache>
                <c:formatCode>General</c:formatCode>
                <c:ptCount val="5"/>
                <c:pt idx="0">
                  <c:v>1469</c:v>
                </c:pt>
                <c:pt idx="1">
                  <c:v>187</c:v>
                </c:pt>
                <c:pt idx="2">
                  <c:v>137</c:v>
                </c:pt>
                <c:pt idx="3">
                  <c:v>128</c:v>
                </c:pt>
                <c:pt idx="4">
                  <c:v>353</c:v>
                </c:pt>
              </c:numCache>
            </c:numRef>
          </c:val>
          <c:extLst>
            <c:ext xmlns:c16="http://schemas.microsoft.com/office/drawing/2014/chart" uri="{C3380CC4-5D6E-409C-BE32-E72D297353CC}">
              <c16:uniqueId val="{00000001-E1BE-431F-9448-8ECDF0FA6000}"/>
            </c:ext>
          </c:extLst>
        </c:ser>
        <c:dLbls>
          <c:showLegendKey val="0"/>
          <c:showVal val="0"/>
          <c:showCatName val="0"/>
          <c:showSerName val="0"/>
          <c:showPercent val="0"/>
          <c:showBubbleSize val="0"/>
        </c:dLbls>
        <c:gapWidth val="150"/>
        <c:axId val="998304664"/>
        <c:axId val="998300704"/>
      </c:barChart>
      <c:lineChart>
        <c:grouping val="standard"/>
        <c:varyColors val="0"/>
        <c:ser>
          <c:idx val="2"/>
          <c:order val="2"/>
          <c:tx>
            <c:strRef>
              <c:f>Sheet1!$Y$4</c:f>
              <c:strCache>
                <c:ptCount val="1"/>
                <c:pt idx="0">
                  <c:v>%</c:v>
                </c:pt>
              </c:strCache>
            </c:strRef>
          </c:tx>
          <c:spPr>
            <a:ln w="28575" cap="rnd">
              <a:solidFill>
                <a:schemeClr val="accent1"/>
              </a:solidFill>
              <a:round/>
            </a:ln>
            <a:effectLst/>
          </c:spPr>
          <c:marker>
            <c:symbol val="none"/>
          </c:marker>
          <c:dLbls>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Sheet1!$U$5:$V$9</c:f>
              <c:multiLvlStrCache>
                <c:ptCount val="5"/>
                <c:lvl>
                  <c:pt idx="0">
                    <c:v>ZAO</c:v>
                  </c:pt>
                  <c:pt idx="1">
                    <c:v>STO</c:v>
                  </c:pt>
                  <c:pt idx="2">
                    <c:v>NSB</c:v>
                  </c:pt>
                  <c:pt idx="3">
                    <c:v>WNM</c:v>
                  </c:pt>
                  <c:pt idx="4">
                    <c:v>SCH</c:v>
                  </c:pt>
                </c:lvl>
                <c:lvl>
                  <c:pt idx="0">
                    <c:v>ZAO</c:v>
                  </c:pt>
                  <c:pt idx="1">
                    <c:v>CHI</c:v>
                  </c:pt>
                  <c:pt idx="2">
                    <c:v>OPT</c:v>
                  </c:pt>
                  <c:pt idx="3">
                    <c:v>ZAO</c:v>
                  </c:pt>
                  <c:pt idx="4">
                    <c:v>KEI</c:v>
                  </c:pt>
                </c:lvl>
              </c:multiLvlStrCache>
            </c:multiLvlStrRef>
          </c:cat>
          <c:val>
            <c:numRef>
              <c:f>Sheet1!$Y$5:$Y$9</c:f>
              <c:numCache>
                <c:formatCode>0.0%</c:formatCode>
                <c:ptCount val="5"/>
                <c:pt idx="0">
                  <c:v>0.49795895565398279</c:v>
                </c:pt>
                <c:pt idx="1">
                  <c:v>0.13973109537735148</c:v>
                </c:pt>
                <c:pt idx="2">
                  <c:v>5.9054444172147114E-2</c:v>
                </c:pt>
                <c:pt idx="3">
                  <c:v>5.6874610103430097E-2</c:v>
                </c:pt>
                <c:pt idx="4">
                  <c:v>4.3353227196351457E-2</c:v>
                </c:pt>
              </c:numCache>
            </c:numRef>
          </c:val>
          <c:smooth val="0"/>
          <c:extLst>
            <c:ext xmlns:c16="http://schemas.microsoft.com/office/drawing/2014/chart" uri="{C3380CC4-5D6E-409C-BE32-E72D297353CC}">
              <c16:uniqueId val="{00000002-E1BE-431F-9448-8ECDF0FA6000}"/>
            </c:ext>
          </c:extLst>
        </c:ser>
        <c:dLbls>
          <c:showLegendKey val="0"/>
          <c:showVal val="0"/>
          <c:showCatName val="0"/>
          <c:showSerName val="0"/>
          <c:showPercent val="0"/>
          <c:showBubbleSize val="0"/>
        </c:dLbls>
        <c:marker val="1"/>
        <c:smooth val="0"/>
        <c:axId val="998307184"/>
        <c:axId val="998301424"/>
      </c:lineChart>
      <c:catAx>
        <c:axId val="998304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8300704"/>
        <c:crosses val="autoZero"/>
        <c:auto val="1"/>
        <c:lblAlgn val="ctr"/>
        <c:lblOffset val="100"/>
        <c:noMultiLvlLbl val="0"/>
      </c:catAx>
      <c:valAx>
        <c:axId val="99830070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Juta Rupaih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8304664"/>
        <c:crosses val="autoZero"/>
        <c:crossBetween val="between"/>
      </c:valAx>
      <c:valAx>
        <c:axId val="99830142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8307184"/>
        <c:crosses val="max"/>
        <c:crossBetween val="between"/>
      </c:valAx>
      <c:catAx>
        <c:axId val="998307184"/>
        <c:scaling>
          <c:orientation val="minMax"/>
        </c:scaling>
        <c:delete val="1"/>
        <c:axPos val="b"/>
        <c:numFmt formatCode="General" sourceLinked="1"/>
        <c:majorTickMark val="out"/>
        <c:minorTickMark val="none"/>
        <c:tickLblPos val="nextTo"/>
        <c:crossAx val="99830142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5 Kategori FG Unmoving Terbesar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Sheet1!$AC$4</c:f>
              <c:strCache>
                <c:ptCount val="1"/>
                <c:pt idx="0">
                  <c:v>Total Value (Rp)</c:v>
                </c:pt>
              </c:strCache>
            </c:strRef>
          </c:tx>
          <c:spPr>
            <a:solidFill>
              <a:schemeClr val="tx1"/>
            </a:solidFill>
            <a:ln>
              <a:noFill/>
            </a:ln>
            <a:effectLst/>
          </c:spPr>
          <c:invertIfNegative val="0"/>
          <c:cat>
            <c:multiLvlStrRef>
              <c:f>Sheet1!$AA$5:$AB$9</c:f>
              <c:multiLvlStrCache>
                <c:ptCount val="5"/>
                <c:lvl>
                  <c:pt idx="0">
                    <c:v>WNM</c:v>
                  </c:pt>
                  <c:pt idx="1">
                    <c:v>ZAO</c:v>
                  </c:pt>
                  <c:pt idx="2">
                    <c:v>SCH</c:v>
                  </c:pt>
                  <c:pt idx="3">
                    <c:v>FOM</c:v>
                  </c:pt>
                  <c:pt idx="4">
                    <c:v>SCH</c:v>
                  </c:pt>
                </c:lvl>
                <c:lvl>
                  <c:pt idx="0">
                    <c:v>KUM</c:v>
                  </c:pt>
                  <c:pt idx="1">
                    <c:v>ZAO</c:v>
                  </c:pt>
                  <c:pt idx="2">
                    <c:v>KEI</c:v>
                  </c:pt>
                  <c:pt idx="3">
                    <c:v>YAM</c:v>
                  </c:pt>
                  <c:pt idx="4">
                    <c:v>ECH</c:v>
                  </c:pt>
                </c:lvl>
              </c:multiLvlStrCache>
            </c:multiLvlStrRef>
          </c:cat>
          <c:val>
            <c:numRef>
              <c:f>Sheet1!$AC$5:$AC$9</c:f>
              <c:numCache>
                <c:formatCode>_(* #,##0_);_(* \(#,##0\);_(* "-"??_);_(@_)</c:formatCode>
                <c:ptCount val="5"/>
                <c:pt idx="0">
                  <c:v>328.386483</c:v>
                </c:pt>
                <c:pt idx="1">
                  <c:v>130.158614</c:v>
                </c:pt>
                <c:pt idx="2">
                  <c:v>125.342468</c:v>
                </c:pt>
                <c:pt idx="3">
                  <c:v>76.676614999999998</c:v>
                </c:pt>
                <c:pt idx="4">
                  <c:v>63.399903000000002</c:v>
                </c:pt>
              </c:numCache>
            </c:numRef>
          </c:val>
          <c:extLst>
            <c:ext xmlns:c16="http://schemas.microsoft.com/office/drawing/2014/chart" uri="{C3380CC4-5D6E-409C-BE32-E72D297353CC}">
              <c16:uniqueId val="{00000000-9452-4DFD-9061-195B05ED931C}"/>
            </c:ext>
          </c:extLst>
        </c:ser>
        <c:ser>
          <c:idx val="1"/>
          <c:order val="1"/>
          <c:tx>
            <c:strRef>
              <c:f>Sheet1!$AD$4</c:f>
              <c:strCache>
                <c:ptCount val="1"/>
                <c:pt idx="0">
                  <c:v>Qty</c:v>
                </c:pt>
              </c:strCache>
            </c:strRef>
          </c:tx>
          <c:spPr>
            <a:solidFill>
              <a:schemeClr val="bg2">
                <a:lumMod val="90000"/>
              </a:schemeClr>
            </a:solidFill>
            <a:ln>
              <a:noFill/>
            </a:ln>
            <a:effectLst/>
          </c:spPr>
          <c:invertIfNegative val="0"/>
          <c:cat>
            <c:multiLvlStrRef>
              <c:f>Sheet1!$AA$5:$AB$9</c:f>
              <c:multiLvlStrCache>
                <c:ptCount val="5"/>
                <c:lvl>
                  <c:pt idx="0">
                    <c:v>WNM</c:v>
                  </c:pt>
                  <c:pt idx="1">
                    <c:v>ZAO</c:v>
                  </c:pt>
                  <c:pt idx="2">
                    <c:v>SCH</c:v>
                  </c:pt>
                  <c:pt idx="3">
                    <c:v>FOM</c:v>
                  </c:pt>
                  <c:pt idx="4">
                    <c:v>SCH</c:v>
                  </c:pt>
                </c:lvl>
                <c:lvl>
                  <c:pt idx="0">
                    <c:v>KUM</c:v>
                  </c:pt>
                  <c:pt idx="1">
                    <c:v>ZAO</c:v>
                  </c:pt>
                  <c:pt idx="2">
                    <c:v>KEI</c:v>
                  </c:pt>
                  <c:pt idx="3">
                    <c:v>YAM</c:v>
                  </c:pt>
                  <c:pt idx="4">
                    <c:v>ECH</c:v>
                  </c:pt>
                </c:lvl>
              </c:multiLvlStrCache>
            </c:multiLvlStrRef>
          </c:cat>
          <c:val>
            <c:numRef>
              <c:f>Sheet1!$AD$5:$AD$9</c:f>
              <c:numCache>
                <c:formatCode>General</c:formatCode>
                <c:ptCount val="5"/>
                <c:pt idx="0">
                  <c:v>274</c:v>
                </c:pt>
                <c:pt idx="1">
                  <c:v>152</c:v>
                </c:pt>
                <c:pt idx="2">
                  <c:v>312</c:v>
                </c:pt>
                <c:pt idx="3">
                  <c:v>493</c:v>
                </c:pt>
                <c:pt idx="4">
                  <c:v>274</c:v>
                </c:pt>
              </c:numCache>
            </c:numRef>
          </c:val>
          <c:extLst>
            <c:ext xmlns:c16="http://schemas.microsoft.com/office/drawing/2014/chart" uri="{C3380CC4-5D6E-409C-BE32-E72D297353CC}">
              <c16:uniqueId val="{00000001-9452-4DFD-9061-195B05ED931C}"/>
            </c:ext>
          </c:extLst>
        </c:ser>
        <c:dLbls>
          <c:showLegendKey val="0"/>
          <c:showVal val="0"/>
          <c:showCatName val="0"/>
          <c:showSerName val="0"/>
          <c:showPercent val="0"/>
          <c:showBubbleSize val="0"/>
        </c:dLbls>
        <c:gapWidth val="150"/>
        <c:axId val="1002569128"/>
        <c:axId val="1002571288"/>
      </c:barChart>
      <c:lineChart>
        <c:grouping val="standard"/>
        <c:varyColors val="0"/>
        <c:ser>
          <c:idx val="2"/>
          <c:order val="2"/>
          <c:tx>
            <c:strRef>
              <c:f>Sheet1!$AE$4</c:f>
              <c:strCache>
                <c:ptCount val="1"/>
                <c:pt idx="0">
                  <c:v>%</c:v>
                </c:pt>
              </c:strCache>
            </c:strRef>
          </c:tx>
          <c:spPr>
            <a:ln w="28575" cap="rnd">
              <a:solidFill>
                <a:schemeClr val="accent1"/>
              </a:solidFill>
              <a:round/>
            </a:ln>
            <a:effectLst/>
          </c:spPr>
          <c:marker>
            <c:symbol val="none"/>
          </c:marker>
          <c:dLbls>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Sheet1!$AA$5:$AB$9</c:f>
              <c:multiLvlStrCache>
                <c:ptCount val="5"/>
                <c:lvl>
                  <c:pt idx="0">
                    <c:v>WNM</c:v>
                  </c:pt>
                  <c:pt idx="1">
                    <c:v>ZAO</c:v>
                  </c:pt>
                  <c:pt idx="2">
                    <c:v>SCH</c:v>
                  </c:pt>
                  <c:pt idx="3">
                    <c:v>FOM</c:v>
                  </c:pt>
                  <c:pt idx="4">
                    <c:v>SCH</c:v>
                  </c:pt>
                </c:lvl>
                <c:lvl>
                  <c:pt idx="0">
                    <c:v>KUM</c:v>
                  </c:pt>
                  <c:pt idx="1">
                    <c:v>ZAO</c:v>
                  </c:pt>
                  <c:pt idx="2">
                    <c:v>KEI</c:v>
                  </c:pt>
                  <c:pt idx="3">
                    <c:v>YAM</c:v>
                  </c:pt>
                  <c:pt idx="4">
                    <c:v>ECH</c:v>
                  </c:pt>
                </c:lvl>
              </c:multiLvlStrCache>
            </c:multiLvlStrRef>
          </c:cat>
          <c:val>
            <c:numRef>
              <c:f>Sheet1!$AE$5:$AE$9</c:f>
              <c:numCache>
                <c:formatCode>0.0%</c:formatCode>
                <c:ptCount val="5"/>
                <c:pt idx="0">
                  <c:v>0.32989128108901372</c:v>
                </c:pt>
                <c:pt idx="1">
                  <c:v>0.13075505278099536</c:v>
                </c:pt>
                <c:pt idx="2">
                  <c:v>0.12591683727548159</c:v>
                </c:pt>
                <c:pt idx="3">
                  <c:v>7.7027977890061577E-2</c:v>
                </c:pt>
                <c:pt idx="4">
                  <c:v>6.3690426690276414E-2</c:v>
                </c:pt>
              </c:numCache>
            </c:numRef>
          </c:val>
          <c:smooth val="0"/>
          <c:extLst>
            <c:ext xmlns:c16="http://schemas.microsoft.com/office/drawing/2014/chart" uri="{C3380CC4-5D6E-409C-BE32-E72D297353CC}">
              <c16:uniqueId val="{00000002-9452-4DFD-9061-195B05ED931C}"/>
            </c:ext>
          </c:extLst>
        </c:ser>
        <c:dLbls>
          <c:showLegendKey val="0"/>
          <c:showVal val="0"/>
          <c:showCatName val="0"/>
          <c:showSerName val="0"/>
          <c:showPercent val="0"/>
          <c:showBubbleSize val="0"/>
        </c:dLbls>
        <c:marker val="1"/>
        <c:smooth val="0"/>
        <c:axId val="565690464"/>
        <c:axId val="565690104"/>
      </c:lineChart>
      <c:catAx>
        <c:axId val="1002569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2571288"/>
        <c:crosses val="autoZero"/>
        <c:auto val="1"/>
        <c:lblAlgn val="ctr"/>
        <c:lblOffset val="100"/>
        <c:noMultiLvlLbl val="0"/>
      </c:catAx>
      <c:valAx>
        <c:axId val="100257128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Juta Rupiah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2569128"/>
        <c:crosses val="autoZero"/>
        <c:crossBetween val="between"/>
      </c:valAx>
      <c:valAx>
        <c:axId val="56569010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690464"/>
        <c:crosses val="max"/>
        <c:crossBetween val="between"/>
      </c:valAx>
      <c:catAx>
        <c:axId val="565690464"/>
        <c:scaling>
          <c:orientation val="minMax"/>
        </c:scaling>
        <c:delete val="1"/>
        <c:axPos val="b"/>
        <c:numFmt formatCode="General" sourceLinked="1"/>
        <c:majorTickMark val="out"/>
        <c:minorTickMark val="none"/>
        <c:tickLblPos val="nextTo"/>
        <c:crossAx val="56569010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0.15366</cdr:x>
      <cdr:y>0.56451</cdr:y>
    </cdr:from>
    <cdr:to>
      <cdr:x>0.92807</cdr:x>
      <cdr:y>0.56451</cdr:y>
    </cdr:to>
    <cdr:cxnSp macro="">
      <cdr:nvCxnSpPr>
        <cdr:cNvPr id="5" name="Straight Connector 4">
          <a:extLst xmlns:a="http://schemas.openxmlformats.org/drawingml/2006/main">
            <a:ext uri="{FF2B5EF4-FFF2-40B4-BE49-F238E27FC236}">
              <a16:creationId xmlns:a16="http://schemas.microsoft.com/office/drawing/2014/main" id="{175F149B-14E4-15FF-C99F-F904F4F9F1EB}"/>
            </a:ext>
          </a:extLst>
        </cdr:cNvPr>
        <cdr:cNvCxnSpPr/>
      </cdr:nvCxnSpPr>
      <cdr:spPr>
        <a:xfrm xmlns:a="http://schemas.openxmlformats.org/drawingml/2006/main">
          <a:off x="1748914" y="2917222"/>
          <a:ext cx="8813800" cy="0"/>
        </a:xfrm>
        <a:prstGeom xmlns:a="http://schemas.openxmlformats.org/drawingml/2006/main" prst="line">
          <a:avLst/>
        </a:prstGeom>
        <a:ln xmlns:a="http://schemas.openxmlformats.org/drawingml/2006/main" w="28575">
          <a:solidFill>
            <a:schemeClr val="accent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0.13055</cdr:x>
      <cdr:y>0.54131</cdr:y>
    </cdr:from>
    <cdr:to>
      <cdr:x>0.17459</cdr:x>
      <cdr:y>0.58157</cdr:y>
    </cdr:to>
    <cdr:sp macro="" textlink="">
      <cdr:nvSpPr>
        <cdr:cNvPr id="9" name="TextBox 1">
          <a:extLst xmlns:a="http://schemas.openxmlformats.org/drawingml/2006/main">
            <a:ext uri="{FF2B5EF4-FFF2-40B4-BE49-F238E27FC236}">
              <a16:creationId xmlns:a16="http://schemas.microsoft.com/office/drawing/2014/main" id="{2EBBDEC0-C8A0-DE62-3A2E-E66AC7F8E631}"/>
            </a:ext>
          </a:extLst>
        </cdr:cNvPr>
        <cdr:cNvSpPr txBox="1"/>
      </cdr:nvSpPr>
      <cdr:spPr>
        <a:xfrm xmlns:a="http://schemas.openxmlformats.org/drawingml/2006/main">
          <a:off x="1485801" y="2797339"/>
          <a:ext cx="501238" cy="208025"/>
        </a:xfrm>
        <a:prstGeom xmlns:a="http://schemas.openxmlformats.org/drawingml/2006/main" prst="rect">
          <a:avLst/>
        </a:prstGeom>
        <a:solidFill xmlns:a="http://schemas.openxmlformats.org/drawingml/2006/main">
          <a:srgbClr val="FFC000"/>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kern="1200" dirty="0">
              <a:solidFill>
                <a:schemeClr val="bg1"/>
              </a:solidFill>
            </a:rPr>
            <a:t>KPI G2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C52D9-A3B2-4292-9AE1-6D3C3718574C}" type="datetimeFigureOut">
              <a:rPr lang="en-US" smtClean="0"/>
              <a:t>18-Mar-25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6281E-8819-4EF4-A333-1FE8A8B4EEB8}" type="slidenum">
              <a:rPr lang="en-US" smtClean="0"/>
              <a:t>‹#›</a:t>
            </a:fld>
            <a:endParaRPr lang="en-US"/>
          </a:p>
        </p:txBody>
      </p:sp>
    </p:spTree>
    <p:extLst>
      <p:ext uri="{BB962C8B-B14F-4D97-AF65-F5344CB8AC3E}">
        <p14:creationId xmlns:p14="http://schemas.microsoft.com/office/powerpoint/2010/main" val="157541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054B5-F766-996B-A09B-39A647576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39060-E29E-14EF-02AB-A4DEC6C44E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BFD4B-72DA-3780-A556-D27C6EED98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3DDAB9-9BCA-FB98-B786-B80B228ACE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6281E-8819-4EF4-A333-1FE8A8B4EE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4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36281E-8819-4EF4-A333-1FE8A8B4EEB8}" type="slidenum">
              <a:rPr lang="en-US" smtClean="0"/>
              <a:t>41</a:t>
            </a:fld>
            <a:endParaRPr lang="en-US"/>
          </a:p>
        </p:txBody>
      </p:sp>
    </p:spTree>
    <p:extLst>
      <p:ext uri="{BB962C8B-B14F-4D97-AF65-F5344CB8AC3E}">
        <p14:creationId xmlns:p14="http://schemas.microsoft.com/office/powerpoint/2010/main" val="83250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36281E-8819-4EF4-A333-1FE8A8B4EEB8}" type="slidenum">
              <a:rPr lang="en-US" smtClean="0"/>
              <a:t>2</a:t>
            </a:fld>
            <a:endParaRPr lang="en-US"/>
          </a:p>
        </p:txBody>
      </p:sp>
    </p:spTree>
    <p:extLst>
      <p:ext uri="{BB962C8B-B14F-4D97-AF65-F5344CB8AC3E}">
        <p14:creationId xmlns:p14="http://schemas.microsoft.com/office/powerpoint/2010/main" val="198142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36281E-8819-4EF4-A333-1FE8A8B4EEB8}" type="slidenum">
              <a:rPr lang="en-US" smtClean="0"/>
              <a:t>6</a:t>
            </a:fld>
            <a:endParaRPr lang="en-US"/>
          </a:p>
        </p:txBody>
      </p:sp>
    </p:spTree>
    <p:extLst>
      <p:ext uri="{BB962C8B-B14F-4D97-AF65-F5344CB8AC3E}">
        <p14:creationId xmlns:p14="http://schemas.microsoft.com/office/powerpoint/2010/main" val="11205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A4006-22BF-1B2A-801A-1B999EA02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82326-6F8A-4E13-48D0-E0F03AC58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0DABA-212E-5C84-7087-25C105610C22}"/>
              </a:ext>
            </a:extLst>
          </p:cNvPr>
          <p:cNvSpPr>
            <a:spLocks noGrp="1"/>
          </p:cNvSpPr>
          <p:nvPr>
            <p:ph type="body" idx="1"/>
          </p:nvPr>
        </p:nvSpPr>
        <p:spPr/>
        <p:txBody>
          <a:bodyPr/>
          <a:lstStyle/>
          <a:p>
            <a:r>
              <a:rPr lang="en-US" dirty="0" err="1"/>
              <a:t>Kegiatan</a:t>
            </a:r>
            <a:r>
              <a:rPr lang="en-US" dirty="0"/>
              <a:t> </a:t>
            </a:r>
            <a:r>
              <a:rPr lang="en-US" dirty="0" err="1"/>
              <a:t>pengelolaan</a:t>
            </a:r>
            <a:r>
              <a:rPr lang="en-US" dirty="0"/>
              <a:t> </a:t>
            </a:r>
            <a:r>
              <a:rPr lang="en-US" dirty="0" err="1"/>
              <a:t>limbah</a:t>
            </a:r>
            <a:r>
              <a:rPr lang="en-US" dirty="0"/>
              <a:t> B3 </a:t>
            </a:r>
            <a:r>
              <a:rPr lang="en-US" dirty="0" err="1"/>
              <a:t>tanpa</a:t>
            </a:r>
            <a:r>
              <a:rPr lang="en-US" dirty="0"/>
              <a:t> </a:t>
            </a:r>
            <a:r>
              <a:rPr lang="en-US" dirty="0" err="1"/>
              <a:t>Izin</a:t>
            </a:r>
            <a:r>
              <a:rPr lang="en-US" dirty="0"/>
              <a:t> </a:t>
            </a:r>
            <a:r>
              <a:rPr lang="en-US" dirty="0" err="1"/>
              <a:t>sehingga</a:t>
            </a:r>
            <a:r>
              <a:rPr lang="en-US" dirty="0"/>
              <a:t> </a:t>
            </a:r>
            <a:r>
              <a:rPr lang="en-US" dirty="0" err="1"/>
              <a:t>limbah</a:t>
            </a:r>
            <a:r>
              <a:rPr lang="en-US" dirty="0"/>
              <a:t> yang </a:t>
            </a:r>
          </a:p>
        </p:txBody>
      </p:sp>
      <p:sp>
        <p:nvSpPr>
          <p:cNvPr id="4" name="Slide Number Placeholder 3">
            <a:extLst>
              <a:ext uri="{FF2B5EF4-FFF2-40B4-BE49-F238E27FC236}">
                <a16:creationId xmlns:a16="http://schemas.microsoft.com/office/drawing/2014/main" id="{DB84E2AA-C0DF-BBC1-908C-2139F7C313F9}"/>
              </a:ext>
            </a:extLst>
          </p:cNvPr>
          <p:cNvSpPr>
            <a:spLocks noGrp="1"/>
          </p:cNvSpPr>
          <p:nvPr>
            <p:ph type="sldNum" sz="quarter" idx="5"/>
          </p:nvPr>
        </p:nvSpPr>
        <p:spPr/>
        <p:txBody>
          <a:bodyPr/>
          <a:lstStyle/>
          <a:p>
            <a:fld id="{1936281E-8819-4EF4-A333-1FE8A8B4EEB8}" type="slidenum">
              <a:rPr lang="en-US" smtClean="0"/>
              <a:t>7</a:t>
            </a:fld>
            <a:endParaRPr lang="en-US"/>
          </a:p>
        </p:txBody>
      </p:sp>
    </p:spTree>
    <p:extLst>
      <p:ext uri="{BB962C8B-B14F-4D97-AF65-F5344CB8AC3E}">
        <p14:creationId xmlns:p14="http://schemas.microsoft.com/office/powerpoint/2010/main" val="199471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36281E-8819-4EF4-A333-1FE8A8B4EEB8}" type="slidenum">
              <a:rPr lang="en-US" smtClean="0"/>
              <a:t>15</a:t>
            </a:fld>
            <a:endParaRPr lang="en-US"/>
          </a:p>
        </p:txBody>
      </p:sp>
    </p:spTree>
    <p:extLst>
      <p:ext uri="{BB962C8B-B14F-4D97-AF65-F5344CB8AC3E}">
        <p14:creationId xmlns:p14="http://schemas.microsoft.com/office/powerpoint/2010/main" val="424594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948247-DC34-4900-B3C9-B4CD04D4BD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026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36281E-8819-4EF4-A333-1FE8A8B4EEB8}" type="slidenum">
              <a:rPr lang="en-US" smtClean="0"/>
              <a:t>21</a:t>
            </a:fld>
            <a:endParaRPr lang="en-US"/>
          </a:p>
        </p:txBody>
      </p:sp>
    </p:spTree>
    <p:extLst>
      <p:ext uri="{BB962C8B-B14F-4D97-AF65-F5344CB8AC3E}">
        <p14:creationId xmlns:p14="http://schemas.microsoft.com/office/powerpoint/2010/main" val="289319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948247-DC34-4900-B3C9-B4CD04D4BD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98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B09A8-8F54-38A0-43D8-2A5AE16027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52B7B-49E3-697E-32B1-92BBF1E80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E51CF1-56DC-BBBD-DF5C-1DF79DD2F7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213C3C-F078-B90F-91BE-654606D53D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948247-DC34-4900-B3C9-B4CD04D4BD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06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A962-3E29-3558-FC8A-81F6B11F9A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24E0D9-6B7F-0417-284F-A42E243AED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1CF60B-5CD7-C8C2-8986-168AEA364CA0}"/>
              </a:ext>
            </a:extLst>
          </p:cNvPr>
          <p:cNvSpPr>
            <a:spLocks noGrp="1"/>
          </p:cNvSpPr>
          <p:nvPr>
            <p:ph type="dt" sz="half" idx="10"/>
          </p:nvPr>
        </p:nvSpPr>
        <p:spPr/>
        <p:txBody>
          <a:bodyPr/>
          <a:lstStyle/>
          <a:p>
            <a:fld id="{38476D59-BDBD-422B-9AED-C1E74410D093}" type="datetimeFigureOut">
              <a:rPr lang="en-US" smtClean="0"/>
              <a:t>18-Mar-25</a:t>
            </a:fld>
            <a:endParaRPr lang="en-US"/>
          </a:p>
        </p:txBody>
      </p:sp>
      <p:sp>
        <p:nvSpPr>
          <p:cNvPr id="5" name="Footer Placeholder 4">
            <a:extLst>
              <a:ext uri="{FF2B5EF4-FFF2-40B4-BE49-F238E27FC236}">
                <a16:creationId xmlns:a16="http://schemas.microsoft.com/office/drawing/2014/main" id="{AA5695EF-5291-7B06-6585-A86634260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CCB3E-2D04-2385-4BE7-1B37FBAD855D}"/>
              </a:ext>
            </a:extLst>
          </p:cNvPr>
          <p:cNvSpPr>
            <a:spLocks noGrp="1"/>
          </p:cNvSpPr>
          <p:nvPr>
            <p:ph type="sldNum" sz="quarter" idx="12"/>
          </p:nvPr>
        </p:nvSpPr>
        <p:spPr/>
        <p:txBody>
          <a:bodyPr/>
          <a:lstStyle/>
          <a:p>
            <a:fld id="{4D915341-D1A8-473F-BC3B-EBAF7451F96A}" type="slidenum">
              <a:rPr lang="en-US" smtClean="0"/>
              <a:t>‹#›</a:t>
            </a:fld>
            <a:endParaRPr lang="en-US"/>
          </a:p>
        </p:txBody>
      </p:sp>
    </p:spTree>
    <p:extLst>
      <p:ext uri="{BB962C8B-B14F-4D97-AF65-F5344CB8AC3E}">
        <p14:creationId xmlns:p14="http://schemas.microsoft.com/office/powerpoint/2010/main" val="74794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6365-4F50-68BF-571B-8139A753E4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059F28-B4FD-DFF9-2B19-984CD6191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0DC46-64C5-3734-0917-DA63CAE180FF}"/>
              </a:ext>
            </a:extLst>
          </p:cNvPr>
          <p:cNvSpPr>
            <a:spLocks noGrp="1"/>
          </p:cNvSpPr>
          <p:nvPr>
            <p:ph type="dt" sz="half" idx="10"/>
          </p:nvPr>
        </p:nvSpPr>
        <p:spPr/>
        <p:txBody>
          <a:bodyPr/>
          <a:lstStyle/>
          <a:p>
            <a:fld id="{38476D59-BDBD-422B-9AED-C1E74410D093}" type="datetimeFigureOut">
              <a:rPr lang="en-US" smtClean="0"/>
              <a:t>18-Mar-25</a:t>
            </a:fld>
            <a:endParaRPr lang="en-US"/>
          </a:p>
        </p:txBody>
      </p:sp>
      <p:sp>
        <p:nvSpPr>
          <p:cNvPr id="5" name="Footer Placeholder 4">
            <a:extLst>
              <a:ext uri="{FF2B5EF4-FFF2-40B4-BE49-F238E27FC236}">
                <a16:creationId xmlns:a16="http://schemas.microsoft.com/office/drawing/2014/main" id="{D7412C01-6222-16FD-62BE-13EE35D3F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A4E90-7E4F-292F-CABF-2A634EDA15E9}"/>
              </a:ext>
            </a:extLst>
          </p:cNvPr>
          <p:cNvSpPr>
            <a:spLocks noGrp="1"/>
          </p:cNvSpPr>
          <p:nvPr>
            <p:ph type="sldNum" sz="quarter" idx="12"/>
          </p:nvPr>
        </p:nvSpPr>
        <p:spPr/>
        <p:txBody>
          <a:bodyPr/>
          <a:lstStyle/>
          <a:p>
            <a:fld id="{4D915341-D1A8-473F-BC3B-EBAF7451F96A}" type="slidenum">
              <a:rPr lang="en-US" smtClean="0"/>
              <a:t>‹#›</a:t>
            </a:fld>
            <a:endParaRPr lang="en-US"/>
          </a:p>
        </p:txBody>
      </p:sp>
    </p:spTree>
    <p:extLst>
      <p:ext uri="{BB962C8B-B14F-4D97-AF65-F5344CB8AC3E}">
        <p14:creationId xmlns:p14="http://schemas.microsoft.com/office/powerpoint/2010/main" val="325458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795F80-E6D4-7D6D-B2D6-D547668C8D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4820DF-8D7E-E2E5-9143-A10D402BD9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9FFBB-57FE-E595-7322-B0D9DDFD06B0}"/>
              </a:ext>
            </a:extLst>
          </p:cNvPr>
          <p:cNvSpPr>
            <a:spLocks noGrp="1"/>
          </p:cNvSpPr>
          <p:nvPr>
            <p:ph type="dt" sz="half" idx="10"/>
          </p:nvPr>
        </p:nvSpPr>
        <p:spPr/>
        <p:txBody>
          <a:bodyPr/>
          <a:lstStyle/>
          <a:p>
            <a:fld id="{38476D59-BDBD-422B-9AED-C1E74410D093}" type="datetimeFigureOut">
              <a:rPr lang="en-US" smtClean="0"/>
              <a:t>18-Mar-25</a:t>
            </a:fld>
            <a:endParaRPr lang="en-US"/>
          </a:p>
        </p:txBody>
      </p:sp>
      <p:sp>
        <p:nvSpPr>
          <p:cNvPr id="5" name="Footer Placeholder 4">
            <a:extLst>
              <a:ext uri="{FF2B5EF4-FFF2-40B4-BE49-F238E27FC236}">
                <a16:creationId xmlns:a16="http://schemas.microsoft.com/office/drawing/2014/main" id="{6737640A-456D-7D48-92FA-35B2EEBF1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17191-3653-B99B-FB4A-07B6A60EC85A}"/>
              </a:ext>
            </a:extLst>
          </p:cNvPr>
          <p:cNvSpPr>
            <a:spLocks noGrp="1"/>
          </p:cNvSpPr>
          <p:nvPr>
            <p:ph type="sldNum" sz="quarter" idx="12"/>
          </p:nvPr>
        </p:nvSpPr>
        <p:spPr/>
        <p:txBody>
          <a:bodyPr/>
          <a:lstStyle/>
          <a:p>
            <a:fld id="{4D915341-D1A8-473F-BC3B-EBAF7451F96A}" type="slidenum">
              <a:rPr lang="en-US" smtClean="0"/>
              <a:t>‹#›</a:t>
            </a:fld>
            <a:endParaRPr lang="en-US"/>
          </a:p>
        </p:txBody>
      </p:sp>
    </p:spTree>
    <p:extLst>
      <p:ext uri="{BB962C8B-B14F-4D97-AF65-F5344CB8AC3E}">
        <p14:creationId xmlns:p14="http://schemas.microsoft.com/office/powerpoint/2010/main" val="3070535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54534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3504180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lide copy 2">
    <p:spTree>
      <p:nvGrpSpPr>
        <p:cNvPr id="1" name=""/>
        <p:cNvGrpSpPr/>
        <p:nvPr/>
      </p:nvGrpSpPr>
      <p:grpSpPr>
        <a:xfrm>
          <a:off x="0" y="0"/>
          <a:ext cx="0" cy="0"/>
          <a:chOff x="0" y="0"/>
          <a:chExt cx="0" cy="0"/>
        </a:xfrm>
      </p:grpSpPr>
      <p:sp>
        <p:nvSpPr>
          <p:cNvPr id="74" name="Placeholder_for_GS.png"/>
          <p:cNvSpPr>
            <a:spLocks noGrp="1"/>
          </p:cNvSpPr>
          <p:nvPr>
            <p:ph type="pic" sz="half" idx="21"/>
          </p:nvPr>
        </p:nvSpPr>
        <p:spPr>
          <a:xfrm>
            <a:off x="587981" y="506775"/>
            <a:ext cx="3550373" cy="5152305"/>
          </a:xfrm>
          <a:prstGeom prst="rect">
            <a:avLst/>
          </a:prstGeom>
          <a:pattFill prst="pct5">
            <a:fgClr>
              <a:srgbClr val="FFFFFF"/>
            </a:fgClr>
            <a:bgClr>
              <a:schemeClr val="bg1"/>
            </a:bgClr>
          </a:pattFill>
        </p:spPr>
        <p:txBody>
          <a:bodyPr lIns="91439" tIns="45719" rIns="91439" bIns="45719">
            <a:noAutofit/>
          </a:bodyPr>
          <a:lstStyle>
            <a:lvl1pPr marL="952500" marR="0" indent="-952500" algn="l" defTabSz="1625559" rtl="0" latinLnBrk="0">
              <a:lnSpc>
                <a:spcPct val="70000"/>
              </a:lnSpc>
              <a:spcBef>
                <a:spcPts val="0"/>
              </a:spcBef>
              <a:spcAft>
                <a:spcPts val="0"/>
              </a:spcAft>
              <a:buClrTx/>
              <a:buSzPct val="123000"/>
              <a:buFontTx/>
              <a:buChar char="•"/>
              <a:tabLst/>
              <a:defRPr sz="6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140850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51752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484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09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1708A6-032B-4446-B926-3537380DD1A4}"/>
              </a:ext>
            </a:extLst>
          </p:cNvPr>
          <p:cNvSpPr/>
          <p:nvPr userDrawn="1"/>
        </p:nvSpPr>
        <p:spPr>
          <a:xfrm>
            <a:off x="7145543" y="477356"/>
            <a:ext cx="1454955" cy="1454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E2E2FA-85D9-40C6-9FEA-DAB6BDF8C492}"/>
              </a:ext>
            </a:extLst>
          </p:cNvPr>
          <p:cNvSpPr/>
          <p:nvPr userDrawn="1"/>
        </p:nvSpPr>
        <p:spPr>
          <a:xfrm>
            <a:off x="5690588" y="2018604"/>
            <a:ext cx="1454955" cy="14549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17F3F8-7736-48C5-A5A6-E34999B8A4F7}"/>
              </a:ext>
            </a:extLst>
          </p:cNvPr>
          <p:cNvSpPr/>
          <p:nvPr userDrawn="1"/>
        </p:nvSpPr>
        <p:spPr>
          <a:xfrm>
            <a:off x="7145543" y="3559852"/>
            <a:ext cx="1454955" cy="1454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9913EE-D941-4538-868E-04765F225EA7}"/>
              </a:ext>
            </a:extLst>
          </p:cNvPr>
          <p:cNvSpPr/>
          <p:nvPr userDrawn="1"/>
        </p:nvSpPr>
        <p:spPr>
          <a:xfrm>
            <a:off x="5690588" y="5101099"/>
            <a:ext cx="1454955" cy="14549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4E6A585F-7EC3-4CFC-9DD7-F2934F6FE7ED}"/>
              </a:ext>
            </a:extLst>
          </p:cNvPr>
          <p:cNvSpPr>
            <a:spLocks noGrp="1"/>
          </p:cNvSpPr>
          <p:nvPr>
            <p:ph type="pic" sz="quarter" idx="14" hasCustomPrompt="1"/>
          </p:nvPr>
        </p:nvSpPr>
        <p:spPr>
          <a:xfrm>
            <a:off x="7076536" y="399722"/>
            <a:ext cx="1454955" cy="145495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A7D92FAB-E079-4375-A077-FBA5CB8A8066}"/>
              </a:ext>
            </a:extLst>
          </p:cNvPr>
          <p:cNvSpPr>
            <a:spLocks noGrp="1"/>
          </p:cNvSpPr>
          <p:nvPr>
            <p:ph type="pic" sz="quarter" idx="15" hasCustomPrompt="1"/>
          </p:nvPr>
        </p:nvSpPr>
        <p:spPr>
          <a:xfrm>
            <a:off x="5621580" y="1938805"/>
            <a:ext cx="1454955" cy="145495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E8FC4D13-0102-4769-AF3D-B81F1DEBB31C}"/>
              </a:ext>
            </a:extLst>
          </p:cNvPr>
          <p:cNvSpPr>
            <a:spLocks noGrp="1"/>
          </p:cNvSpPr>
          <p:nvPr>
            <p:ph type="pic" sz="quarter" idx="16" hasCustomPrompt="1"/>
          </p:nvPr>
        </p:nvSpPr>
        <p:spPr>
          <a:xfrm>
            <a:off x="7076536" y="3477888"/>
            <a:ext cx="1454955" cy="145495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C1E15885-FF90-45C0-BCA7-5D20F5A3A1FA}"/>
              </a:ext>
            </a:extLst>
          </p:cNvPr>
          <p:cNvSpPr>
            <a:spLocks noGrp="1"/>
          </p:cNvSpPr>
          <p:nvPr>
            <p:ph type="pic" sz="quarter" idx="17" hasCustomPrompt="1"/>
          </p:nvPr>
        </p:nvSpPr>
        <p:spPr>
          <a:xfrm>
            <a:off x="5621580" y="5016971"/>
            <a:ext cx="1454955" cy="145495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96837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A22E47E-1F0A-4D49-A3CC-9C90A6C6B5D2}"/>
              </a:ext>
            </a:extLst>
          </p:cNvPr>
          <p:cNvSpPr>
            <a:spLocks noGrp="1"/>
          </p:cNvSpPr>
          <p:nvPr userDrawn="1">
            <p:ph type="pic" sz="quarter" idx="14" hasCustomPrompt="1"/>
          </p:nvPr>
        </p:nvSpPr>
        <p:spPr>
          <a:xfrm>
            <a:off x="1" y="0"/>
            <a:ext cx="7001195" cy="6858000"/>
          </a:xfrm>
          <a:custGeom>
            <a:avLst/>
            <a:gdLst>
              <a:gd name="connsiteX0" fmla="*/ 2972593 w 7001195"/>
              <a:gd name="connsiteY0" fmla="*/ 3582164 h 6858000"/>
              <a:gd name="connsiteX1" fmla="*/ 4920669 w 7001195"/>
              <a:gd name="connsiteY1" fmla="*/ 5530240 h 6858000"/>
              <a:gd name="connsiteX2" fmla="*/ 3592909 w 7001195"/>
              <a:gd name="connsiteY2" fmla="*/ 6858000 h 6858000"/>
              <a:gd name="connsiteX3" fmla="*/ 0 w 7001195"/>
              <a:gd name="connsiteY3" fmla="*/ 6858000 h 6858000"/>
              <a:gd name="connsiteX4" fmla="*/ 0 w 7001195"/>
              <a:gd name="connsiteY4" fmla="*/ 6554758 h 6858000"/>
              <a:gd name="connsiteX5" fmla="*/ 5053120 w 7001195"/>
              <a:gd name="connsiteY5" fmla="*/ 1501635 h 6858000"/>
              <a:gd name="connsiteX6" fmla="*/ 7001195 w 7001195"/>
              <a:gd name="connsiteY6" fmla="*/ 3449711 h 6858000"/>
              <a:gd name="connsiteX7" fmla="*/ 5053120 w 7001195"/>
              <a:gd name="connsiteY7" fmla="*/ 5397786 h 6858000"/>
              <a:gd name="connsiteX8" fmla="*/ 3105044 w 7001195"/>
              <a:gd name="connsiteY8" fmla="*/ 3449710 h 6858000"/>
              <a:gd name="connsiteX9" fmla="*/ 0 w 7001195"/>
              <a:gd name="connsiteY9" fmla="*/ 659422 h 6858000"/>
              <a:gd name="connsiteX10" fmla="*/ 2790289 w 7001195"/>
              <a:gd name="connsiteY10" fmla="*/ 3449711 h 6858000"/>
              <a:gd name="connsiteX11" fmla="*/ 0 w 7001195"/>
              <a:gd name="connsiteY11" fmla="*/ 6240000 h 6858000"/>
              <a:gd name="connsiteX12" fmla="*/ 0 w 7001195"/>
              <a:gd name="connsiteY12" fmla="*/ 0 h 6858000"/>
              <a:gd name="connsiteX13" fmla="*/ 3580526 w 7001195"/>
              <a:gd name="connsiteY13" fmla="*/ 0 h 6858000"/>
              <a:gd name="connsiteX14" fmla="*/ 4920669 w 7001195"/>
              <a:gd name="connsiteY14" fmla="*/ 1340143 h 6858000"/>
              <a:gd name="connsiteX15" fmla="*/ 2972593 w 7001195"/>
              <a:gd name="connsiteY15" fmla="*/ 3288219 h 6858000"/>
              <a:gd name="connsiteX16" fmla="*/ 0 w 7001195"/>
              <a:gd name="connsiteY16" fmla="*/ 3156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01195" h="6858000">
                <a:moveTo>
                  <a:pt x="2972593" y="3582164"/>
                </a:moveTo>
                <a:lnTo>
                  <a:pt x="4920669" y="5530240"/>
                </a:lnTo>
                <a:lnTo>
                  <a:pt x="3592909" y="6858000"/>
                </a:lnTo>
                <a:lnTo>
                  <a:pt x="0" y="6858000"/>
                </a:lnTo>
                <a:lnTo>
                  <a:pt x="0" y="6554758"/>
                </a:lnTo>
                <a:close/>
                <a:moveTo>
                  <a:pt x="5053120" y="1501635"/>
                </a:moveTo>
                <a:lnTo>
                  <a:pt x="7001195" y="3449711"/>
                </a:lnTo>
                <a:lnTo>
                  <a:pt x="5053120" y="5397786"/>
                </a:lnTo>
                <a:lnTo>
                  <a:pt x="3105044" y="3449710"/>
                </a:lnTo>
                <a:close/>
                <a:moveTo>
                  <a:pt x="0" y="659422"/>
                </a:moveTo>
                <a:lnTo>
                  <a:pt x="2790289" y="3449711"/>
                </a:lnTo>
                <a:lnTo>
                  <a:pt x="0" y="6240000"/>
                </a:lnTo>
                <a:close/>
                <a:moveTo>
                  <a:pt x="0" y="0"/>
                </a:moveTo>
                <a:lnTo>
                  <a:pt x="3580526" y="0"/>
                </a:lnTo>
                <a:lnTo>
                  <a:pt x="4920669" y="1340143"/>
                </a:lnTo>
                <a:lnTo>
                  <a:pt x="2972593" y="3288219"/>
                </a:lnTo>
                <a:lnTo>
                  <a:pt x="0" y="315626"/>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44908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4D4A-E897-45D0-490E-3F288C9DE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F51AAF-7A0A-B420-5CA7-64D5D66D23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E0B0C-A950-6B1E-EF95-6F1B5EF96401}"/>
              </a:ext>
            </a:extLst>
          </p:cNvPr>
          <p:cNvSpPr>
            <a:spLocks noGrp="1"/>
          </p:cNvSpPr>
          <p:nvPr>
            <p:ph type="dt" sz="half" idx="10"/>
          </p:nvPr>
        </p:nvSpPr>
        <p:spPr/>
        <p:txBody>
          <a:bodyPr/>
          <a:lstStyle/>
          <a:p>
            <a:fld id="{38476D59-BDBD-422B-9AED-C1E74410D093}" type="datetimeFigureOut">
              <a:rPr lang="en-US" smtClean="0"/>
              <a:t>18-Mar-25</a:t>
            </a:fld>
            <a:endParaRPr lang="en-US"/>
          </a:p>
        </p:txBody>
      </p:sp>
      <p:sp>
        <p:nvSpPr>
          <p:cNvPr id="5" name="Footer Placeholder 4">
            <a:extLst>
              <a:ext uri="{FF2B5EF4-FFF2-40B4-BE49-F238E27FC236}">
                <a16:creationId xmlns:a16="http://schemas.microsoft.com/office/drawing/2014/main" id="{895E6598-5377-0C98-5273-C1F856C3E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D8F31-0755-9FAC-76E1-DC7E9BEB8E10}"/>
              </a:ext>
            </a:extLst>
          </p:cNvPr>
          <p:cNvSpPr>
            <a:spLocks noGrp="1"/>
          </p:cNvSpPr>
          <p:nvPr>
            <p:ph type="sldNum" sz="quarter" idx="12"/>
          </p:nvPr>
        </p:nvSpPr>
        <p:spPr/>
        <p:txBody>
          <a:bodyPr/>
          <a:lstStyle/>
          <a:p>
            <a:fld id="{4D915341-D1A8-473F-BC3B-EBAF7451F96A}" type="slidenum">
              <a:rPr lang="en-US" smtClean="0"/>
              <a:t>‹#›</a:t>
            </a:fld>
            <a:endParaRPr lang="en-US"/>
          </a:p>
        </p:txBody>
      </p:sp>
    </p:spTree>
    <p:extLst>
      <p:ext uri="{BB962C8B-B14F-4D97-AF65-F5344CB8AC3E}">
        <p14:creationId xmlns:p14="http://schemas.microsoft.com/office/powerpoint/2010/main" val="3593597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07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6BBBB9-1449-4770-86D8-AC8F093555E2}"/>
              </a:ext>
            </a:extLst>
          </p:cNvPr>
          <p:cNvSpPr/>
          <p:nvPr userDrawn="1"/>
        </p:nvSpPr>
        <p:spPr>
          <a:xfrm>
            <a:off x="0" y="2373923"/>
            <a:ext cx="12192000" cy="32958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2">
            <a:extLst>
              <a:ext uri="{FF2B5EF4-FFF2-40B4-BE49-F238E27FC236}">
                <a16:creationId xmlns:a16="http://schemas.microsoft.com/office/drawing/2014/main" id="{66FA16E6-C495-4982-9189-0942CEFE137D}"/>
              </a:ext>
            </a:extLst>
          </p:cNvPr>
          <p:cNvSpPr/>
          <p:nvPr userDrawn="1"/>
        </p:nvSpPr>
        <p:spPr>
          <a:xfrm>
            <a:off x="1210826" y="1522325"/>
            <a:ext cx="4999055" cy="499905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4">
            <a:extLst>
              <a:ext uri="{FF2B5EF4-FFF2-40B4-BE49-F238E27FC236}">
                <a16:creationId xmlns:a16="http://schemas.microsoft.com/office/drawing/2014/main" id="{9B0DEFCE-F91B-4304-A7EF-1BAE016A2EBF}"/>
              </a:ext>
            </a:extLst>
          </p:cNvPr>
          <p:cNvSpPr>
            <a:spLocks noGrp="1"/>
          </p:cNvSpPr>
          <p:nvPr>
            <p:ph type="pic" sz="quarter" idx="14" hasCustomPrompt="1"/>
          </p:nvPr>
        </p:nvSpPr>
        <p:spPr>
          <a:xfrm>
            <a:off x="502419" y="1620297"/>
            <a:ext cx="4803112" cy="4803112"/>
          </a:xfrm>
          <a:custGeom>
            <a:avLst/>
            <a:gdLst>
              <a:gd name="connsiteX0" fmla="*/ 2190541 w 4381081"/>
              <a:gd name="connsiteY0" fmla="*/ 0 h 4381081"/>
              <a:gd name="connsiteX1" fmla="*/ 4381081 w 4381081"/>
              <a:gd name="connsiteY1" fmla="*/ 2190541 h 4381081"/>
              <a:gd name="connsiteX2" fmla="*/ 2190541 w 4381081"/>
              <a:gd name="connsiteY2" fmla="*/ 4381081 h 4381081"/>
              <a:gd name="connsiteX3" fmla="*/ 0 w 4381081"/>
              <a:gd name="connsiteY3" fmla="*/ 2190541 h 4381081"/>
            </a:gdLst>
            <a:ahLst/>
            <a:cxnLst>
              <a:cxn ang="0">
                <a:pos x="connsiteX0" y="connsiteY0"/>
              </a:cxn>
              <a:cxn ang="0">
                <a:pos x="connsiteX1" y="connsiteY1"/>
              </a:cxn>
              <a:cxn ang="0">
                <a:pos x="connsiteX2" y="connsiteY2"/>
              </a:cxn>
              <a:cxn ang="0">
                <a:pos x="connsiteX3" y="connsiteY3"/>
              </a:cxn>
            </a:cxnLst>
            <a:rect l="l" t="t" r="r" b="b"/>
            <a:pathLst>
              <a:path w="4381081" h="4381081">
                <a:moveTo>
                  <a:pt x="2190541" y="0"/>
                </a:moveTo>
                <a:lnTo>
                  <a:pt x="4381081" y="2190541"/>
                </a:lnTo>
                <a:lnTo>
                  <a:pt x="2190541" y="4381081"/>
                </a:lnTo>
                <a:lnTo>
                  <a:pt x="0" y="2190541"/>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6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8934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78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5E9F57C-39D0-41BF-997C-27DAEDFE8F62}"/>
              </a:ext>
            </a:extLst>
          </p:cNvPr>
          <p:cNvSpPr/>
          <p:nvPr userDrawn="1"/>
        </p:nvSpPr>
        <p:spPr>
          <a:xfrm>
            <a:off x="-40672" y="4146072"/>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Oval 2">
            <a:extLst>
              <a:ext uri="{FF2B5EF4-FFF2-40B4-BE49-F238E27FC236}">
                <a16:creationId xmlns:a16="http://schemas.microsoft.com/office/drawing/2014/main" id="{B80575F4-1FF6-4A0B-AE67-0FF01A4BB707}"/>
              </a:ext>
            </a:extLst>
          </p:cNvPr>
          <p:cNvSpPr/>
          <p:nvPr userDrawn="1"/>
        </p:nvSpPr>
        <p:spPr>
          <a:xfrm>
            <a:off x="7973948" y="4146072"/>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Oval 3">
            <a:extLst>
              <a:ext uri="{FF2B5EF4-FFF2-40B4-BE49-F238E27FC236}">
                <a16:creationId xmlns:a16="http://schemas.microsoft.com/office/drawing/2014/main" id="{C0D9D07A-E920-4D3E-8866-43B616486C6F}"/>
              </a:ext>
            </a:extLst>
          </p:cNvPr>
          <p:cNvSpPr/>
          <p:nvPr userDrawn="1"/>
        </p:nvSpPr>
        <p:spPr>
          <a:xfrm>
            <a:off x="3839666" y="4498201"/>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aphic 14">
            <a:extLst>
              <a:ext uri="{FF2B5EF4-FFF2-40B4-BE49-F238E27FC236}">
                <a16:creationId xmlns:a16="http://schemas.microsoft.com/office/drawing/2014/main" id="{1871D3A3-872D-450F-AD10-CDC1B9C27760}"/>
              </a:ext>
            </a:extLst>
          </p:cNvPr>
          <p:cNvGrpSpPr/>
          <p:nvPr userDrawn="1"/>
        </p:nvGrpSpPr>
        <p:grpSpPr>
          <a:xfrm>
            <a:off x="4140838" y="1466504"/>
            <a:ext cx="3966027" cy="3201070"/>
            <a:chOff x="2444748" y="555045"/>
            <a:chExt cx="7282048" cy="5727454"/>
          </a:xfrm>
        </p:grpSpPr>
        <p:sp>
          <p:nvSpPr>
            <p:cNvPr id="6" name="Freeform: Shape 5">
              <a:extLst>
                <a:ext uri="{FF2B5EF4-FFF2-40B4-BE49-F238E27FC236}">
                  <a16:creationId xmlns:a16="http://schemas.microsoft.com/office/drawing/2014/main" id="{F481398E-FDC0-4D43-9511-5333E156273D}"/>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73E6506-06FE-4571-AFAD-416C38AE80D0}"/>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7946F856-0D42-4C24-BA8B-47A3E17A3268}"/>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61E99158-B2D4-4062-85C2-409B2B1D0CC1}"/>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06527CCE-C438-40F0-A469-62335D8F45D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D439FA6E-F394-48F0-A040-909614D3AD6A}"/>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7218C89-C33A-4403-B589-F69EB6FD431D}"/>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6FBB4FC-E047-4CED-B213-DA60CE80BD3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4" name="Graphic 14">
            <a:extLst>
              <a:ext uri="{FF2B5EF4-FFF2-40B4-BE49-F238E27FC236}">
                <a16:creationId xmlns:a16="http://schemas.microsoft.com/office/drawing/2014/main" id="{9C533F53-BF43-46E4-B722-CB9547838887}"/>
              </a:ext>
            </a:extLst>
          </p:cNvPr>
          <p:cNvGrpSpPr/>
          <p:nvPr userDrawn="1"/>
        </p:nvGrpSpPr>
        <p:grpSpPr>
          <a:xfrm>
            <a:off x="762319" y="2123122"/>
            <a:ext cx="2744170" cy="2214881"/>
            <a:chOff x="2444748" y="555045"/>
            <a:chExt cx="7282048" cy="5727454"/>
          </a:xfrm>
        </p:grpSpPr>
        <p:sp>
          <p:nvSpPr>
            <p:cNvPr id="15" name="Freeform: Shape 14">
              <a:extLst>
                <a:ext uri="{FF2B5EF4-FFF2-40B4-BE49-F238E27FC236}">
                  <a16:creationId xmlns:a16="http://schemas.microsoft.com/office/drawing/2014/main" id="{2C51C56B-C512-43EE-927B-1FE3D107AFB6}"/>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D3A62EE-1566-425C-9D1D-ED8A6E8CE17A}"/>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F60DDD7B-1ED6-4331-898E-E163A9B02AB0}"/>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2364A1E-B574-4A2B-927F-F2C66EA89E4E}"/>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D3AC9642-CA9D-499C-AB2A-F43C890ECBC1}"/>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BCA2DC0-B3C3-4CCE-9729-EC3459568D6A}"/>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CE018E72-0030-4D22-8D1A-BAE2C25517C2}"/>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0589A4C-EEEB-4DD6-84CD-2CC25563E07A}"/>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23" name="Graphic 14">
            <a:extLst>
              <a:ext uri="{FF2B5EF4-FFF2-40B4-BE49-F238E27FC236}">
                <a16:creationId xmlns:a16="http://schemas.microsoft.com/office/drawing/2014/main" id="{B8C2A1BD-1809-41FF-8935-FB8AFEBDA600}"/>
              </a:ext>
            </a:extLst>
          </p:cNvPr>
          <p:cNvGrpSpPr/>
          <p:nvPr userDrawn="1"/>
        </p:nvGrpSpPr>
        <p:grpSpPr>
          <a:xfrm>
            <a:off x="8712431" y="2123122"/>
            <a:ext cx="2744170" cy="2214881"/>
            <a:chOff x="2444748" y="555045"/>
            <a:chExt cx="7282048" cy="5727454"/>
          </a:xfrm>
        </p:grpSpPr>
        <p:sp>
          <p:nvSpPr>
            <p:cNvPr id="24" name="Freeform: Shape 23">
              <a:extLst>
                <a:ext uri="{FF2B5EF4-FFF2-40B4-BE49-F238E27FC236}">
                  <a16:creationId xmlns:a16="http://schemas.microsoft.com/office/drawing/2014/main" id="{FFBBEF6E-7138-49D5-A3CD-87211FF6954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223A6D6-B199-4F9A-A39F-5AB08BFC5522}"/>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4D719A2B-CC52-40F0-A4F1-6003B6DA1239}"/>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898CE55-0F24-4589-95EE-AC06901158F8}"/>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66528B5-CE63-4F7C-9D47-7800E9D9C8FC}"/>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895B6831-7F26-4DD4-AF3B-E42453AAFCDE}"/>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1677D759-7E77-4A54-B953-548A433515CB}"/>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9E3ABB5-1205-4C94-B235-0507E883D50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2" name="그림 개체 틀 2">
            <a:extLst>
              <a:ext uri="{FF2B5EF4-FFF2-40B4-BE49-F238E27FC236}">
                <a16:creationId xmlns:a16="http://schemas.microsoft.com/office/drawing/2014/main" id="{F9A2F358-84C2-4C7D-9F98-B1E1BD721083}"/>
              </a:ext>
            </a:extLst>
          </p:cNvPr>
          <p:cNvSpPr>
            <a:spLocks noGrp="1"/>
          </p:cNvSpPr>
          <p:nvPr>
            <p:ph type="pic" sz="quarter" idx="14" hasCustomPrompt="1"/>
          </p:nvPr>
        </p:nvSpPr>
        <p:spPr>
          <a:xfrm>
            <a:off x="4249564" y="1620355"/>
            <a:ext cx="3747829" cy="218449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3" name="그림 개체 틀 2">
            <a:extLst>
              <a:ext uri="{FF2B5EF4-FFF2-40B4-BE49-F238E27FC236}">
                <a16:creationId xmlns:a16="http://schemas.microsoft.com/office/drawing/2014/main" id="{EAE12F38-A77E-455F-9E37-2BC5D8975BF9}"/>
              </a:ext>
            </a:extLst>
          </p:cNvPr>
          <p:cNvSpPr>
            <a:spLocks noGrp="1"/>
          </p:cNvSpPr>
          <p:nvPr>
            <p:ph type="pic" sz="quarter" idx="16" hasCustomPrompt="1"/>
          </p:nvPr>
        </p:nvSpPr>
        <p:spPr>
          <a:xfrm>
            <a:off x="877666" y="2225935"/>
            <a:ext cx="2513477" cy="149764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4" name="그림 개체 틀 2">
            <a:extLst>
              <a:ext uri="{FF2B5EF4-FFF2-40B4-BE49-F238E27FC236}">
                <a16:creationId xmlns:a16="http://schemas.microsoft.com/office/drawing/2014/main" id="{5952A3D6-CEED-42B4-826D-2C5394E52CC0}"/>
              </a:ext>
            </a:extLst>
          </p:cNvPr>
          <p:cNvSpPr>
            <a:spLocks noGrp="1"/>
          </p:cNvSpPr>
          <p:nvPr>
            <p:ph type="pic" sz="quarter" idx="33" hasCustomPrompt="1"/>
          </p:nvPr>
        </p:nvSpPr>
        <p:spPr>
          <a:xfrm>
            <a:off x="8827778" y="2225935"/>
            <a:ext cx="2513477" cy="149764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5" name="Text Placeholder 9">
            <a:extLst>
              <a:ext uri="{FF2B5EF4-FFF2-40B4-BE49-F238E27FC236}">
                <a16:creationId xmlns:a16="http://schemas.microsoft.com/office/drawing/2014/main" id="{44AEB9DA-8C85-44C8-B7AF-5D05E1232EB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82700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578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037E6EBA-A6B4-42A1-97C2-C3E5DB56F952}"/>
              </a:ext>
            </a:extLst>
          </p:cNvPr>
          <p:cNvSpPr/>
          <p:nvPr userDrawn="1"/>
        </p:nvSpPr>
        <p:spPr>
          <a:xfrm>
            <a:off x="6714127" y="222127"/>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C35CA6D9-CCFF-464A-A0A4-887238A167B2}"/>
              </a:ext>
            </a:extLst>
          </p:cNvPr>
          <p:cNvSpPr/>
          <p:nvPr userDrawn="1"/>
        </p:nvSpPr>
        <p:spPr>
          <a:xfrm>
            <a:off x="8547494" y="1908639"/>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8E1B2C-8799-433E-9F91-C6247737F518}"/>
              </a:ext>
            </a:extLst>
          </p:cNvPr>
          <p:cNvSpPr/>
          <p:nvPr userDrawn="1"/>
        </p:nvSpPr>
        <p:spPr>
          <a:xfrm>
            <a:off x="6714127" y="3595150"/>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icture Placeholder 20">
            <a:extLst>
              <a:ext uri="{FF2B5EF4-FFF2-40B4-BE49-F238E27FC236}">
                <a16:creationId xmlns:a16="http://schemas.microsoft.com/office/drawing/2014/main" id="{67231013-44A8-4D0F-BA74-02317B0DA239}"/>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18">
            <a:extLst>
              <a:ext uri="{FF2B5EF4-FFF2-40B4-BE49-F238E27FC236}">
                <a16:creationId xmlns:a16="http://schemas.microsoft.com/office/drawing/2014/main" id="{5C1494CD-2765-4DB2-9849-C858899D9862}"/>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19">
            <a:extLst>
              <a:ext uri="{FF2B5EF4-FFF2-40B4-BE49-F238E27FC236}">
                <a16:creationId xmlns:a16="http://schemas.microsoft.com/office/drawing/2014/main" id="{26D42692-FF9B-47D2-A449-15E87A4D9F89}"/>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66473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828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53430A53-DA4A-4C9A-B1EA-7B95C9E16148}"/>
              </a:ext>
            </a:extLst>
          </p:cNvPr>
          <p:cNvSpPr/>
          <p:nvPr userDrawn="1"/>
        </p:nvSpPr>
        <p:spPr>
          <a:xfrm>
            <a:off x="-270433" y="5702336"/>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3" name="Group 32">
            <a:extLst>
              <a:ext uri="{FF2B5EF4-FFF2-40B4-BE49-F238E27FC236}">
                <a16:creationId xmlns:a16="http://schemas.microsoft.com/office/drawing/2014/main" id="{A756C5A5-95CD-4B13-A4AB-8D896CB4CA9C}"/>
              </a:ext>
            </a:extLst>
          </p:cNvPr>
          <p:cNvGrpSpPr/>
          <p:nvPr userDrawn="1"/>
        </p:nvGrpSpPr>
        <p:grpSpPr>
          <a:xfrm>
            <a:off x="865349" y="1867960"/>
            <a:ext cx="2040918" cy="4073314"/>
            <a:chOff x="865349" y="1867960"/>
            <a:chExt cx="2040918" cy="4073314"/>
          </a:xfrm>
        </p:grpSpPr>
        <p:sp>
          <p:nvSpPr>
            <p:cNvPr id="3" name="Graphic 2">
              <a:extLst>
                <a:ext uri="{FF2B5EF4-FFF2-40B4-BE49-F238E27FC236}">
                  <a16:creationId xmlns:a16="http://schemas.microsoft.com/office/drawing/2014/main" id="{71CBA192-FD27-4F9F-83AC-DA52630773BE}"/>
                </a:ext>
              </a:extLst>
            </p:cNvPr>
            <p:cNvSpPr/>
            <p:nvPr/>
          </p:nvSpPr>
          <p:spPr>
            <a:xfrm>
              <a:off x="868508" y="1867960"/>
              <a:ext cx="2035499" cy="4073314"/>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9D4EB9F-DFFB-4A64-885D-995254694378}"/>
                </a:ext>
              </a:extLst>
            </p:cNvPr>
            <p:cNvSpPr/>
            <p:nvPr/>
          </p:nvSpPr>
          <p:spPr>
            <a:xfrm>
              <a:off x="895780" y="1889325"/>
              <a:ext cx="1980954" cy="4030546"/>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a:p>
          </p:txBody>
        </p:sp>
        <p:sp>
          <p:nvSpPr>
            <p:cNvPr id="5" name="Graphic 2">
              <a:extLst>
                <a:ext uri="{FF2B5EF4-FFF2-40B4-BE49-F238E27FC236}">
                  <a16:creationId xmlns:a16="http://schemas.microsoft.com/office/drawing/2014/main" id="{DDE87766-D076-4E2B-96BF-8A50218DD349}"/>
                </a:ext>
              </a:extLst>
            </p:cNvPr>
            <p:cNvSpPr/>
            <p:nvPr/>
          </p:nvSpPr>
          <p:spPr>
            <a:xfrm>
              <a:off x="943400" y="1958738"/>
              <a:ext cx="1885715" cy="3891758"/>
            </a:xfrm>
            <a:custGeom>
              <a:avLst/>
              <a:gdLst>
                <a:gd name="connsiteX0" fmla="*/ 2682906 w 3006269"/>
                <a:gd name="connsiteY0" fmla="*/ 0 h 6553162"/>
                <a:gd name="connsiteX1" fmla="*/ 2383121 w 3006269"/>
                <a:gd name="connsiteY1" fmla="*/ 0 h 6553162"/>
                <a:gd name="connsiteX2" fmla="*/ 2355366 w 3006269"/>
                <a:gd name="connsiteY2" fmla="*/ 27755 h 6553162"/>
                <a:gd name="connsiteX3" fmla="*/ 2355366 w 3006269"/>
                <a:gd name="connsiteY3" fmla="*/ 27755 h 6553162"/>
                <a:gd name="connsiteX4" fmla="*/ 2140599 w 3006269"/>
                <a:gd name="connsiteY4" fmla="*/ 242523 h 6553162"/>
                <a:gd name="connsiteX5" fmla="*/ 852197 w 3006269"/>
                <a:gd name="connsiteY5" fmla="*/ 242523 h 6553162"/>
                <a:gd name="connsiteX6" fmla="*/ 637430 w 3006269"/>
                <a:gd name="connsiteY6" fmla="*/ 27755 h 6553162"/>
                <a:gd name="connsiteX7" fmla="*/ 637430 w 3006269"/>
                <a:gd name="connsiteY7" fmla="*/ 27755 h 6553162"/>
                <a:gd name="connsiteX8" fmla="*/ 609675 w 3006269"/>
                <a:gd name="connsiteY8" fmla="*/ 0 h 6553162"/>
                <a:gd name="connsiteX9" fmla="*/ 323363 w 3006269"/>
                <a:gd name="connsiteY9" fmla="*/ 0 h 6553162"/>
                <a:gd name="connsiteX10" fmla="*/ 0 w 3006269"/>
                <a:gd name="connsiteY10" fmla="*/ 323363 h 6553162"/>
                <a:gd name="connsiteX11" fmla="*/ 0 w 3006269"/>
                <a:gd name="connsiteY11" fmla="*/ 6229799 h 6553162"/>
                <a:gd name="connsiteX12" fmla="*/ 323363 w 3006269"/>
                <a:gd name="connsiteY12" fmla="*/ 6553163 h 6553162"/>
                <a:gd name="connsiteX13" fmla="*/ 2682906 w 3006269"/>
                <a:gd name="connsiteY13" fmla="*/ 6553163 h 6553162"/>
                <a:gd name="connsiteX14" fmla="*/ 3006269 w 3006269"/>
                <a:gd name="connsiteY14" fmla="*/ 6229799 h 6553162"/>
                <a:gd name="connsiteX15" fmla="*/ 3006269 w 3006269"/>
                <a:gd name="connsiteY15" fmla="*/ 323363 h 6553162"/>
                <a:gd name="connsiteX16" fmla="*/ 2682906 w 3006269"/>
                <a:gd name="connsiteY16" fmla="*/ 0 h 65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6269" h="6553162">
                  <a:moveTo>
                    <a:pt x="2682906" y="0"/>
                  </a:moveTo>
                  <a:lnTo>
                    <a:pt x="2383121" y="0"/>
                  </a:lnTo>
                  <a:cubicBezTo>
                    <a:pt x="2367761" y="0"/>
                    <a:pt x="2355366" y="12463"/>
                    <a:pt x="2355366" y="27755"/>
                  </a:cubicBezTo>
                  <a:lnTo>
                    <a:pt x="2355366" y="27755"/>
                  </a:lnTo>
                  <a:cubicBezTo>
                    <a:pt x="2355366" y="146322"/>
                    <a:pt x="2259233" y="242523"/>
                    <a:pt x="2140599" y="242523"/>
                  </a:cubicBezTo>
                  <a:lnTo>
                    <a:pt x="852197" y="242523"/>
                  </a:lnTo>
                  <a:cubicBezTo>
                    <a:pt x="733631" y="242523"/>
                    <a:pt x="637430" y="146389"/>
                    <a:pt x="637430" y="27755"/>
                  </a:cubicBezTo>
                  <a:lnTo>
                    <a:pt x="637430" y="27755"/>
                  </a:lnTo>
                  <a:cubicBezTo>
                    <a:pt x="637430" y="12396"/>
                    <a:pt x="624967" y="0"/>
                    <a:pt x="609675" y="0"/>
                  </a:cubicBezTo>
                  <a:lnTo>
                    <a:pt x="323363" y="0"/>
                  </a:lnTo>
                  <a:cubicBezTo>
                    <a:pt x="144772" y="0"/>
                    <a:pt x="0" y="144773"/>
                    <a:pt x="0" y="323363"/>
                  </a:cubicBezTo>
                  <a:lnTo>
                    <a:pt x="0" y="6229799"/>
                  </a:lnTo>
                  <a:cubicBezTo>
                    <a:pt x="0" y="6408390"/>
                    <a:pt x="144772" y="6553163"/>
                    <a:pt x="323363" y="6553163"/>
                  </a:cubicBezTo>
                  <a:lnTo>
                    <a:pt x="2682906" y="6553163"/>
                  </a:lnTo>
                  <a:cubicBezTo>
                    <a:pt x="2861497" y="6553163"/>
                    <a:pt x="3006269" y="6408390"/>
                    <a:pt x="3006269" y="6229799"/>
                  </a:cubicBezTo>
                  <a:lnTo>
                    <a:pt x="3006269" y="323363"/>
                  </a:lnTo>
                  <a:cubicBezTo>
                    <a:pt x="3006269" y="144773"/>
                    <a:pt x="2861497" y="0"/>
                    <a:pt x="2682906" y="0"/>
                  </a:cubicBezTo>
                  <a:close/>
                </a:path>
              </a:pathLst>
            </a:custGeom>
            <a:solidFill>
              <a:schemeClr val="accent1"/>
            </a:solidFill>
            <a:ln w="672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3EBF0156-91CC-4879-AA45-7BE530EC4DF5}"/>
                </a:ext>
              </a:extLst>
            </p:cNvPr>
            <p:cNvSpPr/>
            <p:nvPr/>
          </p:nvSpPr>
          <p:spPr>
            <a:xfrm>
              <a:off x="865709" y="2447392"/>
              <a:ext cx="14242" cy="13878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ECA395EF-5ECA-4F55-91FA-CE6862C1FE0A}"/>
                </a:ext>
              </a:extLst>
            </p:cNvPr>
            <p:cNvSpPr/>
            <p:nvPr/>
          </p:nvSpPr>
          <p:spPr>
            <a:xfrm>
              <a:off x="865709" y="2745171"/>
              <a:ext cx="19883" cy="276813"/>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B5E46A75-9636-415C-B4AB-21070FFB5B99}"/>
                </a:ext>
              </a:extLst>
            </p:cNvPr>
            <p:cNvSpPr/>
            <p:nvPr/>
          </p:nvSpPr>
          <p:spPr>
            <a:xfrm>
              <a:off x="865749" y="2765055"/>
              <a:ext cx="11242" cy="231805"/>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43DB9FD9-1CE4-4E35-BD2A-6A51DFB7CF8E}"/>
                </a:ext>
              </a:extLst>
            </p:cNvPr>
            <p:cNvSpPr/>
            <p:nvPr/>
          </p:nvSpPr>
          <p:spPr>
            <a:xfrm>
              <a:off x="865349" y="3114803"/>
              <a:ext cx="19883" cy="276813"/>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0F68FA7A-711C-4CCA-BC14-B8B9243020C9}"/>
                </a:ext>
              </a:extLst>
            </p:cNvPr>
            <p:cNvSpPr/>
            <p:nvPr/>
          </p:nvSpPr>
          <p:spPr>
            <a:xfrm>
              <a:off x="865349" y="3134687"/>
              <a:ext cx="11242" cy="231805"/>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95800D84-743C-4C63-B781-5C52EB624283}"/>
                </a:ext>
              </a:extLst>
            </p:cNvPr>
            <p:cNvSpPr/>
            <p:nvPr/>
          </p:nvSpPr>
          <p:spPr>
            <a:xfrm>
              <a:off x="2886384" y="2838029"/>
              <a:ext cx="19883" cy="448007"/>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12" name="Graphic 2">
              <a:extLst>
                <a:ext uri="{FF2B5EF4-FFF2-40B4-BE49-F238E27FC236}">
                  <a16:creationId xmlns:a16="http://schemas.microsoft.com/office/drawing/2014/main" id="{DB820F54-96F6-4D3B-8481-062D109969CD}"/>
                </a:ext>
              </a:extLst>
            </p:cNvPr>
            <p:cNvSpPr/>
            <p:nvPr/>
          </p:nvSpPr>
          <p:spPr>
            <a:xfrm>
              <a:off x="2895025" y="2870234"/>
              <a:ext cx="11242" cy="375154"/>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13" name="Graphic 2">
              <a:extLst>
                <a:ext uri="{FF2B5EF4-FFF2-40B4-BE49-F238E27FC236}">
                  <a16:creationId xmlns:a16="http://schemas.microsoft.com/office/drawing/2014/main" id="{DAE5D64D-F030-478C-81BF-0EE855157850}"/>
                </a:ext>
              </a:extLst>
            </p:cNvPr>
            <p:cNvSpPr/>
            <p:nvPr/>
          </p:nvSpPr>
          <p:spPr>
            <a:xfrm>
              <a:off x="2890184" y="3775252"/>
              <a:ext cx="16083" cy="30702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D32F9A1F-0C88-4D07-9430-A36983E40216}"/>
                </a:ext>
              </a:extLst>
            </p:cNvPr>
            <p:cNvSpPr/>
            <p:nvPr/>
          </p:nvSpPr>
          <p:spPr>
            <a:xfrm>
              <a:off x="2897146" y="3797296"/>
              <a:ext cx="9121" cy="257090"/>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15" name="Oval 14">
              <a:extLst>
                <a:ext uri="{FF2B5EF4-FFF2-40B4-BE49-F238E27FC236}">
                  <a16:creationId xmlns:a16="http://schemas.microsoft.com/office/drawing/2014/main" id="{86C311D7-10F2-4E25-98D3-839147E5D278}"/>
                </a:ext>
              </a:extLst>
            </p:cNvPr>
            <p:cNvSpPr>
              <a:spLocks noChangeAspect="1"/>
            </p:cNvSpPr>
            <p:nvPr/>
          </p:nvSpPr>
          <p:spPr>
            <a:xfrm>
              <a:off x="2220359" y="1951836"/>
              <a:ext cx="94679" cy="9467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88C7A4-F28E-4C1F-BD06-F63840EF7A89}"/>
                </a:ext>
              </a:extLst>
            </p:cNvPr>
            <p:cNvSpPr>
              <a:spLocks noChangeAspect="1"/>
            </p:cNvSpPr>
            <p:nvPr/>
          </p:nvSpPr>
          <p:spPr>
            <a:xfrm>
              <a:off x="2226276" y="1957753"/>
              <a:ext cx="82844" cy="82844"/>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7" name="Oval 16">
              <a:extLst>
                <a:ext uri="{FF2B5EF4-FFF2-40B4-BE49-F238E27FC236}">
                  <a16:creationId xmlns:a16="http://schemas.microsoft.com/office/drawing/2014/main" id="{4A941AE5-9509-48C6-B0E8-C905A55DE290}"/>
                </a:ext>
              </a:extLst>
            </p:cNvPr>
            <p:cNvSpPr/>
            <p:nvPr/>
          </p:nvSpPr>
          <p:spPr>
            <a:xfrm>
              <a:off x="2247224" y="1978701"/>
              <a:ext cx="40948" cy="40948"/>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8" name="Oval 17">
              <a:extLst>
                <a:ext uri="{FF2B5EF4-FFF2-40B4-BE49-F238E27FC236}">
                  <a16:creationId xmlns:a16="http://schemas.microsoft.com/office/drawing/2014/main" id="{2905EE6A-0C43-4531-9882-8CC6783A36F0}"/>
                </a:ext>
              </a:extLst>
            </p:cNvPr>
            <p:cNvSpPr/>
            <p:nvPr/>
          </p:nvSpPr>
          <p:spPr>
            <a:xfrm>
              <a:off x="2256838" y="1988315"/>
              <a:ext cx="21722" cy="21722"/>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9" name="Graphic 2">
              <a:extLst>
                <a:ext uri="{FF2B5EF4-FFF2-40B4-BE49-F238E27FC236}">
                  <a16:creationId xmlns:a16="http://schemas.microsoft.com/office/drawing/2014/main" id="{4A767BD7-B132-43B7-8882-1083996CD0B1}"/>
                </a:ext>
              </a:extLst>
            </p:cNvPr>
            <p:cNvSpPr/>
            <p:nvPr userDrawn="1"/>
          </p:nvSpPr>
          <p:spPr>
            <a:xfrm flipH="1">
              <a:off x="867122" y="2463938"/>
              <a:ext cx="7561" cy="105694"/>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sp>
        <p:nvSpPr>
          <p:cNvPr id="32" name="Picture Placeholder 31">
            <a:extLst>
              <a:ext uri="{FF2B5EF4-FFF2-40B4-BE49-F238E27FC236}">
                <a16:creationId xmlns:a16="http://schemas.microsoft.com/office/drawing/2014/main" id="{B03C7E9C-60D6-4584-BFCD-6C078A477121}"/>
              </a:ext>
            </a:extLst>
          </p:cNvPr>
          <p:cNvSpPr>
            <a:spLocks noGrp="1"/>
          </p:cNvSpPr>
          <p:nvPr userDrawn="1">
            <p:ph type="pic" idx="15" hasCustomPrompt="1"/>
          </p:nvPr>
        </p:nvSpPr>
        <p:spPr>
          <a:xfrm>
            <a:off x="943400" y="1958738"/>
            <a:ext cx="1885715" cy="3891759"/>
          </a:xfrm>
          <a:custGeom>
            <a:avLst/>
            <a:gdLst>
              <a:gd name="connsiteX0" fmla="*/ 202833 w 1885715"/>
              <a:gd name="connsiteY0" fmla="*/ 0 h 3891759"/>
              <a:gd name="connsiteX1" fmla="*/ 382425 w 1885715"/>
              <a:gd name="connsiteY1" fmla="*/ 0 h 3891759"/>
              <a:gd name="connsiteX2" fmla="*/ 399835 w 1885715"/>
              <a:gd name="connsiteY2" fmla="*/ 16483 h 3891759"/>
              <a:gd name="connsiteX3" fmla="*/ 534550 w 1885715"/>
              <a:gd name="connsiteY3" fmla="*/ 144028 h 3891759"/>
              <a:gd name="connsiteX4" fmla="*/ 1342714 w 1885715"/>
              <a:gd name="connsiteY4" fmla="*/ 144028 h 3891759"/>
              <a:gd name="connsiteX5" fmla="*/ 1477429 w 1885715"/>
              <a:gd name="connsiteY5" fmla="*/ 16483 h 3891759"/>
              <a:gd name="connsiteX6" fmla="*/ 1494839 w 1885715"/>
              <a:gd name="connsiteY6" fmla="*/ 0 h 3891759"/>
              <a:gd name="connsiteX7" fmla="*/ 1682882 w 1885715"/>
              <a:gd name="connsiteY7" fmla="*/ 0 h 3891759"/>
              <a:gd name="connsiteX8" fmla="*/ 1885715 w 1885715"/>
              <a:gd name="connsiteY8" fmla="*/ 192037 h 3891759"/>
              <a:gd name="connsiteX9" fmla="*/ 1885715 w 1885715"/>
              <a:gd name="connsiteY9" fmla="*/ 3699721 h 3891759"/>
              <a:gd name="connsiteX10" fmla="*/ 1682882 w 1885715"/>
              <a:gd name="connsiteY10" fmla="*/ 3891759 h 3891759"/>
              <a:gd name="connsiteX11" fmla="*/ 202833 w 1885715"/>
              <a:gd name="connsiteY11" fmla="*/ 3891759 h 3891759"/>
              <a:gd name="connsiteX12" fmla="*/ 0 w 1885715"/>
              <a:gd name="connsiteY12" fmla="*/ 3699721 h 3891759"/>
              <a:gd name="connsiteX13" fmla="*/ 0 w 1885715"/>
              <a:gd name="connsiteY13" fmla="*/ 192037 h 3891759"/>
              <a:gd name="connsiteX14" fmla="*/ 202833 w 1885715"/>
              <a:gd name="connsiteY14" fmla="*/ 0 h 389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5715" h="3891759">
                <a:moveTo>
                  <a:pt x="202833" y="0"/>
                </a:moveTo>
                <a:lnTo>
                  <a:pt x="382425" y="0"/>
                </a:lnTo>
                <a:cubicBezTo>
                  <a:pt x="392018" y="0"/>
                  <a:pt x="399835" y="7362"/>
                  <a:pt x="399835" y="16483"/>
                </a:cubicBezTo>
                <a:cubicBezTo>
                  <a:pt x="399835" y="86937"/>
                  <a:pt x="460178" y="144028"/>
                  <a:pt x="534550" y="144028"/>
                </a:cubicBezTo>
                <a:lnTo>
                  <a:pt x="1342714" y="144028"/>
                </a:lnTo>
                <a:cubicBezTo>
                  <a:pt x="1417129" y="144028"/>
                  <a:pt x="1477429" y="86897"/>
                  <a:pt x="1477429" y="16483"/>
                </a:cubicBezTo>
                <a:cubicBezTo>
                  <a:pt x="1477429" y="7402"/>
                  <a:pt x="1485204" y="0"/>
                  <a:pt x="1494839" y="0"/>
                </a:cubicBezTo>
                <a:lnTo>
                  <a:pt x="1682882" y="0"/>
                </a:lnTo>
                <a:cubicBezTo>
                  <a:pt x="1794905" y="0"/>
                  <a:pt x="1885715" y="85977"/>
                  <a:pt x="1885715" y="192037"/>
                </a:cubicBezTo>
                <a:lnTo>
                  <a:pt x="1885715" y="3699721"/>
                </a:lnTo>
                <a:cubicBezTo>
                  <a:pt x="1885715" y="3805782"/>
                  <a:pt x="1794905" y="3891759"/>
                  <a:pt x="1682882" y="3891759"/>
                </a:cubicBezTo>
                <a:lnTo>
                  <a:pt x="202833" y="3891759"/>
                </a:lnTo>
                <a:cubicBezTo>
                  <a:pt x="90810" y="3891759"/>
                  <a:pt x="0" y="3805782"/>
                  <a:pt x="0" y="3699721"/>
                </a:cubicBezTo>
                <a:lnTo>
                  <a:pt x="0" y="192037"/>
                </a:lnTo>
                <a:cubicBezTo>
                  <a:pt x="0" y="85977"/>
                  <a:pt x="90810" y="0"/>
                  <a:pt x="202833" y="0"/>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4" name="Text Placeholder 9">
            <a:extLst>
              <a:ext uri="{FF2B5EF4-FFF2-40B4-BE49-F238E27FC236}">
                <a16:creationId xmlns:a16="http://schemas.microsoft.com/office/drawing/2014/main" id="{D0500426-3EA2-4776-8E99-7BACD973122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2440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488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4C1BDFE-3A5F-4036-9453-90FAB5F5AD9B}"/>
              </a:ext>
            </a:extLst>
          </p:cNvPr>
          <p:cNvSpPr>
            <a:spLocks noGrp="1"/>
          </p:cNvSpPr>
          <p:nvPr>
            <p:ph type="pic" idx="12" hasCustomPrompt="1"/>
          </p:nvPr>
        </p:nvSpPr>
        <p:spPr>
          <a:xfrm>
            <a:off x="4605501" y="-8359"/>
            <a:ext cx="3840000" cy="686635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7594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023E-97F9-2CC5-BA18-C1662B6117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BF46E8-1EC3-C285-AC7C-6CF2D1BB89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6BD93B-6EA1-3291-8503-BEAD08798BE8}"/>
              </a:ext>
            </a:extLst>
          </p:cNvPr>
          <p:cNvSpPr>
            <a:spLocks noGrp="1"/>
          </p:cNvSpPr>
          <p:nvPr>
            <p:ph type="dt" sz="half" idx="10"/>
          </p:nvPr>
        </p:nvSpPr>
        <p:spPr/>
        <p:txBody>
          <a:bodyPr/>
          <a:lstStyle/>
          <a:p>
            <a:fld id="{38476D59-BDBD-422B-9AED-C1E74410D093}" type="datetimeFigureOut">
              <a:rPr lang="en-US" smtClean="0"/>
              <a:t>18-Mar-25</a:t>
            </a:fld>
            <a:endParaRPr lang="en-US"/>
          </a:p>
        </p:txBody>
      </p:sp>
      <p:sp>
        <p:nvSpPr>
          <p:cNvPr id="5" name="Footer Placeholder 4">
            <a:extLst>
              <a:ext uri="{FF2B5EF4-FFF2-40B4-BE49-F238E27FC236}">
                <a16:creationId xmlns:a16="http://schemas.microsoft.com/office/drawing/2014/main" id="{958340F7-C910-B558-384F-81E717908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CD9AD-341A-D1CF-E46E-35C12B59F54B}"/>
              </a:ext>
            </a:extLst>
          </p:cNvPr>
          <p:cNvSpPr>
            <a:spLocks noGrp="1"/>
          </p:cNvSpPr>
          <p:nvPr>
            <p:ph type="sldNum" sz="quarter" idx="12"/>
          </p:nvPr>
        </p:nvSpPr>
        <p:spPr/>
        <p:txBody>
          <a:bodyPr/>
          <a:lstStyle/>
          <a:p>
            <a:fld id="{4D915341-D1A8-473F-BC3B-EBAF7451F96A}" type="slidenum">
              <a:rPr lang="en-US" smtClean="0"/>
              <a:t>‹#›</a:t>
            </a:fld>
            <a:endParaRPr lang="en-US"/>
          </a:p>
        </p:txBody>
      </p:sp>
    </p:spTree>
    <p:extLst>
      <p:ext uri="{BB962C8B-B14F-4D97-AF65-F5344CB8AC3E}">
        <p14:creationId xmlns:p14="http://schemas.microsoft.com/office/powerpoint/2010/main" val="3839454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001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573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669433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6831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5742-B8B8-97F2-1F76-41D8CB7C3E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39C29-798F-8929-2212-267CAC17DB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15AE25-E728-73E8-77B9-BBE834723E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CD35DF-9AC0-1069-C83C-28A56408AA5B}"/>
              </a:ext>
            </a:extLst>
          </p:cNvPr>
          <p:cNvSpPr>
            <a:spLocks noGrp="1"/>
          </p:cNvSpPr>
          <p:nvPr>
            <p:ph type="dt" sz="half" idx="10"/>
          </p:nvPr>
        </p:nvSpPr>
        <p:spPr/>
        <p:txBody>
          <a:bodyPr/>
          <a:lstStyle/>
          <a:p>
            <a:fld id="{38476D59-BDBD-422B-9AED-C1E74410D093}" type="datetimeFigureOut">
              <a:rPr lang="en-US" smtClean="0"/>
              <a:t>18-Mar-25</a:t>
            </a:fld>
            <a:endParaRPr lang="en-US"/>
          </a:p>
        </p:txBody>
      </p:sp>
      <p:sp>
        <p:nvSpPr>
          <p:cNvPr id="6" name="Footer Placeholder 5">
            <a:extLst>
              <a:ext uri="{FF2B5EF4-FFF2-40B4-BE49-F238E27FC236}">
                <a16:creationId xmlns:a16="http://schemas.microsoft.com/office/drawing/2014/main" id="{7A3410EF-3B14-5D24-35D1-25F14F5073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3D91B-302A-75A5-1309-77B3E934F2B6}"/>
              </a:ext>
            </a:extLst>
          </p:cNvPr>
          <p:cNvSpPr>
            <a:spLocks noGrp="1"/>
          </p:cNvSpPr>
          <p:nvPr>
            <p:ph type="sldNum" sz="quarter" idx="12"/>
          </p:nvPr>
        </p:nvSpPr>
        <p:spPr/>
        <p:txBody>
          <a:bodyPr/>
          <a:lstStyle/>
          <a:p>
            <a:fld id="{4D915341-D1A8-473F-BC3B-EBAF7451F96A}" type="slidenum">
              <a:rPr lang="en-US" smtClean="0"/>
              <a:t>‹#›</a:t>
            </a:fld>
            <a:endParaRPr lang="en-US"/>
          </a:p>
        </p:txBody>
      </p:sp>
    </p:spTree>
    <p:extLst>
      <p:ext uri="{BB962C8B-B14F-4D97-AF65-F5344CB8AC3E}">
        <p14:creationId xmlns:p14="http://schemas.microsoft.com/office/powerpoint/2010/main" val="116409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3911-E108-5C01-2559-C2AA21BC74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29D736-EE54-DA98-B748-ED009CE3C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F63AD0-A5A7-C435-CB81-0F4D01A9CA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8CBADA-9D6A-496C-BFFF-EC4707E3D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7370F8-B85C-B0FD-48ED-2199834DC2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BF2B5A-2331-F97B-66C8-E61F5289946C}"/>
              </a:ext>
            </a:extLst>
          </p:cNvPr>
          <p:cNvSpPr>
            <a:spLocks noGrp="1"/>
          </p:cNvSpPr>
          <p:nvPr>
            <p:ph type="dt" sz="half" idx="10"/>
          </p:nvPr>
        </p:nvSpPr>
        <p:spPr/>
        <p:txBody>
          <a:bodyPr/>
          <a:lstStyle/>
          <a:p>
            <a:fld id="{38476D59-BDBD-422B-9AED-C1E74410D093}" type="datetimeFigureOut">
              <a:rPr lang="en-US" smtClean="0"/>
              <a:t>18-Mar-25</a:t>
            </a:fld>
            <a:endParaRPr lang="en-US"/>
          </a:p>
        </p:txBody>
      </p:sp>
      <p:sp>
        <p:nvSpPr>
          <p:cNvPr id="8" name="Footer Placeholder 7">
            <a:extLst>
              <a:ext uri="{FF2B5EF4-FFF2-40B4-BE49-F238E27FC236}">
                <a16:creationId xmlns:a16="http://schemas.microsoft.com/office/drawing/2014/main" id="{E8E88AC1-729F-62AA-8766-D7817C70D9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F93ADC-171B-00FF-A0EF-B0FAAC5F26FE}"/>
              </a:ext>
            </a:extLst>
          </p:cNvPr>
          <p:cNvSpPr>
            <a:spLocks noGrp="1"/>
          </p:cNvSpPr>
          <p:nvPr>
            <p:ph type="sldNum" sz="quarter" idx="12"/>
          </p:nvPr>
        </p:nvSpPr>
        <p:spPr/>
        <p:txBody>
          <a:bodyPr/>
          <a:lstStyle/>
          <a:p>
            <a:fld id="{4D915341-D1A8-473F-BC3B-EBAF7451F96A}" type="slidenum">
              <a:rPr lang="en-US" smtClean="0"/>
              <a:t>‹#›</a:t>
            </a:fld>
            <a:endParaRPr lang="en-US"/>
          </a:p>
        </p:txBody>
      </p:sp>
    </p:spTree>
    <p:extLst>
      <p:ext uri="{BB962C8B-B14F-4D97-AF65-F5344CB8AC3E}">
        <p14:creationId xmlns:p14="http://schemas.microsoft.com/office/powerpoint/2010/main" val="46726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18D91-8074-9B20-9B90-6D5E06732C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F5A37B-67FF-21F5-7D23-2CAA7A4DC8CB}"/>
              </a:ext>
            </a:extLst>
          </p:cNvPr>
          <p:cNvSpPr>
            <a:spLocks noGrp="1"/>
          </p:cNvSpPr>
          <p:nvPr>
            <p:ph type="dt" sz="half" idx="10"/>
          </p:nvPr>
        </p:nvSpPr>
        <p:spPr/>
        <p:txBody>
          <a:bodyPr/>
          <a:lstStyle/>
          <a:p>
            <a:fld id="{38476D59-BDBD-422B-9AED-C1E74410D093}" type="datetimeFigureOut">
              <a:rPr lang="en-US" smtClean="0"/>
              <a:t>18-Mar-25</a:t>
            </a:fld>
            <a:endParaRPr lang="en-US"/>
          </a:p>
        </p:txBody>
      </p:sp>
      <p:sp>
        <p:nvSpPr>
          <p:cNvPr id="4" name="Footer Placeholder 3">
            <a:extLst>
              <a:ext uri="{FF2B5EF4-FFF2-40B4-BE49-F238E27FC236}">
                <a16:creationId xmlns:a16="http://schemas.microsoft.com/office/drawing/2014/main" id="{491E2862-6F66-5EA7-4A27-64D3DFB8D5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7406E1-92F8-E2CA-92ED-FEF5B6B9E918}"/>
              </a:ext>
            </a:extLst>
          </p:cNvPr>
          <p:cNvSpPr>
            <a:spLocks noGrp="1"/>
          </p:cNvSpPr>
          <p:nvPr>
            <p:ph type="sldNum" sz="quarter" idx="12"/>
          </p:nvPr>
        </p:nvSpPr>
        <p:spPr/>
        <p:txBody>
          <a:bodyPr/>
          <a:lstStyle/>
          <a:p>
            <a:fld id="{4D915341-D1A8-473F-BC3B-EBAF7451F96A}" type="slidenum">
              <a:rPr lang="en-US" smtClean="0"/>
              <a:t>‹#›</a:t>
            </a:fld>
            <a:endParaRPr lang="en-US"/>
          </a:p>
        </p:txBody>
      </p:sp>
    </p:spTree>
    <p:extLst>
      <p:ext uri="{BB962C8B-B14F-4D97-AF65-F5344CB8AC3E}">
        <p14:creationId xmlns:p14="http://schemas.microsoft.com/office/powerpoint/2010/main" val="303271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9F78BD-0FD4-4D85-6140-3B4B214E9A25}"/>
              </a:ext>
            </a:extLst>
          </p:cNvPr>
          <p:cNvSpPr>
            <a:spLocks noGrp="1"/>
          </p:cNvSpPr>
          <p:nvPr>
            <p:ph type="dt" sz="half" idx="10"/>
          </p:nvPr>
        </p:nvSpPr>
        <p:spPr/>
        <p:txBody>
          <a:bodyPr/>
          <a:lstStyle/>
          <a:p>
            <a:fld id="{38476D59-BDBD-422B-9AED-C1E74410D093}" type="datetimeFigureOut">
              <a:rPr lang="en-US" smtClean="0"/>
              <a:t>18-Mar-25</a:t>
            </a:fld>
            <a:endParaRPr lang="en-US"/>
          </a:p>
        </p:txBody>
      </p:sp>
      <p:sp>
        <p:nvSpPr>
          <p:cNvPr id="3" name="Footer Placeholder 2">
            <a:extLst>
              <a:ext uri="{FF2B5EF4-FFF2-40B4-BE49-F238E27FC236}">
                <a16:creationId xmlns:a16="http://schemas.microsoft.com/office/drawing/2014/main" id="{C43B45DF-64EB-E291-4E96-ACE31566A6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B57B74-78F1-2727-959F-3166162B989D}"/>
              </a:ext>
            </a:extLst>
          </p:cNvPr>
          <p:cNvSpPr>
            <a:spLocks noGrp="1"/>
          </p:cNvSpPr>
          <p:nvPr>
            <p:ph type="sldNum" sz="quarter" idx="12"/>
          </p:nvPr>
        </p:nvSpPr>
        <p:spPr/>
        <p:txBody>
          <a:bodyPr/>
          <a:lstStyle/>
          <a:p>
            <a:fld id="{4D915341-D1A8-473F-BC3B-EBAF7451F96A}" type="slidenum">
              <a:rPr lang="en-US" smtClean="0"/>
              <a:t>‹#›</a:t>
            </a:fld>
            <a:endParaRPr lang="en-US"/>
          </a:p>
        </p:txBody>
      </p:sp>
    </p:spTree>
    <p:extLst>
      <p:ext uri="{BB962C8B-B14F-4D97-AF65-F5344CB8AC3E}">
        <p14:creationId xmlns:p14="http://schemas.microsoft.com/office/powerpoint/2010/main" val="317518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0D52-6FA2-6D9C-B021-E77EBFF3F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E197D3-B64E-6365-49B5-A70CD48BD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93BCF1-A9B2-BB93-4D1D-EA5E52D39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5F7810-0497-5F85-6C41-60D6AA9C670D}"/>
              </a:ext>
            </a:extLst>
          </p:cNvPr>
          <p:cNvSpPr>
            <a:spLocks noGrp="1"/>
          </p:cNvSpPr>
          <p:nvPr>
            <p:ph type="dt" sz="half" idx="10"/>
          </p:nvPr>
        </p:nvSpPr>
        <p:spPr/>
        <p:txBody>
          <a:bodyPr/>
          <a:lstStyle/>
          <a:p>
            <a:fld id="{38476D59-BDBD-422B-9AED-C1E74410D093}" type="datetimeFigureOut">
              <a:rPr lang="en-US" smtClean="0"/>
              <a:t>18-Mar-25</a:t>
            </a:fld>
            <a:endParaRPr lang="en-US"/>
          </a:p>
        </p:txBody>
      </p:sp>
      <p:sp>
        <p:nvSpPr>
          <p:cNvPr id="6" name="Footer Placeholder 5">
            <a:extLst>
              <a:ext uri="{FF2B5EF4-FFF2-40B4-BE49-F238E27FC236}">
                <a16:creationId xmlns:a16="http://schemas.microsoft.com/office/drawing/2014/main" id="{DB135CDB-043B-2DD6-D4E7-4F79C2E1F9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DAE91-91FA-9BF6-4CE1-4332FD63C69E}"/>
              </a:ext>
            </a:extLst>
          </p:cNvPr>
          <p:cNvSpPr>
            <a:spLocks noGrp="1"/>
          </p:cNvSpPr>
          <p:nvPr>
            <p:ph type="sldNum" sz="quarter" idx="12"/>
          </p:nvPr>
        </p:nvSpPr>
        <p:spPr/>
        <p:txBody>
          <a:bodyPr/>
          <a:lstStyle/>
          <a:p>
            <a:fld id="{4D915341-D1A8-473F-BC3B-EBAF7451F96A}" type="slidenum">
              <a:rPr lang="en-US" smtClean="0"/>
              <a:t>‹#›</a:t>
            </a:fld>
            <a:endParaRPr lang="en-US"/>
          </a:p>
        </p:txBody>
      </p:sp>
    </p:spTree>
    <p:extLst>
      <p:ext uri="{BB962C8B-B14F-4D97-AF65-F5344CB8AC3E}">
        <p14:creationId xmlns:p14="http://schemas.microsoft.com/office/powerpoint/2010/main" val="341033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2674-BA3F-3A58-48E7-22CC7E0A10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AE8EC3-6FFB-35CF-3BFC-E0FF72E87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A7381B-5B7D-40D0-0841-9FFFC4E58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0C76FF-3381-6B55-D8A0-AD444FC8EA09}"/>
              </a:ext>
            </a:extLst>
          </p:cNvPr>
          <p:cNvSpPr>
            <a:spLocks noGrp="1"/>
          </p:cNvSpPr>
          <p:nvPr>
            <p:ph type="dt" sz="half" idx="10"/>
          </p:nvPr>
        </p:nvSpPr>
        <p:spPr/>
        <p:txBody>
          <a:bodyPr/>
          <a:lstStyle/>
          <a:p>
            <a:fld id="{38476D59-BDBD-422B-9AED-C1E74410D093}" type="datetimeFigureOut">
              <a:rPr lang="en-US" smtClean="0"/>
              <a:t>18-Mar-25</a:t>
            </a:fld>
            <a:endParaRPr lang="en-US"/>
          </a:p>
        </p:txBody>
      </p:sp>
      <p:sp>
        <p:nvSpPr>
          <p:cNvPr id="6" name="Footer Placeholder 5">
            <a:extLst>
              <a:ext uri="{FF2B5EF4-FFF2-40B4-BE49-F238E27FC236}">
                <a16:creationId xmlns:a16="http://schemas.microsoft.com/office/drawing/2014/main" id="{9A8AD592-5B00-14BF-C50B-13A2B2F46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5C0DC-1375-4F81-8B89-B9D9A651C8C3}"/>
              </a:ext>
            </a:extLst>
          </p:cNvPr>
          <p:cNvSpPr>
            <a:spLocks noGrp="1"/>
          </p:cNvSpPr>
          <p:nvPr>
            <p:ph type="sldNum" sz="quarter" idx="12"/>
          </p:nvPr>
        </p:nvSpPr>
        <p:spPr/>
        <p:txBody>
          <a:bodyPr/>
          <a:lstStyle/>
          <a:p>
            <a:fld id="{4D915341-D1A8-473F-BC3B-EBAF7451F96A}" type="slidenum">
              <a:rPr lang="en-US" smtClean="0"/>
              <a:t>‹#›</a:t>
            </a:fld>
            <a:endParaRPr lang="en-US"/>
          </a:p>
        </p:txBody>
      </p:sp>
    </p:spTree>
    <p:extLst>
      <p:ext uri="{BB962C8B-B14F-4D97-AF65-F5344CB8AC3E}">
        <p14:creationId xmlns:p14="http://schemas.microsoft.com/office/powerpoint/2010/main" val="22967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0BD95-6B05-5C8A-9464-FC4C703C82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E8F4CC-345D-6E48-45FA-E3CFCE7049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03A74-F417-D2C0-5EE5-7E98F78435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76D59-BDBD-422B-9AED-C1E74410D093}" type="datetimeFigureOut">
              <a:rPr lang="en-US" smtClean="0"/>
              <a:t>18-Mar-25</a:t>
            </a:fld>
            <a:endParaRPr lang="en-US"/>
          </a:p>
        </p:txBody>
      </p:sp>
      <p:sp>
        <p:nvSpPr>
          <p:cNvPr id="5" name="Footer Placeholder 4">
            <a:extLst>
              <a:ext uri="{FF2B5EF4-FFF2-40B4-BE49-F238E27FC236}">
                <a16:creationId xmlns:a16="http://schemas.microsoft.com/office/drawing/2014/main" id="{652B9CB9-081E-0703-D119-93FB2AF11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549712-9E00-94D9-A8FC-5EA6A0715A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15341-D1A8-473F-BC3B-EBAF7451F96A}" type="slidenum">
              <a:rPr lang="en-US" smtClean="0"/>
              <a:t>‹#›</a:t>
            </a:fld>
            <a:endParaRPr lang="en-US"/>
          </a:p>
        </p:txBody>
      </p:sp>
    </p:spTree>
    <p:extLst>
      <p:ext uri="{BB962C8B-B14F-4D97-AF65-F5344CB8AC3E}">
        <p14:creationId xmlns:p14="http://schemas.microsoft.com/office/powerpoint/2010/main" val="4180908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0499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1.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hart" Target="../charts/chart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23.xml"/></Relationships>
</file>

<file path=ppt/slides/_rels/slide4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hart" Target="../charts/chart28.xml"/><Relationship Id="rId4" Type="http://schemas.openxmlformats.org/officeDocument/2006/relationships/chart" Target="../charts/chart2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16000" contrast="23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5AF59F2D-AF6F-FF75-DC40-73F2792708D4}"/>
            </a:ext>
          </a:extLst>
        </p:cNvPr>
        <p:cNvGrpSpPr/>
        <p:nvPr/>
      </p:nvGrpSpPr>
      <p:grpSpPr>
        <a:xfrm>
          <a:off x="0" y="0"/>
          <a:ext cx="0" cy="0"/>
          <a:chOff x="0" y="0"/>
          <a:chExt cx="0" cy="0"/>
        </a:xfrm>
      </p:grpSpPr>
      <p:sp>
        <p:nvSpPr>
          <p:cNvPr id="87" name="Rectangle: Rounded Corners 86">
            <a:extLst>
              <a:ext uri="{FF2B5EF4-FFF2-40B4-BE49-F238E27FC236}">
                <a16:creationId xmlns:a16="http://schemas.microsoft.com/office/drawing/2014/main" id="{7BD00317-5A33-6C2F-31DD-8574940D131F}"/>
              </a:ext>
            </a:extLst>
          </p:cNvPr>
          <p:cNvSpPr/>
          <p:nvPr/>
        </p:nvSpPr>
        <p:spPr>
          <a:xfrm>
            <a:off x="1" y="0"/>
            <a:ext cx="12192000" cy="6858000"/>
          </a:xfrm>
          <a:prstGeom prst="roundRect">
            <a:avLst>
              <a:gd name="adj" fmla="val 0"/>
            </a:avLst>
          </a:prstGeom>
          <a:solidFill>
            <a:schemeClr val="tx1">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pic>
        <p:nvPicPr>
          <p:cNvPr id="50" name="Picture 49">
            <a:extLst>
              <a:ext uri="{FF2B5EF4-FFF2-40B4-BE49-F238E27FC236}">
                <a16:creationId xmlns:a16="http://schemas.microsoft.com/office/drawing/2014/main" id="{D8CB4A37-8205-E4A8-1521-117ADCB340CB}"/>
              </a:ext>
            </a:extLst>
          </p:cNvPr>
          <p:cNvPicPr>
            <a:picLocks noChangeAspect="1"/>
          </p:cNvPicPr>
          <p:nvPr/>
        </p:nvPicPr>
        <p:blipFill>
          <a:blip r:embed="rId5"/>
          <a:stretch>
            <a:fillRect/>
          </a:stretch>
        </p:blipFill>
        <p:spPr>
          <a:xfrm>
            <a:off x="9982200" y="350998"/>
            <a:ext cx="1863042" cy="600981"/>
          </a:xfrm>
          <a:prstGeom prst="rect">
            <a:avLst/>
          </a:prstGeom>
        </p:spPr>
      </p:pic>
      <p:sp>
        <p:nvSpPr>
          <p:cNvPr id="2" name="TextBox 7">
            <a:extLst>
              <a:ext uri="{FF2B5EF4-FFF2-40B4-BE49-F238E27FC236}">
                <a16:creationId xmlns:a16="http://schemas.microsoft.com/office/drawing/2014/main" id="{DBA8457C-6BDE-8040-AFCE-5C1F0674BEA5}"/>
              </a:ext>
            </a:extLst>
          </p:cNvPr>
          <p:cNvSpPr txBox="1"/>
          <p:nvPr/>
        </p:nvSpPr>
        <p:spPr>
          <a:xfrm>
            <a:off x="2209799" y="1257909"/>
            <a:ext cx="7772401" cy="2062103"/>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400" b="1" i="0" u="none" strike="noStrike" kern="1200" cap="none" spc="0" normalizeH="0" baseline="0" noProof="0" dirty="0">
                <a:ln>
                  <a:noFill/>
                </a:ln>
                <a:solidFill>
                  <a:schemeClr val="bg1"/>
                </a:solidFill>
                <a:effectLst/>
                <a:uLnTx/>
                <a:uFillTx/>
                <a:latin typeface="Calibri Light" panose="020F0302020204030204"/>
                <a:ea typeface="맑은 고딕" panose="020B0503020000020004" pitchFamily="34" charset="-127"/>
                <a:cs typeface="Arial" pitchFamily="34" charset="0"/>
              </a:rPr>
              <a:t>RAPAT TINJAUAN MANAJEMEN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schemeClr val="bg1"/>
                </a:solidFill>
                <a:effectLst/>
                <a:uLnTx/>
                <a:uFillTx/>
                <a:latin typeface="Calibri Light" panose="020F0302020204030204"/>
                <a:ea typeface="맑은 고딕" panose="020B0503020000020004" pitchFamily="34" charset="-127"/>
                <a:cs typeface="Arial" pitchFamily="34" charset="0"/>
              </a:rPr>
              <a:t>SEMESTER 2 TAHUN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400" b="1" i="0" u="none" strike="noStrike" kern="1200" cap="none" spc="0" normalizeH="0" baseline="0" noProof="0" dirty="0">
              <a:ln>
                <a:noFill/>
              </a:ln>
              <a:solidFill>
                <a:schemeClr val="bg1"/>
              </a:solidFill>
              <a:effectLst/>
              <a:uLnTx/>
              <a:uFillTx/>
              <a:latin typeface="Calibri Light" panose="020F0302020204030204"/>
              <a:ea typeface="맑은 고딕" panose="020B0503020000020004"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schemeClr val="bg1"/>
                </a:solidFill>
                <a:effectLst/>
                <a:uLnTx/>
                <a:uFillTx/>
                <a:latin typeface="Calibri Light" panose="020F0302020204030204"/>
                <a:ea typeface="맑은 고딕" panose="020B0503020000020004" pitchFamily="34" charset="-127"/>
                <a:cs typeface="Arial" pitchFamily="34" charset="0"/>
              </a:rPr>
              <a:t>SISTEM MANAJEMEN TERINTEGRASI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schemeClr val="bg1"/>
                </a:solidFill>
                <a:effectLst/>
                <a:uLnTx/>
                <a:uFillTx/>
                <a:latin typeface="Calibri Light" panose="020F0302020204030204"/>
                <a:ea typeface="맑은 고딕" panose="020B0503020000020004" pitchFamily="34" charset="-127"/>
                <a:cs typeface="Arial" pitchFamily="34" charset="0"/>
              </a:rPr>
              <a:t>ISO 9001:2015, ISO 45001:2018, ISO 14001:2015 DAN CDAKB</a:t>
            </a:r>
          </a:p>
        </p:txBody>
      </p:sp>
      <p:sp>
        <p:nvSpPr>
          <p:cNvPr id="3" name="TextBox 2">
            <a:extLst>
              <a:ext uri="{FF2B5EF4-FFF2-40B4-BE49-F238E27FC236}">
                <a16:creationId xmlns:a16="http://schemas.microsoft.com/office/drawing/2014/main" id="{27E49E6E-4C3B-CA8C-767A-F4C496207C54}"/>
              </a:ext>
            </a:extLst>
          </p:cNvPr>
          <p:cNvSpPr txBox="1"/>
          <p:nvPr/>
        </p:nvSpPr>
        <p:spPr>
          <a:xfrm>
            <a:off x="4847900" y="3625942"/>
            <a:ext cx="249619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CIMAHI, 17 MARET 2025</a:t>
            </a:r>
          </a:p>
        </p:txBody>
      </p:sp>
    </p:spTree>
    <p:extLst>
      <p:ext uri="{BB962C8B-B14F-4D97-AF65-F5344CB8AC3E}">
        <p14:creationId xmlns:p14="http://schemas.microsoft.com/office/powerpoint/2010/main" val="306614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6C59E4-7610-5951-6408-33C34E017BD5}"/>
              </a:ext>
            </a:extLst>
          </p:cNvPr>
          <p:cNvSpPr txBox="1"/>
          <p:nvPr/>
        </p:nvSpPr>
        <p:spPr>
          <a:xfrm>
            <a:off x="2988322" y="1636372"/>
            <a:ext cx="6215356" cy="369332"/>
          </a:xfrm>
          <a:prstGeom prst="rect">
            <a:avLst/>
          </a:prstGeom>
          <a:noFill/>
        </p:spPr>
        <p:txBody>
          <a:bodyPr wrap="none" rtlCol="0">
            <a:spAutoFit/>
          </a:bodyPr>
          <a:lstStyle/>
          <a:p>
            <a:r>
              <a:rPr lang="en-US" b="1" dirty="0"/>
              <a:t>EVALUASI SASARAN MUTU, LINGKUNGAN DAN K3 TAHUN 2024</a:t>
            </a:r>
          </a:p>
        </p:txBody>
      </p:sp>
      <p:sp>
        <p:nvSpPr>
          <p:cNvPr id="2" name="Rectangle: Rounded Corners 1">
            <a:extLst>
              <a:ext uri="{FF2B5EF4-FFF2-40B4-BE49-F238E27FC236}">
                <a16:creationId xmlns:a16="http://schemas.microsoft.com/office/drawing/2014/main" id="{5F53F0FA-89A9-A4FE-2DB7-37A59059808C}"/>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3" name="Rectangle: Rounded Corners 2">
            <a:extLst>
              <a:ext uri="{FF2B5EF4-FFF2-40B4-BE49-F238E27FC236}">
                <a16:creationId xmlns:a16="http://schemas.microsoft.com/office/drawing/2014/main" id="{3290F113-1481-1749-4070-D6C1D1BD9108}"/>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6" name="TextBox 5">
            <a:extLst>
              <a:ext uri="{FF2B5EF4-FFF2-40B4-BE49-F238E27FC236}">
                <a16:creationId xmlns:a16="http://schemas.microsoft.com/office/drawing/2014/main" id="{DBE1FC1F-2F3D-7DDA-5D34-A6BDB93EA6B2}"/>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7" name="TextBox 6">
            <a:extLst>
              <a:ext uri="{FF2B5EF4-FFF2-40B4-BE49-F238E27FC236}">
                <a16:creationId xmlns:a16="http://schemas.microsoft.com/office/drawing/2014/main" id="{EDE2B1EA-46D6-4907-4999-C558C1261641}"/>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8" name="TextBox 7">
            <a:extLst>
              <a:ext uri="{FF2B5EF4-FFF2-40B4-BE49-F238E27FC236}">
                <a16:creationId xmlns:a16="http://schemas.microsoft.com/office/drawing/2014/main" id="{4FCC620A-61A4-32B9-F574-911FEE7825FA}"/>
              </a:ext>
            </a:extLst>
          </p:cNvPr>
          <p:cNvSpPr txBox="1"/>
          <p:nvPr/>
        </p:nvSpPr>
        <p:spPr>
          <a:xfrm>
            <a:off x="1285914" y="961971"/>
            <a:ext cx="7888066" cy="307777"/>
          </a:xfrm>
          <a:prstGeom prst="rect">
            <a:avLst/>
          </a:prstGeom>
          <a:noFill/>
        </p:spPr>
        <p:txBody>
          <a:bodyPr wrap="square">
            <a:spAutoFit/>
          </a:bodyPr>
          <a:lstStyle/>
          <a:p>
            <a:r>
              <a:rPr lang="es-ES" altLang="ko-KR" sz="1400" b="1" dirty="0">
                <a:latin typeface="Arial"/>
                <a:ea typeface="Arial Unicode MS"/>
                <a:cs typeface="Arial" pitchFamily="34" charset="0"/>
              </a:rPr>
              <a:t>3.2 TINGKAT PEMENUHAN LAPORAN SASARAN MUTU, K3 DAN LINGKUNGAN</a:t>
            </a:r>
          </a:p>
        </p:txBody>
      </p:sp>
      <p:grpSp>
        <p:nvGrpSpPr>
          <p:cNvPr id="14" name="Group 13">
            <a:extLst>
              <a:ext uri="{FF2B5EF4-FFF2-40B4-BE49-F238E27FC236}">
                <a16:creationId xmlns:a16="http://schemas.microsoft.com/office/drawing/2014/main" id="{E95E5071-E917-187C-505A-7C1E27C8589E}"/>
              </a:ext>
            </a:extLst>
          </p:cNvPr>
          <p:cNvGrpSpPr/>
          <p:nvPr/>
        </p:nvGrpSpPr>
        <p:grpSpPr>
          <a:xfrm>
            <a:off x="465100" y="6444412"/>
            <a:ext cx="11339106" cy="287226"/>
            <a:chOff x="465100" y="6294512"/>
            <a:chExt cx="11339106" cy="287226"/>
          </a:xfrm>
        </p:grpSpPr>
        <p:pic>
          <p:nvPicPr>
            <p:cNvPr id="15" name="Picture 14">
              <a:extLst>
                <a:ext uri="{FF2B5EF4-FFF2-40B4-BE49-F238E27FC236}">
                  <a16:creationId xmlns:a16="http://schemas.microsoft.com/office/drawing/2014/main" id="{95680CD7-ACB8-0AC2-26EE-DF799FAD1435}"/>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16" name="Straight Connector 15">
              <a:extLst>
                <a:ext uri="{FF2B5EF4-FFF2-40B4-BE49-F238E27FC236}">
                  <a16:creationId xmlns:a16="http://schemas.microsoft.com/office/drawing/2014/main" id="{C01BD6FE-0296-6451-007B-D9A868BFABDD}"/>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7499972D-A391-872A-E6FA-26D66D59DFDA}"/>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37181F6-41A3-F923-D479-664688F3B181}"/>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985088E-9758-E257-BD80-5D71ED59AE68}"/>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DEDA0017-940E-44A1-2C7D-B2931C1A9B24}"/>
              </a:ext>
            </a:extLst>
          </p:cNvPr>
          <p:cNvPicPr>
            <a:picLocks noChangeAspect="1"/>
          </p:cNvPicPr>
          <p:nvPr/>
        </p:nvPicPr>
        <p:blipFill>
          <a:blip r:embed="rId3"/>
          <a:stretch>
            <a:fillRect/>
          </a:stretch>
        </p:blipFill>
        <p:spPr>
          <a:xfrm>
            <a:off x="0" y="2252364"/>
            <a:ext cx="12192000" cy="3356118"/>
          </a:xfrm>
          <a:prstGeom prst="rect">
            <a:avLst/>
          </a:prstGeom>
        </p:spPr>
      </p:pic>
    </p:spTree>
    <p:extLst>
      <p:ext uri="{BB962C8B-B14F-4D97-AF65-F5344CB8AC3E}">
        <p14:creationId xmlns:p14="http://schemas.microsoft.com/office/powerpoint/2010/main" val="283722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F2637CF-8142-CA40-60F6-D53DB0FEC896}"/>
              </a:ext>
            </a:extLst>
          </p:cNvPr>
          <p:cNvGraphicFramePr>
            <a:graphicFrameLocks noGrp="1"/>
          </p:cNvGraphicFramePr>
          <p:nvPr>
            <p:extLst>
              <p:ext uri="{D42A27DB-BD31-4B8C-83A1-F6EECF244321}">
                <p14:modId xmlns:p14="http://schemas.microsoft.com/office/powerpoint/2010/main" val="2391640138"/>
              </p:ext>
            </p:extLst>
          </p:nvPr>
        </p:nvGraphicFramePr>
        <p:xfrm>
          <a:off x="578757" y="2020536"/>
          <a:ext cx="11034486" cy="4370951"/>
        </p:xfrm>
        <a:graphic>
          <a:graphicData uri="http://schemas.openxmlformats.org/drawingml/2006/table">
            <a:tbl>
              <a:tblPr>
                <a:tableStyleId>{5C22544A-7EE6-4342-B048-85BDC9FD1C3A}</a:tableStyleId>
              </a:tblPr>
              <a:tblGrid>
                <a:gridCol w="1525814">
                  <a:extLst>
                    <a:ext uri="{9D8B030D-6E8A-4147-A177-3AD203B41FA5}">
                      <a16:colId xmlns:a16="http://schemas.microsoft.com/office/drawing/2014/main" val="1185345311"/>
                    </a:ext>
                  </a:extLst>
                </a:gridCol>
                <a:gridCol w="3048000">
                  <a:extLst>
                    <a:ext uri="{9D8B030D-6E8A-4147-A177-3AD203B41FA5}">
                      <a16:colId xmlns:a16="http://schemas.microsoft.com/office/drawing/2014/main" val="2115281034"/>
                    </a:ext>
                  </a:extLst>
                </a:gridCol>
                <a:gridCol w="798286">
                  <a:extLst>
                    <a:ext uri="{9D8B030D-6E8A-4147-A177-3AD203B41FA5}">
                      <a16:colId xmlns:a16="http://schemas.microsoft.com/office/drawing/2014/main" val="3357757506"/>
                    </a:ext>
                  </a:extLst>
                </a:gridCol>
                <a:gridCol w="2090057">
                  <a:extLst>
                    <a:ext uri="{9D8B030D-6E8A-4147-A177-3AD203B41FA5}">
                      <a16:colId xmlns:a16="http://schemas.microsoft.com/office/drawing/2014/main" val="2079158563"/>
                    </a:ext>
                  </a:extLst>
                </a:gridCol>
                <a:gridCol w="2138093">
                  <a:extLst>
                    <a:ext uri="{9D8B030D-6E8A-4147-A177-3AD203B41FA5}">
                      <a16:colId xmlns:a16="http://schemas.microsoft.com/office/drawing/2014/main" val="1178460137"/>
                    </a:ext>
                  </a:extLst>
                </a:gridCol>
                <a:gridCol w="1434236">
                  <a:extLst>
                    <a:ext uri="{9D8B030D-6E8A-4147-A177-3AD203B41FA5}">
                      <a16:colId xmlns:a16="http://schemas.microsoft.com/office/drawing/2014/main" val="4013392520"/>
                    </a:ext>
                  </a:extLst>
                </a:gridCol>
              </a:tblGrid>
              <a:tr h="347395">
                <a:tc>
                  <a:txBody>
                    <a:bodyPr/>
                    <a:lstStyle/>
                    <a:p>
                      <a:pPr algn="ctr" fontAlgn="b"/>
                      <a:r>
                        <a:rPr lang="en-US" sz="1400" b="1" i="0" u="none" strike="noStrike" dirty="0">
                          <a:solidFill>
                            <a:schemeClr val="bg1"/>
                          </a:solidFill>
                          <a:effectLst/>
                          <a:latin typeface="Calibri" panose="020F0502020204030204" pitchFamily="34" charset="0"/>
                        </a:rPr>
                        <a:t>Perspective</a:t>
                      </a:r>
                    </a:p>
                  </a:txBody>
                  <a:tcPr marL="8932" marR="8932" marT="8932" marB="0" anchor="ctr">
                    <a:solidFill>
                      <a:schemeClr val="tx1"/>
                    </a:solidFill>
                  </a:tcPr>
                </a:tc>
                <a:tc>
                  <a:txBody>
                    <a:bodyPr/>
                    <a:lstStyle/>
                    <a:p>
                      <a:pPr algn="ctr" fontAlgn="b"/>
                      <a:r>
                        <a:rPr lang="en-US" sz="1400" b="1" u="none" strike="noStrike" dirty="0">
                          <a:solidFill>
                            <a:schemeClr val="bg1"/>
                          </a:solidFill>
                          <a:effectLst/>
                          <a:latin typeface="+mn-lt"/>
                        </a:rPr>
                        <a:t>KPI</a:t>
                      </a:r>
                      <a:endParaRPr lang="en-US" sz="1400" b="1" i="0" u="none" strike="noStrike" dirty="0">
                        <a:solidFill>
                          <a:schemeClr val="bg1"/>
                        </a:solidFill>
                        <a:effectLst/>
                        <a:latin typeface="+mn-lt"/>
                      </a:endParaRPr>
                    </a:p>
                  </a:txBody>
                  <a:tcPr marL="7468" marR="7468" marT="7468" marB="0" anchor="ctr">
                    <a:solidFill>
                      <a:schemeClr val="tx1"/>
                    </a:solidFill>
                  </a:tcPr>
                </a:tc>
                <a:tc>
                  <a:txBody>
                    <a:bodyPr/>
                    <a:lstStyle/>
                    <a:p>
                      <a:pPr algn="ctr" fontAlgn="b"/>
                      <a:r>
                        <a:rPr lang="en-US" sz="1400" b="1" u="none" strike="noStrike" dirty="0">
                          <a:solidFill>
                            <a:schemeClr val="bg1"/>
                          </a:solidFill>
                          <a:effectLst/>
                          <a:latin typeface="+mn-lt"/>
                        </a:rPr>
                        <a:t>Weight</a:t>
                      </a:r>
                      <a:endParaRPr lang="en-US" sz="1400" b="1" i="0" u="none" strike="noStrike" dirty="0">
                        <a:solidFill>
                          <a:schemeClr val="bg1"/>
                        </a:solidFill>
                        <a:effectLst/>
                        <a:latin typeface="+mn-lt"/>
                      </a:endParaRPr>
                    </a:p>
                  </a:txBody>
                  <a:tcPr marL="7468" marR="7468" marT="7468" marB="0" anchor="ctr">
                    <a:solidFill>
                      <a:schemeClr val="tx1"/>
                    </a:solidFill>
                  </a:tcPr>
                </a:tc>
                <a:tc>
                  <a:txBody>
                    <a:bodyPr/>
                    <a:lstStyle/>
                    <a:p>
                      <a:pPr algn="ctr" fontAlgn="b"/>
                      <a:r>
                        <a:rPr lang="en-US" sz="1400" b="1" u="none" strike="noStrike" dirty="0">
                          <a:solidFill>
                            <a:schemeClr val="bg1"/>
                          </a:solidFill>
                          <a:effectLst/>
                          <a:latin typeface="+mn-lt"/>
                        </a:rPr>
                        <a:t>Target</a:t>
                      </a:r>
                      <a:endParaRPr lang="en-US" sz="1400" b="1" i="0" u="none" strike="noStrike" dirty="0">
                        <a:solidFill>
                          <a:schemeClr val="bg1"/>
                        </a:solidFill>
                        <a:effectLst/>
                        <a:latin typeface="+mn-lt"/>
                      </a:endParaRPr>
                    </a:p>
                  </a:txBody>
                  <a:tcPr marL="7468" marR="7468" marT="7468" marB="0" anchor="ctr">
                    <a:solidFill>
                      <a:schemeClr val="tx1"/>
                    </a:solidFill>
                  </a:tcPr>
                </a:tc>
                <a:tc>
                  <a:txBody>
                    <a:bodyPr/>
                    <a:lstStyle/>
                    <a:p>
                      <a:pPr algn="ctr" fontAlgn="b"/>
                      <a:r>
                        <a:rPr lang="en-US" sz="1400" b="1" u="none" strike="noStrike" dirty="0">
                          <a:solidFill>
                            <a:schemeClr val="bg1"/>
                          </a:solidFill>
                          <a:effectLst/>
                          <a:latin typeface="+mn-lt"/>
                        </a:rPr>
                        <a:t>Actual</a:t>
                      </a:r>
                      <a:endParaRPr lang="en-US" sz="1400" b="1" i="0" u="none" strike="noStrike" dirty="0">
                        <a:solidFill>
                          <a:schemeClr val="bg1"/>
                        </a:solidFill>
                        <a:effectLst/>
                        <a:latin typeface="+mn-lt"/>
                      </a:endParaRPr>
                    </a:p>
                  </a:txBody>
                  <a:tcPr marL="7468" marR="7468" marT="7468" marB="0" anchor="ctr">
                    <a:solidFill>
                      <a:schemeClr val="tx1"/>
                    </a:solidFill>
                  </a:tcPr>
                </a:tc>
                <a:tc>
                  <a:txBody>
                    <a:bodyPr/>
                    <a:lstStyle/>
                    <a:p>
                      <a:pPr algn="ctr" fontAlgn="b"/>
                      <a:r>
                        <a:rPr lang="en-US" sz="1400" b="1" u="none" strike="noStrike" dirty="0">
                          <a:solidFill>
                            <a:schemeClr val="bg1"/>
                          </a:solidFill>
                          <a:effectLst/>
                          <a:latin typeface="+mn-lt"/>
                        </a:rPr>
                        <a:t>% Achievement</a:t>
                      </a:r>
                      <a:endParaRPr lang="en-US" sz="1400" b="1" i="0" u="none" strike="noStrike" dirty="0">
                        <a:solidFill>
                          <a:schemeClr val="bg1"/>
                        </a:solidFill>
                        <a:effectLst/>
                        <a:latin typeface="+mn-lt"/>
                      </a:endParaRPr>
                    </a:p>
                  </a:txBody>
                  <a:tcPr marL="7468" marR="7468" marT="7468" marB="0" anchor="ctr">
                    <a:solidFill>
                      <a:schemeClr val="tx1"/>
                    </a:solidFill>
                  </a:tcPr>
                </a:tc>
                <a:extLst>
                  <a:ext uri="{0D108BD9-81ED-4DB2-BD59-A6C34878D82A}">
                    <a16:rowId xmlns:a16="http://schemas.microsoft.com/office/drawing/2014/main" val="783763740"/>
                  </a:ext>
                </a:extLst>
              </a:tr>
              <a:tr h="347395">
                <a:tc rowSpan="3">
                  <a:txBody>
                    <a:bodyPr/>
                    <a:lstStyle/>
                    <a:p>
                      <a:pPr algn="ctr" fontAlgn="b"/>
                      <a:r>
                        <a:rPr lang="en-US" sz="1400" b="0" i="0" u="none" strike="noStrike" dirty="0">
                          <a:effectLst/>
                          <a:latin typeface="Calibri" panose="020F0502020204030204" pitchFamily="34" charset="0"/>
                        </a:rPr>
                        <a:t>Financial</a:t>
                      </a:r>
                    </a:p>
                  </a:txBody>
                  <a:tcPr marL="8932" marR="8932" marT="8932" marB="0" anchor="ctr"/>
                </a:tc>
                <a:tc>
                  <a:txBody>
                    <a:bodyPr/>
                    <a:lstStyle/>
                    <a:p>
                      <a:pPr algn="l" fontAlgn="b"/>
                      <a:r>
                        <a:rPr lang="en-US" sz="1400" u="none" strike="noStrike" dirty="0">
                          <a:effectLst/>
                        </a:rPr>
                        <a:t>Net Profit Before Tax </a:t>
                      </a:r>
                      <a:r>
                        <a:rPr lang="en-US" sz="1400" u="none" strike="noStrike" dirty="0" err="1">
                          <a:effectLst/>
                        </a:rPr>
                        <a:t>Konsol</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a:effectLst/>
                        </a:rPr>
                        <a:t>8%</a:t>
                      </a:r>
                      <a:endParaRPr lang="en-US" sz="1400" b="0" i="0" u="none" strike="noStrike">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34.37 M Rupiah</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23.03 M Rupiah</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67.01%</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2913152928"/>
                  </a:ext>
                </a:extLst>
              </a:tr>
              <a:tr h="347395">
                <a:tc vMerge="1">
                  <a:txBody>
                    <a:bodyPr/>
                    <a:lstStyle/>
                    <a:p>
                      <a:pPr algn="l" fontAlgn="b"/>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Net Profit Before Tax Single</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8%</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26.47 M Rupiah</a:t>
                      </a:r>
                      <a:endParaRPr lang="en-US" sz="1400" b="0" i="0" u="none" strike="noStrike">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9.69 M Rupiah</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36.61%</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3767886782"/>
                  </a:ext>
                </a:extLst>
              </a:tr>
              <a:tr h="347395">
                <a:tc vMerge="1">
                  <a:txBody>
                    <a:bodyPr/>
                    <a:lstStyle/>
                    <a:p>
                      <a:pPr algn="l" fontAlgn="b"/>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Interest Expenses</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3%</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1.20 % </a:t>
                      </a:r>
                      <a:r>
                        <a:rPr lang="en-US" sz="1400" u="none" strike="noStrike" dirty="0" err="1">
                          <a:effectLst/>
                        </a:rPr>
                        <a:t>dari</a:t>
                      </a:r>
                      <a:r>
                        <a:rPr lang="en-US" sz="1400" u="none" strike="noStrike" dirty="0">
                          <a:effectLst/>
                        </a:rPr>
                        <a:t> Total Sales</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1.74 % </a:t>
                      </a:r>
                      <a:r>
                        <a:rPr lang="en-US" sz="1400" u="none" strike="noStrike" dirty="0" err="1">
                          <a:effectLst/>
                        </a:rPr>
                        <a:t>dari</a:t>
                      </a:r>
                      <a:r>
                        <a:rPr lang="en-US" sz="1400" u="none" strike="noStrike" dirty="0">
                          <a:effectLst/>
                        </a:rPr>
                        <a:t> Total Sales</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68.97%</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2496416633"/>
                  </a:ext>
                </a:extLst>
              </a:tr>
              <a:tr h="34739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effectLst/>
                          <a:latin typeface="Calibri" panose="020F0502020204030204" pitchFamily="34" charset="0"/>
                        </a:rPr>
                        <a:t>Customer</a:t>
                      </a:r>
                    </a:p>
                  </a:txBody>
                  <a:tcPr marL="8932" marR="8932" marT="8932" marB="0" anchor="ctr"/>
                </a:tc>
                <a:tc>
                  <a:txBody>
                    <a:bodyPr/>
                    <a:lstStyle/>
                    <a:p>
                      <a:pPr algn="l" fontAlgn="b"/>
                      <a:r>
                        <a:rPr lang="en-US" sz="1400" u="none" strike="noStrike" dirty="0">
                          <a:effectLst/>
                        </a:rPr>
                        <a:t>Customer </a:t>
                      </a:r>
                      <a:r>
                        <a:rPr lang="en-US" sz="1400" u="none" strike="noStrike" dirty="0" err="1">
                          <a:effectLst/>
                        </a:rPr>
                        <a:t>Melakukan</a:t>
                      </a:r>
                      <a:r>
                        <a:rPr lang="en-US" sz="1400" u="none" strike="noStrike" dirty="0">
                          <a:effectLst/>
                        </a:rPr>
                        <a:t> </a:t>
                      </a:r>
                      <a:r>
                        <a:rPr lang="en-US" sz="1400" u="none" strike="noStrike" dirty="0" err="1">
                          <a:effectLst/>
                        </a:rPr>
                        <a:t>Pembelian</a:t>
                      </a:r>
                      <a:r>
                        <a:rPr lang="en-US" sz="1400" u="none" strike="noStrike" dirty="0">
                          <a:effectLst/>
                        </a:rPr>
                        <a:t> </a:t>
                      </a:r>
                      <a:r>
                        <a:rPr lang="en-US" sz="1400" u="none" strike="noStrike" dirty="0" err="1">
                          <a:effectLst/>
                        </a:rPr>
                        <a:t>Ulang</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2%</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75.00 % </a:t>
                      </a:r>
                      <a:r>
                        <a:rPr lang="en-US" sz="1400" u="none" strike="noStrike" dirty="0" err="1">
                          <a:effectLst/>
                        </a:rPr>
                        <a:t>dari</a:t>
                      </a:r>
                      <a:r>
                        <a:rPr lang="en-US" sz="1400" u="none" strike="noStrike" dirty="0">
                          <a:effectLst/>
                        </a:rPr>
                        <a:t> </a:t>
                      </a:r>
                      <a:r>
                        <a:rPr lang="en-US" sz="1400" u="none" strike="noStrike" dirty="0" err="1">
                          <a:effectLst/>
                        </a:rPr>
                        <a:t>jumlah</a:t>
                      </a:r>
                      <a:r>
                        <a:rPr lang="en-US" sz="1400" u="none" strike="noStrike" dirty="0">
                          <a:effectLst/>
                        </a:rPr>
                        <a:t> buyer</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26.00 % </a:t>
                      </a:r>
                      <a:r>
                        <a:rPr lang="en-US" sz="1400" u="none" strike="noStrike" dirty="0" err="1">
                          <a:effectLst/>
                        </a:rPr>
                        <a:t>dari</a:t>
                      </a:r>
                      <a:r>
                        <a:rPr lang="en-US" sz="1400" u="none" strike="noStrike" dirty="0">
                          <a:effectLst/>
                        </a:rPr>
                        <a:t> </a:t>
                      </a:r>
                      <a:r>
                        <a:rPr lang="en-US" sz="1400" u="none" strike="noStrike" dirty="0" err="1">
                          <a:effectLst/>
                        </a:rPr>
                        <a:t>jumlah</a:t>
                      </a:r>
                      <a:r>
                        <a:rPr lang="en-US" sz="1400" u="none" strike="noStrike" dirty="0">
                          <a:effectLst/>
                        </a:rPr>
                        <a:t> buyer</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34.67%</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3123910736"/>
                  </a:ext>
                </a:extLst>
              </a:tr>
              <a:tr h="347395">
                <a:tc rowSpan="4">
                  <a:txBody>
                    <a:bodyPr/>
                    <a:lstStyle/>
                    <a:p>
                      <a:pPr algn="ctr" fontAlgn="b"/>
                      <a:r>
                        <a:rPr lang="en-US" sz="1400" b="0" i="0" u="none" strike="noStrike" dirty="0">
                          <a:effectLst/>
                          <a:latin typeface="Calibri" panose="020F0502020204030204" pitchFamily="34" charset="0"/>
                        </a:rPr>
                        <a:t>Internal Process</a:t>
                      </a:r>
                    </a:p>
                  </a:txBody>
                  <a:tcPr marL="8932" marR="8932" marT="8932" marB="0" anchor="ctr"/>
                </a:tc>
                <a:tc>
                  <a:txBody>
                    <a:bodyPr/>
                    <a:lstStyle/>
                    <a:p>
                      <a:pPr algn="l" fontAlgn="b"/>
                      <a:r>
                        <a:rPr lang="en-US" sz="1400" u="none" strike="noStrike">
                          <a:effectLst/>
                        </a:rPr>
                        <a:t>Kegagalan G2 Internal</a:t>
                      </a:r>
                      <a:endParaRPr lang="en-US" sz="1400" b="0" i="0" u="none" strike="noStrike">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2%</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0.20 % dari Hasil Produksi</a:t>
                      </a:r>
                      <a:endParaRPr lang="en-US" sz="1400" b="0" i="0" u="none" strike="noStrike">
                        <a:effectLst/>
                        <a:latin typeface="Calibri" panose="020F0502020204030204" pitchFamily="34" charset="0"/>
                      </a:endParaRPr>
                    </a:p>
                  </a:txBody>
                  <a:tcPr marL="8932" marR="8932" marT="8932" marB="0" anchor="ctr"/>
                </a:tc>
                <a:tc>
                  <a:txBody>
                    <a:bodyPr/>
                    <a:lstStyle/>
                    <a:p>
                      <a:pPr algn="l" fontAlgn="b"/>
                      <a:r>
                        <a:rPr lang="en-US" sz="1400" u="none" strike="noStrike">
                          <a:effectLst/>
                        </a:rPr>
                        <a:t>0.30 % dari Hasil Produksi</a:t>
                      </a:r>
                      <a:endParaRPr lang="en-US" sz="1400" b="0" i="0" u="none" strike="noStrike">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66.67%</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338529861"/>
                  </a:ext>
                </a:extLst>
              </a:tr>
              <a:tr h="347395">
                <a:tc vMerge="1">
                  <a:txBody>
                    <a:bodyPr/>
                    <a:lstStyle/>
                    <a:p>
                      <a:pPr algn="l" fontAlgn="b"/>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err="1">
                          <a:effectLst/>
                        </a:rPr>
                        <a:t>Ketepatan</a:t>
                      </a:r>
                      <a:r>
                        <a:rPr lang="en-US" sz="1400" u="none" strike="noStrike" dirty="0">
                          <a:effectLst/>
                        </a:rPr>
                        <a:t> Waktu Closed </a:t>
                      </a:r>
                      <a:r>
                        <a:rPr lang="en-US" sz="1400" u="none" strike="noStrike" dirty="0" err="1">
                          <a:effectLst/>
                        </a:rPr>
                        <a:t>Temuan</a:t>
                      </a:r>
                      <a:r>
                        <a:rPr lang="en-US" sz="1400" u="none" strike="noStrike" dirty="0">
                          <a:effectLst/>
                        </a:rPr>
                        <a:t> Internal Audit</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1%</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10.00 Hari</a:t>
                      </a:r>
                      <a:endParaRPr lang="en-US" sz="1400" b="0" i="0" u="none" strike="noStrike">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17.00 Hari</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58.82%</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2525109414"/>
                  </a:ext>
                </a:extLst>
              </a:tr>
              <a:tr h="347395">
                <a:tc vMerge="1">
                  <a:txBody>
                    <a:bodyPr/>
                    <a:lstStyle/>
                    <a:p>
                      <a:pPr algn="l" fontAlgn="b"/>
                      <a:endParaRPr lang="en-US" sz="1400" b="0" i="0" u="none" strike="noStrike">
                        <a:effectLst/>
                        <a:latin typeface="Calibri" panose="020F0502020204030204" pitchFamily="34" charset="0"/>
                      </a:endParaRPr>
                    </a:p>
                  </a:txBody>
                  <a:tcPr marL="8932" marR="8932" marT="8932" marB="0" anchor="ctr"/>
                </a:tc>
                <a:tc>
                  <a:txBody>
                    <a:bodyPr/>
                    <a:lstStyle/>
                    <a:p>
                      <a:pPr algn="l" fontAlgn="b"/>
                      <a:r>
                        <a:rPr lang="en-US" sz="1400" u="none" strike="noStrike" dirty="0" err="1">
                          <a:effectLst/>
                        </a:rPr>
                        <a:t>Komplain</a:t>
                      </a:r>
                      <a:r>
                        <a:rPr lang="en-US" sz="1400" u="none" strike="noStrike" dirty="0">
                          <a:effectLst/>
                        </a:rPr>
                        <a:t> </a:t>
                      </a:r>
                      <a:r>
                        <a:rPr lang="en-US" sz="1400" u="none" strike="noStrike" dirty="0" err="1">
                          <a:effectLst/>
                        </a:rPr>
                        <a:t>Produk</a:t>
                      </a:r>
                      <a:r>
                        <a:rPr lang="en-US" sz="1400" u="none" strike="noStrike" dirty="0">
                          <a:effectLst/>
                        </a:rPr>
                        <a:t> dan Delivery</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2%</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0.00 </a:t>
                      </a:r>
                      <a:r>
                        <a:rPr lang="en-US" sz="1400" u="none" strike="noStrike" dirty="0" err="1">
                          <a:effectLst/>
                        </a:rPr>
                        <a:t>komplain</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57.00 komplain</a:t>
                      </a:r>
                      <a:endParaRPr lang="en-US" sz="1400" b="0" i="0" u="none" strike="noStrike">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0%</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807711077"/>
                  </a:ext>
                </a:extLst>
              </a:tr>
              <a:tr h="347395">
                <a:tc vMerge="1">
                  <a:txBody>
                    <a:bodyPr/>
                    <a:lstStyle/>
                    <a:p>
                      <a:pPr algn="l" fontAlgn="b"/>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Total Inventory Single, Unmoving</a:t>
                      </a:r>
                      <a:endParaRPr lang="en-US" sz="1400" b="0" i="0" u="none" strike="noStrike">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2%</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0.00 Rupiah</a:t>
                      </a:r>
                      <a:endParaRPr lang="en-US" sz="1400" b="0" i="0" u="none" strike="noStrike">
                        <a:effectLst/>
                        <a:latin typeface="Calibri" panose="020F0502020204030204" pitchFamily="34" charset="0"/>
                      </a:endParaRPr>
                    </a:p>
                  </a:txBody>
                  <a:tcPr marL="8932" marR="8932" marT="8932" marB="0" anchor="ctr"/>
                </a:tc>
                <a:tc>
                  <a:txBody>
                    <a:bodyPr/>
                    <a:lstStyle/>
                    <a:p>
                      <a:pPr algn="l" fontAlgn="b"/>
                      <a:r>
                        <a:rPr lang="en-US" sz="1400" u="none" strike="noStrike">
                          <a:effectLst/>
                        </a:rPr>
                        <a:t>5.39 Rupiah</a:t>
                      </a:r>
                      <a:endParaRPr lang="en-US" sz="1400" b="0" i="0" u="none" strike="noStrike">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0%</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594618750"/>
                  </a:ext>
                </a:extLst>
              </a:tr>
              <a:tr h="347395">
                <a:tc rowSpan="3">
                  <a:txBody>
                    <a:bodyPr/>
                    <a:lstStyle/>
                    <a:p>
                      <a:pPr algn="ctr" fontAlgn="b"/>
                      <a:r>
                        <a:rPr lang="en-US" sz="1400" b="0" i="0" u="none" strike="noStrike" dirty="0">
                          <a:effectLst/>
                          <a:latin typeface="Calibri" panose="020F0502020204030204" pitchFamily="34" charset="0"/>
                        </a:rPr>
                        <a:t>Learning &amp; Growth</a:t>
                      </a:r>
                    </a:p>
                  </a:txBody>
                  <a:tcPr marL="8932" marR="8932" marT="8932" marB="0" anchor="ctr"/>
                </a:tc>
                <a:tc>
                  <a:txBody>
                    <a:bodyPr/>
                    <a:lstStyle/>
                    <a:p>
                      <a:pPr algn="l" fontAlgn="b"/>
                      <a:r>
                        <a:rPr lang="en-US" sz="1400" u="none" strike="noStrike" dirty="0" err="1">
                          <a:effectLst/>
                        </a:rPr>
                        <a:t>Temuan</a:t>
                      </a:r>
                      <a:r>
                        <a:rPr lang="en-US" sz="1400" u="none" strike="noStrike" dirty="0">
                          <a:effectLst/>
                        </a:rPr>
                        <a:t> 5S dan K3</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1%</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0.00 Temuan</a:t>
                      </a:r>
                      <a:endParaRPr lang="en-US" sz="1400" b="0" i="0" u="none" strike="noStrike">
                        <a:effectLst/>
                        <a:latin typeface="Calibri" panose="020F0502020204030204" pitchFamily="34" charset="0"/>
                      </a:endParaRPr>
                    </a:p>
                  </a:txBody>
                  <a:tcPr marL="8932" marR="8932" marT="8932" marB="0" anchor="ctr"/>
                </a:tc>
                <a:tc>
                  <a:txBody>
                    <a:bodyPr/>
                    <a:lstStyle/>
                    <a:p>
                      <a:pPr algn="l" fontAlgn="b"/>
                      <a:r>
                        <a:rPr lang="en-US" sz="1400" u="none" strike="noStrike">
                          <a:effectLst/>
                        </a:rPr>
                        <a:t>42.00 Temuan</a:t>
                      </a:r>
                      <a:endParaRPr lang="en-US" sz="1400" b="0" i="0" u="none" strike="noStrike">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0%</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3246567649"/>
                  </a:ext>
                </a:extLst>
              </a:tr>
              <a:tr h="347395">
                <a:tc vMerge="1">
                  <a:txBody>
                    <a:bodyPr/>
                    <a:lstStyle/>
                    <a:p>
                      <a:pPr algn="l" fontAlgn="b"/>
                      <a:endParaRPr lang="da-DK" sz="1400" b="0" i="0" u="none" strike="noStrike" dirty="0">
                        <a:effectLst/>
                        <a:latin typeface="Calibri" panose="020F0502020204030204" pitchFamily="34" charset="0"/>
                      </a:endParaRPr>
                    </a:p>
                  </a:txBody>
                  <a:tcPr marL="8932" marR="8932" marT="8932" marB="0" anchor="ctr"/>
                </a:tc>
                <a:tc>
                  <a:txBody>
                    <a:bodyPr/>
                    <a:lstStyle/>
                    <a:p>
                      <a:pPr algn="l" fontAlgn="b"/>
                      <a:r>
                        <a:rPr lang="da-DK" sz="1400" u="none" strike="noStrike">
                          <a:effectLst/>
                        </a:rPr>
                        <a:t>Pemenuhan GCG dan Kode Etik</a:t>
                      </a:r>
                      <a:endParaRPr lang="da-DK" sz="1400" b="0" i="0" u="none" strike="noStrike">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1%</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0.00 Pelanggaran</a:t>
                      </a:r>
                      <a:endParaRPr lang="en-US" sz="1400" b="0" i="0" u="none" strike="noStrike">
                        <a:effectLst/>
                        <a:latin typeface="Calibri" panose="020F0502020204030204" pitchFamily="34" charset="0"/>
                      </a:endParaRPr>
                    </a:p>
                  </a:txBody>
                  <a:tcPr marL="8932" marR="8932" marT="8932" marB="0" anchor="ctr"/>
                </a:tc>
                <a:tc>
                  <a:txBody>
                    <a:bodyPr/>
                    <a:lstStyle/>
                    <a:p>
                      <a:pPr algn="l" fontAlgn="b"/>
                      <a:r>
                        <a:rPr lang="en-US" sz="1400" u="none" strike="noStrike">
                          <a:effectLst/>
                        </a:rPr>
                        <a:t>13.00 Pelanggaran</a:t>
                      </a:r>
                      <a:endParaRPr lang="en-US" sz="1400" b="0" i="0" u="none" strike="noStrike">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0%</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2836423327"/>
                  </a:ext>
                </a:extLst>
              </a:tr>
              <a:tr h="461349">
                <a:tc vMerge="1">
                  <a:txBody>
                    <a:bodyPr/>
                    <a:lstStyle/>
                    <a:p>
                      <a:pPr algn="l" fontAlgn="b"/>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Jumlah Temuan Minor dan Mayor Audit Eksternal</a:t>
                      </a:r>
                      <a:endParaRPr lang="en-US" sz="1400" b="0" i="0" u="none" strike="noStrike">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1%</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0.00 </a:t>
                      </a:r>
                      <a:r>
                        <a:rPr lang="en-US" sz="1400" u="none" strike="noStrike" dirty="0" err="1">
                          <a:effectLst/>
                        </a:rPr>
                        <a:t>Temuan</a:t>
                      </a:r>
                      <a:r>
                        <a:rPr lang="en-US" sz="1400" u="none" strike="noStrike" dirty="0">
                          <a:effectLst/>
                        </a:rPr>
                        <a:t> Minor</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9.00 </a:t>
                      </a:r>
                      <a:r>
                        <a:rPr lang="en-US" sz="1400" u="none" strike="noStrike" dirty="0" err="1">
                          <a:effectLst/>
                        </a:rPr>
                        <a:t>Temuan</a:t>
                      </a:r>
                      <a:r>
                        <a:rPr lang="en-US" sz="1400" u="none" strike="noStrike" dirty="0">
                          <a:effectLst/>
                        </a:rPr>
                        <a:t> Minor</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0%</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1197635366"/>
                  </a:ext>
                </a:extLst>
              </a:tr>
            </a:tbl>
          </a:graphicData>
        </a:graphic>
      </p:graphicFrame>
      <p:sp>
        <p:nvSpPr>
          <p:cNvPr id="9" name="Rectangle: Rounded Corners 8">
            <a:extLst>
              <a:ext uri="{FF2B5EF4-FFF2-40B4-BE49-F238E27FC236}">
                <a16:creationId xmlns:a16="http://schemas.microsoft.com/office/drawing/2014/main" id="{82728B65-AA60-3B5C-6238-043F4353D4FC}"/>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0" name="Rectangle: Rounded Corners 9">
            <a:extLst>
              <a:ext uri="{FF2B5EF4-FFF2-40B4-BE49-F238E27FC236}">
                <a16:creationId xmlns:a16="http://schemas.microsoft.com/office/drawing/2014/main" id="{1D96009B-6969-26FB-CCB1-AF460D1E2C60}"/>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1" name="TextBox 10">
            <a:extLst>
              <a:ext uri="{FF2B5EF4-FFF2-40B4-BE49-F238E27FC236}">
                <a16:creationId xmlns:a16="http://schemas.microsoft.com/office/drawing/2014/main" id="{6D92ACC2-E128-A18E-09D2-0BA22ECC2DA6}"/>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2" name="TextBox 11">
            <a:extLst>
              <a:ext uri="{FF2B5EF4-FFF2-40B4-BE49-F238E27FC236}">
                <a16:creationId xmlns:a16="http://schemas.microsoft.com/office/drawing/2014/main" id="{056C53F2-8A3A-AB5E-2234-3BBC4B6A7B3E}"/>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3" name="TextBox 12">
            <a:extLst>
              <a:ext uri="{FF2B5EF4-FFF2-40B4-BE49-F238E27FC236}">
                <a16:creationId xmlns:a16="http://schemas.microsoft.com/office/drawing/2014/main" id="{821B5363-BA56-4853-16A7-BD08595358BE}"/>
              </a:ext>
            </a:extLst>
          </p:cNvPr>
          <p:cNvSpPr txBox="1"/>
          <p:nvPr/>
        </p:nvSpPr>
        <p:spPr>
          <a:xfrm>
            <a:off x="1285914" y="961971"/>
            <a:ext cx="7888066" cy="307777"/>
          </a:xfrm>
          <a:prstGeom prst="rect">
            <a:avLst/>
          </a:prstGeom>
          <a:noFill/>
        </p:spPr>
        <p:txBody>
          <a:bodyPr wrap="square">
            <a:spAutoFit/>
          </a:bodyPr>
          <a:lstStyle/>
          <a:p>
            <a:r>
              <a:rPr lang="es-ES" altLang="ko-KR" sz="1400" b="1" dirty="0">
                <a:latin typeface="Arial"/>
                <a:ea typeface="Arial Unicode MS"/>
                <a:cs typeface="Arial" pitchFamily="34" charset="0"/>
              </a:rPr>
              <a:t>3.2 TINGKAT PEMENUHAN LAPORAN SASARAN MUTU, K3 DAN LINGKUNGAN</a:t>
            </a:r>
          </a:p>
        </p:txBody>
      </p:sp>
      <p:sp>
        <p:nvSpPr>
          <p:cNvPr id="3" name="TextBox 2">
            <a:extLst>
              <a:ext uri="{FF2B5EF4-FFF2-40B4-BE49-F238E27FC236}">
                <a16:creationId xmlns:a16="http://schemas.microsoft.com/office/drawing/2014/main" id="{F441D25D-9339-A3B4-048E-24E201786ACD}"/>
              </a:ext>
            </a:extLst>
          </p:cNvPr>
          <p:cNvSpPr txBox="1"/>
          <p:nvPr/>
        </p:nvSpPr>
        <p:spPr>
          <a:xfrm>
            <a:off x="4870344" y="1513149"/>
            <a:ext cx="296427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KPI NEED DEVELOPMENT</a:t>
            </a:r>
            <a:r>
              <a:rPr lang="en-US" sz="1400" b="1" dirty="0">
                <a:solidFill>
                  <a:prstClr val="black"/>
                </a:solidFill>
                <a:latin typeface="Arial" panose="020B0604020202020204" pitchFamily="34" charset="0"/>
                <a:cs typeface="Arial" panose="020B0604020202020204" pitchFamily="34" charset="0"/>
              </a:rPr>
              <a:t> &lt;70%</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E5850BA8-236D-4676-C86F-3D88645ADB2D}"/>
              </a:ext>
            </a:extLst>
          </p:cNvPr>
          <p:cNvGrpSpPr/>
          <p:nvPr/>
        </p:nvGrpSpPr>
        <p:grpSpPr>
          <a:xfrm>
            <a:off x="465100" y="6444412"/>
            <a:ext cx="11339106" cy="287226"/>
            <a:chOff x="465100" y="6294512"/>
            <a:chExt cx="11339106" cy="287226"/>
          </a:xfrm>
        </p:grpSpPr>
        <p:pic>
          <p:nvPicPr>
            <p:cNvPr id="8" name="Picture 7">
              <a:extLst>
                <a:ext uri="{FF2B5EF4-FFF2-40B4-BE49-F238E27FC236}">
                  <a16:creationId xmlns:a16="http://schemas.microsoft.com/office/drawing/2014/main" id="{D1ECAA10-564E-ECC6-FA7C-D7FE1B8522F8}"/>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14" name="Straight Connector 13">
              <a:extLst>
                <a:ext uri="{FF2B5EF4-FFF2-40B4-BE49-F238E27FC236}">
                  <a16:creationId xmlns:a16="http://schemas.microsoft.com/office/drawing/2014/main" id="{D5B3C436-FCE4-9E66-91F9-D9B00152F25F}"/>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45AF7E9-1B82-0D4E-F565-9F4877402E91}"/>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DA80615-D527-3AFA-76EA-229872BBE92C}"/>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20F1C7E-CB96-50C6-55A5-747F882F68A9}"/>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2420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B076E-F92A-4E49-7B29-55223196BF01}"/>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06F65B4-EEFA-E834-0765-9ED9B9B6D81B}"/>
              </a:ext>
            </a:extLst>
          </p:cNvPr>
          <p:cNvGraphicFramePr>
            <a:graphicFrameLocks noGrp="1"/>
          </p:cNvGraphicFramePr>
          <p:nvPr>
            <p:extLst>
              <p:ext uri="{D42A27DB-BD31-4B8C-83A1-F6EECF244321}">
                <p14:modId xmlns:p14="http://schemas.microsoft.com/office/powerpoint/2010/main" val="1987750429"/>
              </p:ext>
            </p:extLst>
          </p:nvPr>
        </p:nvGraphicFramePr>
        <p:xfrm>
          <a:off x="578757" y="2064327"/>
          <a:ext cx="11017497" cy="4346705"/>
        </p:xfrm>
        <a:graphic>
          <a:graphicData uri="http://schemas.openxmlformats.org/drawingml/2006/table">
            <a:tbl>
              <a:tblPr>
                <a:tableStyleId>{5C22544A-7EE6-4342-B048-85BDC9FD1C3A}</a:tableStyleId>
              </a:tblPr>
              <a:tblGrid>
                <a:gridCol w="1857739">
                  <a:extLst>
                    <a:ext uri="{9D8B030D-6E8A-4147-A177-3AD203B41FA5}">
                      <a16:colId xmlns:a16="http://schemas.microsoft.com/office/drawing/2014/main" val="427663763"/>
                    </a:ext>
                  </a:extLst>
                </a:gridCol>
                <a:gridCol w="3166018">
                  <a:extLst>
                    <a:ext uri="{9D8B030D-6E8A-4147-A177-3AD203B41FA5}">
                      <a16:colId xmlns:a16="http://schemas.microsoft.com/office/drawing/2014/main" val="2115281034"/>
                    </a:ext>
                  </a:extLst>
                </a:gridCol>
                <a:gridCol w="972457">
                  <a:extLst>
                    <a:ext uri="{9D8B030D-6E8A-4147-A177-3AD203B41FA5}">
                      <a16:colId xmlns:a16="http://schemas.microsoft.com/office/drawing/2014/main" val="3357757506"/>
                    </a:ext>
                  </a:extLst>
                </a:gridCol>
                <a:gridCol w="1959429">
                  <a:extLst>
                    <a:ext uri="{9D8B030D-6E8A-4147-A177-3AD203B41FA5}">
                      <a16:colId xmlns:a16="http://schemas.microsoft.com/office/drawing/2014/main" val="2079158563"/>
                    </a:ext>
                  </a:extLst>
                </a:gridCol>
                <a:gridCol w="1826163">
                  <a:extLst>
                    <a:ext uri="{9D8B030D-6E8A-4147-A177-3AD203B41FA5}">
                      <a16:colId xmlns:a16="http://schemas.microsoft.com/office/drawing/2014/main" val="1178460137"/>
                    </a:ext>
                  </a:extLst>
                </a:gridCol>
                <a:gridCol w="1235691">
                  <a:extLst>
                    <a:ext uri="{9D8B030D-6E8A-4147-A177-3AD203B41FA5}">
                      <a16:colId xmlns:a16="http://schemas.microsoft.com/office/drawing/2014/main" val="4013392520"/>
                    </a:ext>
                  </a:extLst>
                </a:gridCol>
              </a:tblGrid>
              <a:tr h="39515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Calibri" panose="020F0502020204030204" pitchFamily="34" charset="0"/>
                        </a:rPr>
                        <a:t>Perspective</a:t>
                      </a:r>
                    </a:p>
                  </a:txBody>
                  <a:tcPr marL="8932" marR="8932" marT="8932" marB="0" anchor="ctr">
                    <a:solidFill>
                      <a:schemeClr val="tx1"/>
                    </a:solidFill>
                  </a:tcPr>
                </a:tc>
                <a:tc>
                  <a:txBody>
                    <a:bodyPr/>
                    <a:lstStyle/>
                    <a:p>
                      <a:pPr algn="ctr" fontAlgn="b"/>
                      <a:r>
                        <a:rPr lang="en-US" sz="1400" b="1" u="none" strike="noStrike" dirty="0">
                          <a:solidFill>
                            <a:schemeClr val="bg1"/>
                          </a:solidFill>
                          <a:effectLst/>
                        </a:rPr>
                        <a:t>KPI</a:t>
                      </a:r>
                      <a:endParaRPr lang="en-US" sz="1400" b="1" i="0" u="none" strike="noStrike" dirty="0">
                        <a:solidFill>
                          <a:schemeClr val="bg1"/>
                        </a:solidFill>
                        <a:effectLst/>
                        <a:latin typeface="Calibri" panose="020F0502020204030204" pitchFamily="34" charset="0"/>
                      </a:endParaRPr>
                    </a:p>
                  </a:txBody>
                  <a:tcPr marL="7468" marR="7468" marT="7468" marB="0" anchor="ctr">
                    <a:solidFill>
                      <a:schemeClr val="tx1"/>
                    </a:solidFill>
                  </a:tcPr>
                </a:tc>
                <a:tc>
                  <a:txBody>
                    <a:bodyPr/>
                    <a:lstStyle/>
                    <a:p>
                      <a:pPr algn="ctr" fontAlgn="b"/>
                      <a:r>
                        <a:rPr lang="en-US" sz="1400" b="1" u="none" strike="noStrike" dirty="0">
                          <a:solidFill>
                            <a:schemeClr val="bg1"/>
                          </a:solidFill>
                          <a:effectLst/>
                        </a:rPr>
                        <a:t>Weight</a:t>
                      </a:r>
                      <a:endParaRPr lang="en-US" sz="1400" b="1" i="0" u="none" strike="noStrike" dirty="0">
                        <a:solidFill>
                          <a:schemeClr val="bg1"/>
                        </a:solidFill>
                        <a:effectLst/>
                        <a:latin typeface="Calibri" panose="020F0502020204030204" pitchFamily="34" charset="0"/>
                      </a:endParaRPr>
                    </a:p>
                  </a:txBody>
                  <a:tcPr marL="7468" marR="7468" marT="7468" marB="0" anchor="ctr">
                    <a:solidFill>
                      <a:schemeClr val="tx1"/>
                    </a:solidFill>
                  </a:tcPr>
                </a:tc>
                <a:tc>
                  <a:txBody>
                    <a:bodyPr/>
                    <a:lstStyle/>
                    <a:p>
                      <a:pPr algn="ctr" fontAlgn="b"/>
                      <a:r>
                        <a:rPr lang="en-US" sz="1400" b="1" u="none" strike="noStrike" dirty="0">
                          <a:solidFill>
                            <a:schemeClr val="bg1"/>
                          </a:solidFill>
                          <a:effectLst/>
                        </a:rPr>
                        <a:t>Target</a:t>
                      </a:r>
                      <a:endParaRPr lang="en-US" sz="1400" b="1" i="0" u="none" strike="noStrike" dirty="0">
                        <a:solidFill>
                          <a:schemeClr val="bg1"/>
                        </a:solidFill>
                        <a:effectLst/>
                        <a:latin typeface="Calibri" panose="020F0502020204030204" pitchFamily="34" charset="0"/>
                      </a:endParaRPr>
                    </a:p>
                  </a:txBody>
                  <a:tcPr marL="7468" marR="7468" marT="7468" marB="0" anchor="ctr">
                    <a:solidFill>
                      <a:schemeClr val="tx1"/>
                    </a:solidFill>
                  </a:tcPr>
                </a:tc>
                <a:tc>
                  <a:txBody>
                    <a:bodyPr/>
                    <a:lstStyle/>
                    <a:p>
                      <a:pPr algn="ctr" fontAlgn="b"/>
                      <a:r>
                        <a:rPr lang="en-US" sz="1400" b="1" u="none" strike="noStrike" dirty="0">
                          <a:solidFill>
                            <a:schemeClr val="bg1"/>
                          </a:solidFill>
                          <a:effectLst/>
                        </a:rPr>
                        <a:t>Actual</a:t>
                      </a:r>
                      <a:endParaRPr lang="en-US" sz="1400" b="1" i="0" u="none" strike="noStrike" dirty="0">
                        <a:solidFill>
                          <a:schemeClr val="bg1"/>
                        </a:solidFill>
                        <a:effectLst/>
                        <a:latin typeface="Calibri" panose="020F0502020204030204" pitchFamily="34" charset="0"/>
                      </a:endParaRPr>
                    </a:p>
                  </a:txBody>
                  <a:tcPr marL="7468" marR="7468" marT="7468" marB="0" anchor="ctr">
                    <a:solidFill>
                      <a:schemeClr val="tx1"/>
                    </a:solidFill>
                  </a:tcPr>
                </a:tc>
                <a:tc>
                  <a:txBody>
                    <a:bodyPr/>
                    <a:lstStyle/>
                    <a:p>
                      <a:pPr algn="ctr" fontAlgn="b"/>
                      <a:r>
                        <a:rPr lang="en-US" sz="1400" b="1" u="none" strike="noStrike" dirty="0">
                          <a:solidFill>
                            <a:schemeClr val="bg1"/>
                          </a:solidFill>
                          <a:effectLst/>
                        </a:rPr>
                        <a:t>% Achievement</a:t>
                      </a:r>
                      <a:endParaRPr lang="en-US" sz="1400" b="1" i="0" u="none" strike="noStrike" dirty="0">
                        <a:solidFill>
                          <a:schemeClr val="bg1"/>
                        </a:solidFill>
                        <a:effectLst/>
                        <a:latin typeface="Calibri" panose="020F0502020204030204" pitchFamily="34" charset="0"/>
                      </a:endParaRPr>
                    </a:p>
                  </a:txBody>
                  <a:tcPr marL="7468" marR="7468" marT="7468" marB="0" anchor="ctr">
                    <a:solidFill>
                      <a:schemeClr val="tx1"/>
                    </a:solidFill>
                  </a:tcPr>
                </a:tc>
                <a:extLst>
                  <a:ext uri="{0D108BD9-81ED-4DB2-BD59-A6C34878D82A}">
                    <a16:rowId xmlns:a16="http://schemas.microsoft.com/office/drawing/2014/main" val="783763740"/>
                  </a:ext>
                </a:extLst>
              </a:tr>
              <a:tr h="395155">
                <a:tc rowSpan="6">
                  <a:txBody>
                    <a:bodyPr/>
                    <a:lstStyle/>
                    <a:p>
                      <a:pPr algn="ctr" fontAlgn="b"/>
                      <a:r>
                        <a:rPr lang="en-US" sz="1400" b="0" i="0" u="none" strike="noStrike" dirty="0">
                          <a:effectLst/>
                          <a:latin typeface="Calibri" panose="020F0502020204030204" pitchFamily="34" charset="0"/>
                        </a:rPr>
                        <a:t>Financial</a:t>
                      </a:r>
                    </a:p>
                  </a:txBody>
                  <a:tcPr marL="8932" marR="8932" marT="8932" marB="0" anchor="ctr"/>
                </a:tc>
                <a:tc>
                  <a:txBody>
                    <a:bodyPr/>
                    <a:lstStyle/>
                    <a:p>
                      <a:pPr algn="l" fontAlgn="b"/>
                      <a:r>
                        <a:rPr lang="en-US" sz="1400" u="none" strike="noStrike" dirty="0">
                          <a:effectLst/>
                        </a:rPr>
                        <a:t>Sales </a:t>
                      </a:r>
                      <a:r>
                        <a:rPr lang="en-US" sz="1400" u="none" strike="noStrike" dirty="0" err="1">
                          <a:effectLst/>
                        </a:rPr>
                        <a:t>Konsol</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8%</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468.96 M Rupiah</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467.20 M Rupiah</a:t>
                      </a:r>
                      <a:endParaRPr lang="en-US" sz="1400" b="0" i="0" u="none" strike="noStrike">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99.63%</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2913152928"/>
                  </a:ext>
                </a:extLst>
              </a:tr>
              <a:tr h="395155">
                <a:tc vMerge="1">
                  <a:txBody>
                    <a:bodyPr/>
                    <a:lstStyle/>
                    <a:p>
                      <a:endParaRPr lang="en-US"/>
                    </a:p>
                  </a:txBody>
                  <a:tcPr/>
                </a:tc>
                <a:tc>
                  <a:txBody>
                    <a:bodyPr/>
                    <a:lstStyle/>
                    <a:p>
                      <a:pPr algn="l" fontAlgn="b"/>
                      <a:r>
                        <a:rPr lang="en-US" sz="1400" u="none" strike="noStrike" dirty="0">
                          <a:effectLst/>
                        </a:rPr>
                        <a:t>Total Sales Single</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a:effectLst/>
                        </a:rPr>
                        <a:t>8%</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364.63 M Rupiah</a:t>
                      </a:r>
                      <a:endParaRPr lang="en-US" sz="1400" b="0" i="0" u="none" strike="noStrike">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286.38 M Rupiah</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78.54%</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3610886249"/>
                  </a:ext>
                </a:extLst>
              </a:tr>
              <a:tr h="395155">
                <a:tc vMerge="1">
                  <a:txBody>
                    <a:bodyPr/>
                    <a:lstStyle/>
                    <a:p>
                      <a:pPr algn="l" fontAlgn="b"/>
                      <a:endParaRPr lang="en-US" sz="1000" b="0" i="0" u="none" strike="noStrike" dirty="0">
                        <a:effectLst/>
                        <a:latin typeface="Calibri" panose="020F0502020204030204" pitchFamily="34" charset="0"/>
                      </a:endParaRPr>
                    </a:p>
                  </a:txBody>
                  <a:tcPr marL="8932" marR="8932" marT="8932" marB="0" anchor="b"/>
                </a:tc>
                <a:tc>
                  <a:txBody>
                    <a:bodyPr/>
                    <a:lstStyle/>
                    <a:p>
                      <a:pPr algn="l" fontAlgn="b"/>
                      <a:r>
                        <a:rPr lang="en-US" sz="1400" u="none" strike="noStrike" dirty="0">
                          <a:effectLst/>
                        </a:rPr>
                        <a:t>Gross Profit </a:t>
                      </a:r>
                      <a:r>
                        <a:rPr lang="en-US" sz="1400" u="none" strike="noStrike" dirty="0" err="1">
                          <a:effectLst/>
                        </a:rPr>
                        <a:t>Konsol</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a:effectLst/>
                        </a:rPr>
                        <a:t>8%</a:t>
                      </a:r>
                      <a:endParaRPr lang="en-US" sz="1400" b="0" i="0" u="none" strike="noStrike">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166.21 M Rupiah</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149.87 M Rupiah</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90.17%</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19937854"/>
                  </a:ext>
                </a:extLst>
              </a:tr>
              <a:tr h="395155">
                <a:tc vMerge="1">
                  <a:txBody>
                    <a:bodyPr/>
                    <a:lstStyle/>
                    <a:p>
                      <a:pPr algn="l" fontAlgn="b"/>
                      <a:endParaRPr lang="en-US" sz="1000" b="0" i="0" u="none" strike="noStrike" dirty="0">
                        <a:effectLst/>
                        <a:latin typeface="Calibri" panose="020F0502020204030204" pitchFamily="34" charset="0"/>
                      </a:endParaRPr>
                    </a:p>
                  </a:txBody>
                  <a:tcPr marL="8932" marR="8932" marT="8932" marB="0" anchor="b"/>
                </a:tc>
                <a:tc>
                  <a:txBody>
                    <a:bodyPr/>
                    <a:lstStyle/>
                    <a:p>
                      <a:pPr algn="l" fontAlgn="b"/>
                      <a:r>
                        <a:rPr lang="en-US" sz="1400" u="none" strike="noStrike" dirty="0">
                          <a:effectLst/>
                        </a:rPr>
                        <a:t>Gross Profit Single</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8%</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74.64 M Rupiah</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53.83 M Rupiah</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72.12%</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2509297255"/>
                  </a:ext>
                </a:extLst>
              </a:tr>
              <a:tr h="395155">
                <a:tc vMerge="1">
                  <a:txBody>
                    <a:bodyPr/>
                    <a:lstStyle/>
                    <a:p>
                      <a:endParaRPr lang="en-US"/>
                    </a:p>
                  </a:txBody>
                  <a:tcPr/>
                </a:tc>
                <a:tc>
                  <a:txBody>
                    <a:bodyPr/>
                    <a:lstStyle/>
                    <a:p>
                      <a:pPr algn="l" fontAlgn="b"/>
                      <a:r>
                        <a:rPr lang="en-US" sz="1400" u="none" strike="noStrike" dirty="0">
                          <a:effectLst/>
                        </a:rPr>
                        <a:t>GA Expenses</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3%</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95.00 % </a:t>
                      </a:r>
                      <a:r>
                        <a:rPr lang="en-US" sz="1400" u="none" strike="noStrike" dirty="0" err="1">
                          <a:effectLst/>
                        </a:rPr>
                        <a:t>dari</a:t>
                      </a:r>
                      <a:r>
                        <a:rPr lang="en-US" sz="1400" u="none" strike="noStrike" dirty="0">
                          <a:effectLst/>
                        </a:rPr>
                        <a:t> Budget</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112.71 % </a:t>
                      </a:r>
                      <a:r>
                        <a:rPr lang="en-US" sz="1400" u="none" strike="noStrike" dirty="0" err="1">
                          <a:effectLst/>
                        </a:rPr>
                        <a:t>dari</a:t>
                      </a:r>
                      <a:r>
                        <a:rPr lang="en-US" sz="1400" u="none" strike="noStrike" dirty="0">
                          <a:effectLst/>
                        </a:rPr>
                        <a:t> Budget</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84.29%</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2817966560"/>
                  </a:ext>
                </a:extLst>
              </a:tr>
              <a:tr h="395155">
                <a:tc vMerge="1">
                  <a:txBody>
                    <a:bodyPr/>
                    <a:lstStyle/>
                    <a:p>
                      <a:pPr algn="l" fontAlgn="b"/>
                      <a:endParaRPr lang="en-US" sz="1000" b="0" i="0" u="none" strike="noStrike" dirty="0">
                        <a:effectLst/>
                        <a:latin typeface="Calibri" panose="020F0502020204030204" pitchFamily="34" charset="0"/>
                      </a:endParaRPr>
                    </a:p>
                  </a:txBody>
                  <a:tcPr marL="8932" marR="8932" marT="8932" marB="0" anchor="b"/>
                </a:tc>
                <a:tc>
                  <a:txBody>
                    <a:bodyPr/>
                    <a:lstStyle/>
                    <a:p>
                      <a:pPr algn="l" fontAlgn="b"/>
                      <a:r>
                        <a:rPr lang="en-US" sz="1400" u="none" strike="noStrike" dirty="0">
                          <a:effectLst/>
                        </a:rPr>
                        <a:t>Selling Expenses</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3%</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7.50 % </a:t>
                      </a:r>
                      <a:r>
                        <a:rPr lang="en-US" sz="1400" u="none" strike="noStrike" dirty="0" err="1">
                          <a:effectLst/>
                        </a:rPr>
                        <a:t>dari</a:t>
                      </a:r>
                      <a:r>
                        <a:rPr lang="en-US" sz="1400" u="none" strike="noStrike" dirty="0">
                          <a:effectLst/>
                        </a:rPr>
                        <a:t> Total Sales</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7.78 % </a:t>
                      </a:r>
                      <a:r>
                        <a:rPr lang="en-US" sz="1400" u="none" strike="noStrike" dirty="0" err="1">
                          <a:effectLst/>
                        </a:rPr>
                        <a:t>dari</a:t>
                      </a:r>
                      <a:r>
                        <a:rPr lang="en-US" sz="1400" u="none" strike="noStrike" dirty="0">
                          <a:effectLst/>
                        </a:rPr>
                        <a:t> Total Sales</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96.4%</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2051025043"/>
                  </a:ext>
                </a:extLst>
              </a:tr>
              <a:tr h="395155">
                <a:tc>
                  <a:txBody>
                    <a:bodyPr/>
                    <a:lstStyle/>
                    <a:p>
                      <a:pPr algn="ctr" fontAlgn="b"/>
                      <a:r>
                        <a:rPr lang="en-US" sz="1400" b="0" i="0" u="none" strike="noStrike" dirty="0">
                          <a:effectLst/>
                          <a:latin typeface="Calibri" panose="020F0502020204030204" pitchFamily="34" charset="0"/>
                        </a:rPr>
                        <a:t>Customer</a:t>
                      </a:r>
                    </a:p>
                  </a:txBody>
                  <a:tcPr marL="8932" marR="8932" marT="8932" marB="0" anchor="ctr"/>
                </a:tc>
                <a:tc>
                  <a:txBody>
                    <a:bodyPr/>
                    <a:lstStyle/>
                    <a:p>
                      <a:pPr algn="l" fontAlgn="b"/>
                      <a:r>
                        <a:rPr lang="en-US" sz="1400" u="none" strike="noStrike" dirty="0" err="1">
                          <a:effectLst/>
                        </a:rPr>
                        <a:t>Indeks</a:t>
                      </a:r>
                      <a:r>
                        <a:rPr lang="en-US" sz="1400" u="none" strike="noStrike" dirty="0">
                          <a:effectLst/>
                        </a:rPr>
                        <a:t> </a:t>
                      </a: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2%</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3.50 Index</a:t>
                      </a:r>
                      <a:endParaRPr lang="en-US" sz="1400" b="0" i="0" u="none" strike="noStrike">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3.38 Index</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96.57%</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2667451826"/>
                  </a:ext>
                </a:extLst>
              </a:tr>
              <a:tr h="395155">
                <a:tc rowSpan="2">
                  <a:txBody>
                    <a:bodyPr/>
                    <a:lstStyle/>
                    <a:p>
                      <a:pPr algn="ctr" fontAlgn="b"/>
                      <a:r>
                        <a:rPr lang="en-US" sz="1400" b="0" i="0" u="none" strike="noStrike" dirty="0">
                          <a:effectLst/>
                          <a:latin typeface="Calibri" panose="020F0502020204030204" pitchFamily="34" charset="0"/>
                        </a:rPr>
                        <a:t>Internal Process</a:t>
                      </a:r>
                    </a:p>
                  </a:txBody>
                  <a:tcPr marL="8932" marR="8932" marT="8932" marB="0" anchor="ctr"/>
                </a:tc>
                <a:tc>
                  <a:txBody>
                    <a:bodyPr/>
                    <a:lstStyle/>
                    <a:p>
                      <a:pPr algn="l" fontAlgn="b"/>
                      <a:r>
                        <a:rPr lang="en-US" sz="1400" u="none" strike="noStrike">
                          <a:effectLst/>
                        </a:rPr>
                        <a:t>Kehadiran Karyawan</a:t>
                      </a:r>
                      <a:endParaRPr lang="en-US" sz="1400" b="0" i="0" u="none" strike="noStrike">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2%</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98.00 %</a:t>
                      </a:r>
                      <a:endParaRPr lang="en-US" sz="1400" b="0" i="0" u="none" strike="noStrike">
                        <a:effectLst/>
                        <a:latin typeface="Calibri" panose="020F0502020204030204" pitchFamily="34" charset="0"/>
                      </a:endParaRPr>
                    </a:p>
                  </a:txBody>
                  <a:tcPr marL="8932" marR="8932" marT="8932" marB="0" anchor="ctr"/>
                </a:tc>
                <a:tc>
                  <a:txBody>
                    <a:bodyPr/>
                    <a:lstStyle/>
                    <a:p>
                      <a:pPr algn="l" fontAlgn="b"/>
                      <a:r>
                        <a:rPr lang="en-US" sz="1400" u="none" strike="noStrike">
                          <a:effectLst/>
                        </a:rPr>
                        <a:t>97.13 %</a:t>
                      </a:r>
                      <a:endParaRPr lang="en-US" sz="1400" b="0" i="0" u="none" strike="noStrike">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99.11%</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3767886782"/>
                  </a:ext>
                </a:extLst>
              </a:tr>
              <a:tr h="395155">
                <a:tc vMerge="1">
                  <a:txBody>
                    <a:bodyPr/>
                    <a:lstStyle/>
                    <a:p>
                      <a:pPr algn="l" fontAlgn="b"/>
                      <a:endParaRPr lang="en-US" sz="1000" b="0" i="0" u="none" strike="noStrike" dirty="0">
                        <a:effectLst/>
                        <a:latin typeface="Calibri" panose="020F0502020204030204" pitchFamily="34" charset="0"/>
                      </a:endParaRPr>
                    </a:p>
                  </a:txBody>
                  <a:tcPr marL="8932" marR="8932" marT="8932" marB="0" anchor="b"/>
                </a:tc>
                <a:tc>
                  <a:txBody>
                    <a:bodyPr/>
                    <a:lstStyle/>
                    <a:p>
                      <a:pPr algn="l" fontAlgn="b"/>
                      <a:r>
                        <a:rPr lang="en-US" sz="1400" u="none" strike="noStrike">
                          <a:effectLst/>
                        </a:rPr>
                        <a:t>Pencapaian Target Intensitas Emisi CO2</a:t>
                      </a:r>
                      <a:endParaRPr lang="en-US" sz="1400" b="0" i="0" u="none" strike="noStrike">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1%</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3.04 Kg/CO2/Pcs</a:t>
                      </a:r>
                      <a:endParaRPr lang="en-US" sz="1400" b="0" i="0" u="none" strike="noStrike">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3.29 Kg/CO2/Pcs</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92.4%</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2489965707"/>
                  </a:ext>
                </a:extLst>
              </a:tr>
              <a:tr h="395155">
                <a:tc>
                  <a:txBody>
                    <a:bodyPr/>
                    <a:lstStyle/>
                    <a:p>
                      <a:pPr algn="ctr" fontAlgn="b"/>
                      <a:r>
                        <a:rPr lang="en-US" sz="1400" b="0" i="0" u="none" strike="noStrike" dirty="0">
                          <a:effectLst/>
                          <a:latin typeface="Calibri" panose="020F0502020204030204" pitchFamily="34" charset="0"/>
                        </a:rPr>
                        <a:t>Learning &amp; Growth</a:t>
                      </a:r>
                    </a:p>
                  </a:txBody>
                  <a:tcPr marL="8932" marR="8932" marT="8932" marB="0" anchor="ctr"/>
                </a:tc>
                <a:tc>
                  <a:txBody>
                    <a:bodyPr/>
                    <a:lstStyle/>
                    <a:p>
                      <a:pPr algn="l" fontAlgn="b"/>
                      <a:r>
                        <a:rPr lang="en-US" sz="1400" u="none" strike="noStrike" dirty="0" err="1">
                          <a:effectLst/>
                        </a:rPr>
                        <a:t>Peningkatan</a:t>
                      </a:r>
                      <a:r>
                        <a:rPr lang="en-US" sz="1400" u="none" strike="noStrike" dirty="0">
                          <a:effectLst/>
                        </a:rPr>
                        <a:t> </a:t>
                      </a:r>
                      <a:r>
                        <a:rPr lang="en-US" sz="1400" u="none" strike="noStrike" dirty="0" err="1">
                          <a:effectLst/>
                        </a:rPr>
                        <a:t>partisipasi</a:t>
                      </a:r>
                      <a:r>
                        <a:rPr lang="en-US" sz="1400" u="none" strike="noStrike" dirty="0">
                          <a:effectLst/>
                        </a:rPr>
                        <a:t> KMS</a:t>
                      </a:r>
                      <a:endParaRPr lang="en-US" sz="1400" b="0" i="0" u="none" strike="noStrike" dirty="0">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1%</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dirty="0">
                          <a:effectLst/>
                        </a:rPr>
                        <a:t>100.00 % Akses KMS</a:t>
                      </a:r>
                      <a:endParaRPr lang="en-US" sz="1400" b="0" i="0" u="none" strike="noStrike" dirty="0">
                        <a:effectLst/>
                        <a:latin typeface="Calibri" panose="020F0502020204030204" pitchFamily="34" charset="0"/>
                      </a:endParaRPr>
                    </a:p>
                  </a:txBody>
                  <a:tcPr marL="8932" marR="8932" marT="8932" marB="0" anchor="ctr"/>
                </a:tc>
                <a:tc>
                  <a:txBody>
                    <a:bodyPr/>
                    <a:lstStyle/>
                    <a:p>
                      <a:pPr algn="l" fontAlgn="b"/>
                      <a:r>
                        <a:rPr lang="en-US" sz="1400" u="none" strike="noStrike">
                          <a:effectLst/>
                        </a:rPr>
                        <a:t>98.65 % Akses KMS</a:t>
                      </a:r>
                      <a:endParaRPr lang="en-US" sz="1400" b="0" i="0" u="none" strike="noStrike">
                        <a:effectLst/>
                        <a:latin typeface="Calibri" panose="020F0502020204030204" pitchFamily="34" charset="0"/>
                      </a:endParaRPr>
                    </a:p>
                  </a:txBody>
                  <a:tcPr marL="8932" marR="8932" marT="8932" marB="0" anchor="ctr"/>
                </a:tc>
                <a:tc>
                  <a:txBody>
                    <a:bodyPr/>
                    <a:lstStyle/>
                    <a:p>
                      <a:pPr algn="ctr" fontAlgn="b"/>
                      <a:r>
                        <a:rPr lang="en-US" sz="1400" u="none" strike="noStrike" dirty="0">
                          <a:effectLst/>
                        </a:rPr>
                        <a:t>98.65%</a:t>
                      </a:r>
                      <a:endParaRPr lang="en-US" sz="1400" b="0" i="0" u="none" strike="noStrike" dirty="0">
                        <a:effectLst/>
                        <a:latin typeface="Calibri" panose="020F0502020204030204" pitchFamily="34" charset="0"/>
                      </a:endParaRPr>
                    </a:p>
                  </a:txBody>
                  <a:tcPr marL="8932" marR="8932" marT="8932" marB="0" anchor="ctr"/>
                </a:tc>
                <a:extLst>
                  <a:ext uri="{0D108BD9-81ED-4DB2-BD59-A6C34878D82A}">
                    <a16:rowId xmlns:a16="http://schemas.microsoft.com/office/drawing/2014/main" val="2496416633"/>
                  </a:ext>
                </a:extLst>
              </a:tr>
            </a:tbl>
          </a:graphicData>
        </a:graphic>
      </p:graphicFrame>
      <p:sp>
        <p:nvSpPr>
          <p:cNvPr id="9" name="Rectangle: Rounded Corners 8">
            <a:extLst>
              <a:ext uri="{FF2B5EF4-FFF2-40B4-BE49-F238E27FC236}">
                <a16:creationId xmlns:a16="http://schemas.microsoft.com/office/drawing/2014/main" id="{83592776-F614-D6E3-5386-AAEEF249B5EC}"/>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0" name="Rectangle: Rounded Corners 9">
            <a:extLst>
              <a:ext uri="{FF2B5EF4-FFF2-40B4-BE49-F238E27FC236}">
                <a16:creationId xmlns:a16="http://schemas.microsoft.com/office/drawing/2014/main" id="{EED23A18-D7E2-FAA8-96C6-63F3D6F65A85}"/>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1" name="TextBox 10">
            <a:extLst>
              <a:ext uri="{FF2B5EF4-FFF2-40B4-BE49-F238E27FC236}">
                <a16:creationId xmlns:a16="http://schemas.microsoft.com/office/drawing/2014/main" id="{367DE987-ADB4-4024-4A59-3EA1E89159D7}"/>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2" name="TextBox 11">
            <a:extLst>
              <a:ext uri="{FF2B5EF4-FFF2-40B4-BE49-F238E27FC236}">
                <a16:creationId xmlns:a16="http://schemas.microsoft.com/office/drawing/2014/main" id="{E2CBE4C4-2F17-B4C4-1728-B13DB96EBC17}"/>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3" name="TextBox 12">
            <a:extLst>
              <a:ext uri="{FF2B5EF4-FFF2-40B4-BE49-F238E27FC236}">
                <a16:creationId xmlns:a16="http://schemas.microsoft.com/office/drawing/2014/main" id="{BE02738D-0A9C-AF71-1BCB-1A1422ADE47C}"/>
              </a:ext>
            </a:extLst>
          </p:cNvPr>
          <p:cNvSpPr txBox="1"/>
          <p:nvPr/>
        </p:nvSpPr>
        <p:spPr>
          <a:xfrm>
            <a:off x="1285914" y="961971"/>
            <a:ext cx="7888066" cy="307777"/>
          </a:xfrm>
          <a:prstGeom prst="rect">
            <a:avLst/>
          </a:prstGeom>
          <a:noFill/>
        </p:spPr>
        <p:txBody>
          <a:bodyPr wrap="square">
            <a:spAutoFit/>
          </a:bodyPr>
          <a:lstStyle/>
          <a:p>
            <a:r>
              <a:rPr lang="es-ES" altLang="ko-KR" sz="1400" b="1" dirty="0">
                <a:latin typeface="Arial"/>
                <a:ea typeface="Arial Unicode MS"/>
                <a:cs typeface="Arial" pitchFamily="34" charset="0"/>
              </a:rPr>
              <a:t>3.2 TINGKAT PEMENUHAN LAPORAN SASARAN MUTU, K3 DAN LINGKUNGAN</a:t>
            </a:r>
          </a:p>
        </p:txBody>
      </p:sp>
      <p:sp>
        <p:nvSpPr>
          <p:cNvPr id="3" name="TextBox 2">
            <a:extLst>
              <a:ext uri="{FF2B5EF4-FFF2-40B4-BE49-F238E27FC236}">
                <a16:creationId xmlns:a16="http://schemas.microsoft.com/office/drawing/2014/main" id="{AEBB6B57-EC56-0481-523D-F94D7C130F63}"/>
              </a:ext>
            </a:extLst>
          </p:cNvPr>
          <p:cNvSpPr txBox="1"/>
          <p:nvPr/>
        </p:nvSpPr>
        <p:spPr>
          <a:xfrm>
            <a:off x="4870344" y="1513149"/>
            <a:ext cx="24208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KPI NEED IMPROVEMENT</a:t>
            </a:r>
          </a:p>
        </p:txBody>
      </p:sp>
      <p:grpSp>
        <p:nvGrpSpPr>
          <p:cNvPr id="2" name="Group 1">
            <a:extLst>
              <a:ext uri="{FF2B5EF4-FFF2-40B4-BE49-F238E27FC236}">
                <a16:creationId xmlns:a16="http://schemas.microsoft.com/office/drawing/2014/main" id="{A46B3619-6E38-0F8D-79EF-10671BAA96C0}"/>
              </a:ext>
            </a:extLst>
          </p:cNvPr>
          <p:cNvGrpSpPr/>
          <p:nvPr/>
        </p:nvGrpSpPr>
        <p:grpSpPr>
          <a:xfrm>
            <a:off x="465100" y="6444412"/>
            <a:ext cx="11339106" cy="287226"/>
            <a:chOff x="465100" y="6294512"/>
            <a:chExt cx="11339106" cy="287226"/>
          </a:xfrm>
        </p:grpSpPr>
        <p:pic>
          <p:nvPicPr>
            <p:cNvPr id="5" name="Picture 4">
              <a:extLst>
                <a:ext uri="{FF2B5EF4-FFF2-40B4-BE49-F238E27FC236}">
                  <a16:creationId xmlns:a16="http://schemas.microsoft.com/office/drawing/2014/main" id="{EB2FFA42-C1B0-CA75-2C57-98793D7DC50B}"/>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6" name="Straight Connector 5">
              <a:extLst>
                <a:ext uri="{FF2B5EF4-FFF2-40B4-BE49-F238E27FC236}">
                  <a16:creationId xmlns:a16="http://schemas.microsoft.com/office/drawing/2014/main" id="{C3D14474-BBB1-7B0A-20D1-B3881E53E63E}"/>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E356EAF-83D3-790B-57B3-8E238E348376}"/>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016D3B4-B60B-C04F-2A2A-3F0C38BBF169}"/>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51C3355-862D-886E-124F-8331C66A5D7E}"/>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650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C09E8C2-ECEE-4296-F719-DFE03D2DA1B7}"/>
              </a:ext>
            </a:extLst>
          </p:cNvPr>
          <p:cNvGraphicFramePr>
            <a:graphicFrameLocks noGrp="1"/>
          </p:cNvGraphicFramePr>
          <p:nvPr>
            <p:extLst>
              <p:ext uri="{D42A27DB-BD31-4B8C-83A1-F6EECF244321}">
                <p14:modId xmlns:p14="http://schemas.microsoft.com/office/powerpoint/2010/main" val="1889146341"/>
              </p:ext>
            </p:extLst>
          </p:nvPr>
        </p:nvGraphicFramePr>
        <p:xfrm>
          <a:off x="288471" y="1566974"/>
          <a:ext cx="11615058" cy="4844056"/>
        </p:xfrm>
        <a:graphic>
          <a:graphicData uri="http://schemas.openxmlformats.org/drawingml/2006/table">
            <a:tbl>
              <a:tblPr>
                <a:tableStyleId>{2D5ABB26-0587-4C30-8999-92F81FD0307C}</a:tableStyleId>
              </a:tblPr>
              <a:tblGrid>
                <a:gridCol w="288589">
                  <a:extLst>
                    <a:ext uri="{9D8B030D-6E8A-4147-A177-3AD203B41FA5}">
                      <a16:colId xmlns:a16="http://schemas.microsoft.com/office/drawing/2014/main" val="2800045266"/>
                    </a:ext>
                  </a:extLst>
                </a:gridCol>
                <a:gridCol w="981206">
                  <a:extLst>
                    <a:ext uri="{9D8B030D-6E8A-4147-A177-3AD203B41FA5}">
                      <a16:colId xmlns:a16="http://schemas.microsoft.com/office/drawing/2014/main" val="3229694669"/>
                    </a:ext>
                  </a:extLst>
                </a:gridCol>
                <a:gridCol w="1846976">
                  <a:extLst>
                    <a:ext uri="{9D8B030D-6E8A-4147-A177-3AD203B41FA5}">
                      <a16:colId xmlns:a16="http://schemas.microsoft.com/office/drawing/2014/main" val="4286796177"/>
                    </a:ext>
                  </a:extLst>
                </a:gridCol>
                <a:gridCol w="3232208">
                  <a:extLst>
                    <a:ext uri="{9D8B030D-6E8A-4147-A177-3AD203B41FA5}">
                      <a16:colId xmlns:a16="http://schemas.microsoft.com/office/drawing/2014/main" val="3066289356"/>
                    </a:ext>
                  </a:extLst>
                </a:gridCol>
                <a:gridCol w="582676">
                  <a:extLst>
                    <a:ext uri="{9D8B030D-6E8A-4147-A177-3AD203B41FA5}">
                      <a16:colId xmlns:a16="http://schemas.microsoft.com/office/drawing/2014/main" val="2240749148"/>
                    </a:ext>
                  </a:extLst>
                </a:gridCol>
                <a:gridCol w="1737037">
                  <a:extLst>
                    <a:ext uri="{9D8B030D-6E8A-4147-A177-3AD203B41FA5}">
                      <a16:colId xmlns:a16="http://schemas.microsoft.com/office/drawing/2014/main" val="1746250004"/>
                    </a:ext>
                  </a:extLst>
                </a:gridCol>
                <a:gridCol w="1857794">
                  <a:extLst>
                    <a:ext uri="{9D8B030D-6E8A-4147-A177-3AD203B41FA5}">
                      <a16:colId xmlns:a16="http://schemas.microsoft.com/office/drawing/2014/main" val="2031058870"/>
                    </a:ext>
                  </a:extLst>
                </a:gridCol>
                <a:gridCol w="1088572">
                  <a:extLst>
                    <a:ext uri="{9D8B030D-6E8A-4147-A177-3AD203B41FA5}">
                      <a16:colId xmlns:a16="http://schemas.microsoft.com/office/drawing/2014/main" val="806025737"/>
                    </a:ext>
                  </a:extLst>
                </a:gridCol>
              </a:tblGrid>
              <a:tr h="501278">
                <a:tc>
                  <a:txBody>
                    <a:bodyPr/>
                    <a:lstStyle/>
                    <a:p>
                      <a:pPr algn="ctr" fontAlgn="b"/>
                      <a:r>
                        <a:rPr lang="en-US" sz="1100" b="1" u="none" strike="noStrike" dirty="0">
                          <a:solidFill>
                            <a:schemeClr val="bg1"/>
                          </a:solidFill>
                          <a:effectLst/>
                        </a:rPr>
                        <a:t>No</a:t>
                      </a:r>
                      <a:endParaRPr lang="en-US" sz="1100" b="1" i="0" u="none" strike="noStrike" dirty="0">
                        <a:solidFill>
                          <a:schemeClr val="bg1"/>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100" b="1" u="none" strike="noStrike" dirty="0">
                          <a:solidFill>
                            <a:schemeClr val="bg1"/>
                          </a:solidFill>
                          <a:effectLst/>
                        </a:rPr>
                        <a:t>Perspective</a:t>
                      </a:r>
                      <a:endParaRPr lang="en-US" sz="1100" b="1" i="0" u="none" strike="noStrike" dirty="0">
                        <a:solidFill>
                          <a:schemeClr val="bg1"/>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100" b="1" u="none" strike="noStrike" dirty="0">
                          <a:solidFill>
                            <a:schemeClr val="bg1"/>
                          </a:solidFill>
                          <a:effectLst/>
                        </a:rPr>
                        <a:t>Objective</a:t>
                      </a:r>
                      <a:endParaRPr lang="en-US" sz="1100" b="1" i="0" u="none" strike="noStrike" dirty="0">
                        <a:solidFill>
                          <a:schemeClr val="bg1"/>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100" b="1" u="none" strike="noStrike" dirty="0">
                          <a:solidFill>
                            <a:schemeClr val="bg1"/>
                          </a:solidFill>
                          <a:effectLst/>
                        </a:rPr>
                        <a:t>KPI</a:t>
                      </a:r>
                      <a:endParaRPr lang="en-US" sz="1100" b="1" i="0" u="none" strike="noStrike" dirty="0">
                        <a:solidFill>
                          <a:schemeClr val="bg1"/>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100" b="1" u="none" strike="noStrike" dirty="0">
                          <a:solidFill>
                            <a:schemeClr val="bg1"/>
                          </a:solidFill>
                          <a:effectLst/>
                        </a:rPr>
                        <a:t>Weight</a:t>
                      </a:r>
                      <a:endParaRPr lang="en-US" sz="1100" b="1" i="0" u="none" strike="noStrike" dirty="0">
                        <a:solidFill>
                          <a:schemeClr val="bg1"/>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100" b="1" u="none" strike="noStrike" dirty="0">
                          <a:solidFill>
                            <a:schemeClr val="bg1"/>
                          </a:solidFill>
                          <a:effectLst/>
                        </a:rPr>
                        <a:t>Target</a:t>
                      </a:r>
                      <a:endParaRPr lang="en-US" sz="1100" b="1" i="0" u="none" strike="noStrike" dirty="0">
                        <a:solidFill>
                          <a:schemeClr val="bg1"/>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100" b="1" u="none" strike="noStrike" dirty="0">
                          <a:solidFill>
                            <a:schemeClr val="bg1"/>
                          </a:solidFill>
                          <a:effectLst/>
                        </a:rPr>
                        <a:t>Actual</a:t>
                      </a:r>
                      <a:endParaRPr lang="en-US" sz="1100" b="1" i="0" u="none" strike="noStrike" dirty="0">
                        <a:solidFill>
                          <a:schemeClr val="bg1"/>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100" b="1" u="none" strike="noStrike" dirty="0">
                          <a:solidFill>
                            <a:schemeClr val="bg1"/>
                          </a:solidFill>
                          <a:effectLst/>
                        </a:rPr>
                        <a:t>% Achievement</a:t>
                      </a:r>
                      <a:endParaRPr lang="en-US" sz="1100" b="1" i="0" u="none" strike="noStrike" dirty="0">
                        <a:solidFill>
                          <a:schemeClr val="bg1"/>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525563446"/>
                  </a:ext>
                </a:extLst>
              </a:tr>
              <a:tr h="256100">
                <a:tc>
                  <a:txBody>
                    <a:bodyPr/>
                    <a:lstStyle/>
                    <a:p>
                      <a:pPr algn="ctr" fontAlgn="b"/>
                      <a:r>
                        <a:rPr lang="en-US" sz="1100" u="none" strike="noStrike" dirty="0">
                          <a:effectLst/>
                        </a:rPr>
                        <a:t>1</a:t>
                      </a:r>
                      <a:endParaRPr lang="en-US" sz="1100" b="0" i="0" u="none" strike="noStrike" dirty="0">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9">
                  <a:txBody>
                    <a:bodyPr/>
                    <a:lstStyle/>
                    <a:p>
                      <a:pPr algn="ctr" fontAlgn="ctr"/>
                      <a:r>
                        <a:rPr lang="en-US" sz="1100" u="none" strike="noStrike" dirty="0">
                          <a:effectLst/>
                        </a:rPr>
                        <a:t>Financial</a:t>
                      </a:r>
                      <a:endParaRPr lang="en-US" sz="1100" b="0" i="0" u="none" strike="noStrike" dirty="0">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Sales Growth</a:t>
                      </a:r>
                      <a:endParaRPr lang="en-US" sz="1100" b="0" i="0" u="none" strike="noStrike">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Total Sales Single</a:t>
                      </a:r>
                      <a:endParaRPr lang="en-US" sz="1100" b="0" i="0" u="none" strike="noStrike" dirty="0">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8%</a:t>
                      </a:r>
                      <a:endParaRPr lang="en-US" sz="1100" b="0" i="0" u="none" strike="noStrike">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rPr>
                        <a:t>364.63 M Rupiah</a:t>
                      </a:r>
                      <a:endParaRPr lang="en-US" sz="1100" b="0" i="0" u="none" strike="noStrike" dirty="0">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rPr>
                        <a:t>286.38 M Rupiah</a:t>
                      </a:r>
                      <a:endParaRPr lang="en-US" sz="1100" b="0" i="0" u="none" strike="noStrike" dirty="0">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rPr>
                        <a:t>78.54%</a:t>
                      </a:r>
                      <a:endParaRPr lang="en-US" sz="1100" b="0" i="0" u="none" strike="noStrike" dirty="0">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32903672"/>
                  </a:ext>
                </a:extLst>
              </a:tr>
              <a:tr h="256100">
                <a:tc>
                  <a:txBody>
                    <a:bodyPr/>
                    <a:lstStyle/>
                    <a:p>
                      <a:pPr algn="ctr" fontAlgn="b"/>
                      <a:r>
                        <a:rPr lang="en-US" sz="1100" u="none" strike="noStrike">
                          <a:effectLst/>
                        </a:rPr>
                        <a:t>2</a:t>
                      </a:r>
                      <a:endParaRPr lang="en-US" sz="1100" b="0" i="0" u="none" strike="noStrike">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u="none" strike="noStrike">
                          <a:effectLst/>
                        </a:rPr>
                        <a:t>Sales Growth</a:t>
                      </a:r>
                      <a:endParaRPr lang="en-US" sz="1100" b="0" i="0" u="none" strike="noStrike">
                        <a:effectLst/>
                        <a:latin typeface="Calibri" panose="020F0502020204030204" pitchFamily="34" charset="0"/>
                      </a:endParaRPr>
                    </a:p>
                  </a:txBody>
                  <a:tcPr marL="7468" marR="7468" marT="7468" marB="0" anchor="ctr"/>
                </a:tc>
                <a:tc>
                  <a:txBody>
                    <a:bodyPr/>
                    <a:lstStyle/>
                    <a:p>
                      <a:pPr algn="l" fontAlgn="b"/>
                      <a:r>
                        <a:rPr lang="en-US" sz="1100" u="none" strike="noStrike" dirty="0">
                          <a:effectLst/>
                        </a:rPr>
                        <a:t>Sales </a:t>
                      </a:r>
                      <a:r>
                        <a:rPr lang="en-US" sz="1100" u="none" strike="noStrike" dirty="0" err="1">
                          <a:effectLst/>
                        </a:rPr>
                        <a:t>Konsol</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8%</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468.96 M Rupiah</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467.20 M Rupiah</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99.63%</a:t>
                      </a:r>
                      <a:endParaRPr lang="en-US" sz="1100" b="0" i="0" u="none" strike="noStrike" dirty="0">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64125405"/>
                  </a:ext>
                </a:extLst>
              </a:tr>
              <a:tr h="256100">
                <a:tc>
                  <a:txBody>
                    <a:bodyPr/>
                    <a:lstStyle/>
                    <a:p>
                      <a:pPr algn="ctr" fontAlgn="b"/>
                      <a:r>
                        <a:rPr lang="en-US" sz="1100" u="none" strike="noStrike">
                          <a:effectLst/>
                        </a:rPr>
                        <a:t>3</a:t>
                      </a:r>
                      <a:endParaRPr lang="en-US" sz="1100" b="0" i="0" u="none" strike="noStrike">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Profitable Growth</a:t>
                      </a:r>
                      <a:endParaRPr lang="en-US" sz="1100" b="0" i="0" u="none" strike="noStrike">
                        <a:effectLst/>
                        <a:latin typeface="Calibri" panose="020F0502020204030204" pitchFamily="34" charset="0"/>
                      </a:endParaRPr>
                    </a:p>
                  </a:txBody>
                  <a:tcPr marL="7468" marR="7468" marT="7468" marB="0" anchor="ctr"/>
                </a:tc>
                <a:tc>
                  <a:txBody>
                    <a:bodyPr/>
                    <a:lstStyle/>
                    <a:p>
                      <a:pPr algn="l" fontAlgn="b"/>
                      <a:r>
                        <a:rPr lang="en-US" sz="1100" u="none" strike="noStrike" dirty="0">
                          <a:effectLst/>
                        </a:rPr>
                        <a:t>Net Profit Before Tax </a:t>
                      </a:r>
                      <a:r>
                        <a:rPr lang="en-US" sz="1100" u="none" strike="noStrike" dirty="0" err="1">
                          <a:effectLst/>
                        </a:rPr>
                        <a:t>Konsol</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8%</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34.37 M Rupiah</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23.03 M Rupiah</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67.01%</a:t>
                      </a:r>
                      <a:endParaRPr lang="en-US" sz="1100" b="0" i="0" u="none" strike="noStrike" dirty="0">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4656171"/>
                  </a:ext>
                </a:extLst>
              </a:tr>
              <a:tr h="256100">
                <a:tc>
                  <a:txBody>
                    <a:bodyPr/>
                    <a:lstStyle/>
                    <a:p>
                      <a:pPr algn="ctr" fontAlgn="b"/>
                      <a:r>
                        <a:rPr lang="en-US" sz="1100" u="none" strike="noStrike">
                          <a:effectLst/>
                        </a:rPr>
                        <a:t>4</a:t>
                      </a:r>
                      <a:endParaRPr lang="en-US" sz="1100" b="0" i="0" u="none" strike="noStrike">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u="none" strike="noStrike" dirty="0">
                          <a:effectLst/>
                        </a:rPr>
                        <a:t>Profitable Growth</a:t>
                      </a:r>
                      <a:endParaRPr lang="en-US" sz="1100" b="0" i="0" u="none" strike="noStrike" dirty="0">
                        <a:effectLst/>
                        <a:latin typeface="Calibri" panose="020F0502020204030204" pitchFamily="34" charset="0"/>
                      </a:endParaRPr>
                    </a:p>
                  </a:txBody>
                  <a:tcPr marL="7468" marR="7468" marT="7468" marB="0" anchor="ctr"/>
                </a:tc>
                <a:tc>
                  <a:txBody>
                    <a:bodyPr/>
                    <a:lstStyle/>
                    <a:p>
                      <a:pPr algn="l" fontAlgn="b"/>
                      <a:r>
                        <a:rPr lang="en-US" sz="1100" u="none" strike="noStrike" dirty="0">
                          <a:effectLst/>
                        </a:rPr>
                        <a:t>Gross Profit </a:t>
                      </a:r>
                      <a:r>
                        <a:rPr lang="en-US" sz="1100" u="none" strike="noStrike" dirty="0" err="1">
                          <a:effectLst/>
                        </a:rPr>
                        <a:t>Konsol</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8%</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166.21 M Rupiah</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149.87 M Rupiah</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90.17%</a:t>
                      </a:r>
                      <a:endParaRPr lang="en-US" sz="1100" b="0" i="0" u="none" strike="noStrike">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35664267"/>
                  </a:ext>
                </a:extLst>
              </a:tr>
              <a:tr h="256100">
                <a:tc>
                  <a:txBody>
                    <a:bodyPr/>
                    <a:lstStyle/>
                    <a:p>
                      <a:pPr algn="ctr" fontAlgn="b"/>
                      <a:r>
                        <a:rPr lang="en-US" sz="1100" u="none" strike="noStrike">
                          <a:effectLst/>
                        </a:rPr>
                        <a:t>5</a:t>
                      </a:r>
                      <a:endParaRPr lang="en-US" sz="1100" b="0" i="0" u="none" strike="noStrike">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u="none" strike="noStrike" dirty="0">
                          <a:effectLst/>
                        </a:rPr>
                        <a:t>Profitable Growth</a:t>
                      </a:r>
                      <a:endParaRPr lang="en-US" sz="1100" b="0" i="0" u="none" strike="noStrike" dirty="0">
                        <a:effectLst/>
                        <a:latin typeface="Calibri" panose="020F0502020204030204" pitchFamily="34" charset="0"/>
                      </a:endParaRPr>
                    </a:p>
                  </a:txBody>
                  <a:tcPr marL="7468" marR="7468" marT="7468" marB="0" anchor="ctr"/>
                </a:tc>
                <a:tc>
                  <a:txBody>
                    <a:bodyPr/>
                    <a:lstStyle/>
                    <a:p>
                      <a:pPr algn="l" fontAlgn="b"/>
                      <a:r>
                        <a:rPr lang="en-US" sz="1100" u="none" strike="noStrike" dirty="0">
                          <a:effectLst/>
                        </a:rPr>
                        <a:t>Gross Profit Single</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8%</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74.64 M Rupiah</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53.83 M Rupiah</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72.12%</a:t>
                      </a:r>
                      <a:endParaRPr lang="en-US" sz="1100" b="0" i="0" u="none" strike="noStrike">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7086502"/>
                  </a:ext>
                </a:extLst>
              </a:tr>
              <a:tr h="256100">
                <a:tc>
                  <a:txBody>
                    <a:bodyPr/>
                    <a:lstStyle/>
                    <a:p>
                      <a:pPr algn="ctr" fontAlgn="b"/>
                      <a:r>
                        <a:rPr lang="en-US" sz="1100" u="none" strike="noStrike">
                          <a:effectLst/>
                        </a:rPr>
                        <a:t>6</a:t>
                      </a:r>
                      <a:endParaRPr lang="en-US" sz="1100" b="0" i="0" u="none" strike="noStrike">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u="none" strike="noStrike" dirty="0">
                          <a:effectLst/>
                        </a:rPr>
                        <a:t>Profitable Growth</a:t>
                      </a:r>
                      <a:endParaRPr lang="en-US" sz="1100" b="0" i="0" u="none" strike="noStrike" dirty="0">
                        <a:effectLst/>
                        <a:latin typeface="Calibri" panose="020F0502020204030204" pitchFamily="34" charset="0"/>
                      </a:endParaRPr>
                    </a:p>
                  </a:txBody>
                  <a:tcPr marL="7468" marR="7468" marT="7468" marB="0" anchor="ctr"/>
                </a:tc>
                <a:tc>
                  <a:txBody>
                    <a:bodyPr/>
                    <a:lstStyle/>
                    <a:p>
                      <a:pPr algn="l" fontAlgn="b"/>
                      <a:r>
                        <a:rPr lang="en-US" sz="1100" u="none" strike="noStrike" dirty="0">
                          <a:effectLst/>
                        </a:rPr>
                        <a:t>Net Profit Before Tax Single</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8%</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26.47 M Rupiah</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9.69 M Rupiah</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36.61%</a:t>
                      </a:r>
                      <a:endParaRPr lang="en-US" sz="1100" b="0" i="0" u="none" strike="noStrike">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70519335"/>
                  </a:ext>
                </a:extLst>
              </a:tr>
              <a:tr h="256100">
                <a:tc>
                  <a:txBody>
                    <a:bodyPr/>
                    <a:lstStyle/>
                    <a:p>
                      <a:pPr algn="ctr" fontAlgn="b"/>
                      <a:r>
                        <a:rPr lang="en-US" sz="1100" u="none" strike="noStrike">
                          <a:effectLst/>
                        </a:rPr>
                        <a:t>7</a:t>
                      </a:r>
                      <a:endParaRPr lang="en-US" sz="1100" b="0" i="0" u="none" strike="noStrike">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u="none" strike="noStrike">
                          <a:effectLst/>
                        </a:rPr>
                        <a:t>Cost Effectiveness</a:t>
                      </a:r>
                      <a:endParaRPr lang="en-US" sz="1100" b="0" i="0" u="none" strike="noStrike">
                        <a:effectLst/>
                        <a:latin typeface="Calibri" panose="020F0502020204030204" pitchFamily="34" charset="0"/>
                      </a:endParaRPr>
                    </a:p>
                  </a:txBody>
                  <a:tcPr marL="7468" marR="7468" marT="7468" marB="0" anchor="ctr"/>
                </a:tc>
                <a:tc>
                  <a:txBody>
                    <a:bodyPr/>
                    <a:lstStyle/>
                    <a:p>
                      <a:pPr algn="l" fontAlgn="b"/>
                      <a:r>
                        <a:rPr lang="en-US" sz="1100" u="none" strike="noStrike" dirty="0">
                          <a:effectLst/>
                        </a:rPr>
                        <a:t>Selling Expenses</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3%</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7.50 % </a:t>
                      </a:r>
                      <a:r>
                        <a:rPr lang="en-US" sz="1100" u="none" strike="noStrike" dirty="0" err="1">
                          <a:effectLst/>
                        </a:rPr>
                        <a:t>dari</a:t>
                      </a:r>
                      <a:r>
                        <a:rPr lang="en-US" sz="1100" u="none" strike="noStrike" dirty="0">
                          <a:effectLst/>
                        </a:rPr>
                        <a:t> Total Sales</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7.78 % </a:t>
                      </a:r>
                      <a:r>
                        <a:rPr lang="en-US" sz="1100" u="none" strike="noStrike" dirty="0" err="1">
                          <a:effectLst/>
                        </a:rPr>
                        <a:t>dari</a:t>
                      </a:r>
                      <a:r>
                        <a:rPr lang="en-US" sz="1100" u="none" strike="noStrike" dirty="0">
                          <a:effectLst/>
                        </a:rPr>
                        <a:t> Total Sales</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96.4%</a:t>
                      </a:r>
                      <a:endParaRPr lang="en-US" sz="1100" b="0" i="0" u="none" strike="noStrike">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042560"/>
                  </a:ext>
                </a:extLst>
              </a:tr>
              <a:tr h="256100">
                <a:tc>
                  <a:txBody>
                    <a:bodyPr/>
                    <a:lstStyle/>
                    <a:p>
                      <a:pPr algn="ctr" fontAlgn="b"/>
                      <a:r>
                        <a:rPr lang="en-US" sz="1100" u="none" strike="noStrike">
                          <a:effectLst/>
                        </a:rPr>
                        <a:t>8</a:t>
                      </a:r>
                      <a:endParaRPr lang="en-US" sz="1100" b="0" i="0" u="none" strike="noStrike">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u="none" strike="noStrike">
                          <a:effectLst/>
                        </a:rPr>
                        <a:t>Cost Effectiveness</a:t>
                      </a:r>
                      <a:endParaRPr lang="en-US" sz="1100" b="0" i="0" u="none" strike="noStrike">
                        <a:effectLst/>
                        <a:latin typeface="Calibri" panose="020F0502020204030204" pitchFamily="34" charset="0"/>
                      </a:endParaRPr>
                    </a:p>
                  </a:txBody>
                  <a:tcPr marL="7468" marR="7468" marT="7468" marB="0" anchor="ctr"/>
                </a:tc>
                <a:tc>
                  <a:txBody>
                    <a:bodyPr/>
                    <a:lstStyle/>
                    <a:p>
                      <a:pPr algn="l" fontAlgn="b"/>
                      <a:r>
                        <a:rPr lang="en-US" sz="1100" u="none" strike="noStrike" dirty="0">
                          <a:effectLst/>
                        </a:rPr>
                        <a:t>GA Expenses</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3%</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95.00 % dari Budget</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112.71 % </a:t>
                      </a:r>
                      <a:r>
                        <a:rPr lang="en-US" sz="1100" u="none" strike="noStrike" dirty="0" err="1">
                          <a:effectLst/>
                        </a:rPr>
                        <a:t>dari</a:t>
                      </a:r>
                      <a:r>
                        <a:rPr lang="en-US" sz="1100" u="none" strike="noStrike" dirty="0">
                          <a:effectLst/>
                        </a:rPr>
                        <a:t> Budget</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84.29%</a:t>
                      </a:r>
                      <a:endParaRPr lang="en-US" sz="1100" b="0" i="0" u="none" strike="noStrike" dirty="0">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98577859"/>
                  </a:ext>
                </a:extLst>
              </a:tr>
              <a:tr h="256100">
                <a:tc>
                  <a:txBody>
                    <a:bodyPr/>
                    <a:lstStyle/>
                    <a:p>
                      <a:pPr algn="ctr" fontAlgn="b"/>
                      <a:r>
                        <a:rPr lang="en-US" sz="1100" u="none" strike="noStrike">
                          <a:effectLst/>
                        </a:rPr>
                        <a:t>9</a:t>
                      </a:r>
                      <a:endParaRPr lang="en-US" sz="1100" b="0" i="0" u="none" strike="noStrike">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l" fontAlgn="b"/>
                      <a:r>
                        <a:rPr lang="en-US" sz="1100" u="none" strike="noStrike">
                          <a:effectLst/>
                        </a:rPr>
                        <a:t>Cost Effectiveness</a:t>
                      </a:r>
                      <a:endParaRPr lang="en-US" sz="1100" b="0" i="0" u="none" strike="noStrike">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Interest Expenses</a:t>
                      </a:r>
                      <a:endParaRPr lang="en-US" sz="1100" b="0" i="0" u="none" strike="noStrike" dirty="0">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3%</a:t>
                      </a:r>
                      <a:endParaRPr lang="en-US" sz="1100" b="0" i="0" u="none" strike="noStrike" dirty="0">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1.20 % </a:t>
                      </a:r>
                      <a:r>
                        <a:rPr lang="en-US" sz="1100" u="none" strike="noStrike" dirty="0" err="1">
                          <a:effectLst/>
                        </a:rPr>
                        <a:t>dari</a:t>
                      </a:r>
                      <a:r>
                        <a:rPr lang="en-US" sz="1100" u="none" strike="noStrike" dirty="0">
                          <a:effectLst/>
                        </a:rPr>
                        <a:t> Total Sales</a:t>
                      </a:r>
                      <a:endParaRPr lang="en-US" sz="1100" b="0" i="0" u="none" strike="noStrike" dirty="0">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1.74 % </a:t>
                      </a:r>
                      <a:r>
                        <a:rPr lang="en-US" sz="1100" u="none" strike="noStrike" dirty="0" err="1">
                          <a:effectLst/>
                        </a:rPr>
                        <a:t>dari</a:t>
                      </a:r>
                      <a:r>
                        <a:rPr lang="en-US" sz="1100" u="none" strike="noStrike" dirty="0">
                          <a:effectLst/>
                        </a:rPr>
                        <a:t> Total Sales</a:t>
                      </a:r>
                      <a:endParaRPr lang="en-US" sz="1100" b="0" i="0" u="none" strike="noStrike" dirty="0">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68.97%</a:t>
                      </a:r>
                      <a:endParaRPr lang="en-US" sz="1100" b="0" i="0" u="none" strike="noStrike" dirty="0">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7645016"/>
                  </a:ext>
                </a:extLst>
              </a:tr>
              <a:tr h="256100">
                <a:tc>
                  <a:txBody>
                    <a:bodyPr/>
                    <a:lstStyle/>
                    <a:p>
                      <a:pPr algn="ctr" fontAlgn="b"/>
                      <a:r>
                        <a:rPr lang="en-US" sz="1100" u="none" strike="noStrike" dirty="0">
                          <a:effectLst/>
                        </a:rPr>
                        <a:t>10</a:t>
                      </a:r>
                      <a:endParaRPr lang="en-US" sz="1100" b="0" i="0" u="none" strike="noStrike" dirty="0">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7">
                  <a:txBody>
                    <a:bodyPr/>
                    <a:lstStyle/>
                    <a:p>
                      <a:pPr algn="ctr" fontAlgn="ctr"/>
                      <a:r>
                        <a:rPr lang="en-US" sz="1100" u="none" strike="noStrike">
                          <a:effectLst/>
                        </a:rPr>
                        <a:t>Customer</a:t>
                      </a:r>
                      <a:endParaRPr lang="en-US" sz="1100" b="0" i="0" u="none" strike="noStrike">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Customer Satisfaction</a:t>
                      </a:r>
                      <a:endParaRPr lang="en-US" sz="1100" b="0" i="0" u="none" strike="noStrike">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err="1">
                          <a:effectLst/>
                        </a:rPr>
                        <a:t>Indeks</a:t>
                      </a:r>
                      <a:r>
                        <a:rPr lang="en-US" sz="1100" u="none" strike="noStrike" dirty="0">
                          <a:effectLst/>
                        </a:rPr>
                        <a:t> </a:t>
                      </a:r>
                      <a:r>
                        <a:rPr lang="en-US" sz="1100" u="none" strike="noStrike" dirty="0" err="1">
                          <a:effectLst/>
                        </a:rPr>
                        <a:t>Kepuasan</a:t>
                      </a:r>
                      <a:r>
                        <a:rPr lang="en-US" sz="1100" u="none" strike="noStrike" dirty="0">
                          <a:effectLst/>
                        </a:rPr>
                        <a:t> </a:t>
                      </a:r>
                      <a:r>
                        <a:rPr lang="en-US" sz="1100" u="none" strike="noStrike" dirty="0" err="1">
                          <a:effectLst/>
                        </a:rPr>
                        <a:t>Pelanggan</a:t>
                      </a:r>
                      <a:endParaRPr lang="en-US" sz="1100" b="0" i="0" u="none" strike="noStrike" dirty="0">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2%</a:t>
                      </a:r>
                      <a:endParaRPr lang="en-US" sz="1100" b="0" i="0" u="none" strike="noStrike">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3.50 Index</a:t>
                      </a:r>
                      <a:endParaRPr lang="en-US" sz="1100" b="0" i="0" u="none" strike="noStrike">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rPr>
                        <a:t>3.38 Index</a:t>
                      </a:r>
                      <a:endParaRPr lang="en-US" sz="1100" b="0" i="0" u="none" strike="noStrike" dirty="0">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rPr>
                        <a:t>96.57%</a:t>
                      </a:r>
                      <a:endParaRPr lang="en-US" sz="1100" b="0" i="0" u="none" strike="noStrike" dirty="0">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22918659"/>
                  </a:ext>
                </a:extLst>
              </a:tr>
              <a:tr h="256100">
                <a:tc>
                  <a:txBody>
                    <a:bodyPr/>
                    <a:lstStyle/>
                    <a:p>
                      <a:pPr algn="ctr" fontAlgn="b"/>
                      <a:r>
                        <a:rPr lang="en-US" sz="1100" u="none" strike="noStrike">
                          <a:effectLst/>
                        </a:rPr>
                        <a:t>11</a:t>
                      </a:r>
                      <a:endParaRPr lang="en-US" sz="1100" b="0" i="0" u="none" strike="noStrike">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u="none" strike="noStrike">
                          <a:effectLst/>
                        </a:rPr>
                        <a:t>Customer Satisfaction</a:t>
                      </a:r>
                      <a:endParaRPr lang="en-US" sz="1100" b="0" i="0" u="none" strike="noStrike" dirty="0">
                        <a:effectLst/>
                        <a:latin typeface="Calibri" panose="020F0502020204030204" pitchFamily="34" charset="0"/>
                      </a:endParaRPr>
                    </a:p>
                  </a:txBody>
                  <a:tcPr marL="7468" marR="7468" marT="7468" marB="0" anchor="ctr"/>
                </a:tc>
                <a:tc>
                  <a:txBody>
                    <a:bodyPr/>
                    <a:lstStyle/>
                    <a:p>
                      <a:pPr algn="l" fontAlgn="b"/>
                      <a:r>
                        <a:rPr lang="en-US" sz="1100" u="none" strike="noStrike">
                          <a:effectLst/>
                        </a:rPr>
                        <a:t>Claim/Bulan</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2%</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0.00 Rupiah</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0.00 Rupiah</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100%</a:t>
                      </a:r>
                      <a:endParaRPr lang="en-US" sz="1100" b="0" i="0" u="none" strike="noStrike">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770966"/>
                  </a:ext>
                </a:extLst>
              </a:tr>
              <a:tr h="256100">
                <a:tc>
                  <a:txBody>
                    <a:bodyPr/>
                    <a:lstStyle/>
                    <a:p>
                      <a:pPr algn="ctr" fontAlgn="b"/>
                      <a:r>
                        <a:rPr lang="en-US" sz="1100" u="none" strike="noStrike">
                          <a:effectLst/>
                        </a:rPr>
                        <a:t>12</a:t>
                      </a:r>
                      <a:endParaRPr lang="en-US" sz="1100" b="0" i="0" u="none" strike="noStrike">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u="none" strike="noStrike">
                          <a:effectLst/>
                        </a:rPr>
                        <a:t>Customer Satisfaction</a:t>
                      </a:r>
                      <a:endParaRPr lang="en-US" sz="1100" b="0" i="0" u="none" strike="noStrike">
                        <a:effectLst/>
                        <a:latin typeface="Calibri" panose="020F0502020204030204" pitchFamily="34" charset="0"/>
                      </a:endParaRPr>
                    </a:p>
                  </a:txBody>
                  <a:tcPr marL="7468" marR="7468" marT="7468" marB="0" anchor="ctr"/>
                </a:tc>
                <a:tc>
                  <a:txBody>
                    <a:bodyPr/>
                    <a:lstStyle/>
                    <a:p>
                      <a:pPr algn="l" fontAlgn="b"/>
                      <a:r>
                        <a:rPr lang="en-US" sz="1100" u="none" strike="noStrike">
                          <a:effectLst/>
                        </a:rPr>
                        <a:t>Program Survey Kepuasan Pelanggan</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1%</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100.00 % Juni 2024 </a:t>
                      </a:r>
                      <a:r>
                        <a:rPr lang="en-US" sz="1100" u="none" strike="noStrike" dirty="0" err="1">
                          <a:effectLst/>
                        </a:rPr>
                        <a:t>Selesai</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100.00 % Juni 2024 </a:t>
                      </a:r>
                      <a:r>
                        <a:rPr lang="en-US" sz="1100" u="none" strike="noStrike" dirty="0" err="1">
                          <a:effectLst/>
                        </a:rPr>
                        <a:t>Selesai</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100%</a:t>
                      </a:r>
                      <a:endParaRPr lang="en-US" sz="1100" b="0" i="0" u="none" strike="noStrike" dirty="0">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66214577"/>
                  </a:ext>
                </a:extLst>
              </a:tr>
              <a:tr h="256100">
                <a:tc>
                  <a:txBody>
                    <a:bodyPr/>
                    <a:lstStyle/>
                    <a:p>
                      <a:pPr algn="ctr" fontAlgn="b"/>
                      <a:r>
                        <a:rPr lang="en-US" sz="1100" u="none" strike="noStrike">
                          <a:effectLst/>
                        </a:rPr>
                        <a:t>13</a:t>
                      </a:r>
                      <a:endParaRPr lang="en-US" sz="1100" b="0" i="0" u="none" strike="noStrike">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u="none" strike="noStrike">
                          <a:effectLst/>
                        </a:rPr>
                        <a:t>Customer Loyalty</a:t>
                      </a:r>
                      <a:endParaRPr lang="en-US" sz="1100" b="0" i="0" u="none" strike="noStrike">
                        <a:effectLst/>
                        <a:latin typeface="Calibri" panose="020F0502020204030204" pitchFamily="34" charset="0"/>
                      </a:endParaRPr>
                    </a:p>
                  </a:txBody>
                  <a:tcPr marL="7468" marR="7468" marT="7468" marB="0" anchor="ctr"/>
                </a:tc>
                <a:tc>
                  <a:txBody>
                    <a:bodyPr/>
                    <a:lstStyle/>
                    <a:p>
                      <a:pPr algn="l" fontAlgn="b"/>
                      <a:r>
                        <a:rPr lang="en-US" sz="1100" u="none" strike="noStrike" dirty="0">
                          <a:effectLst/>
                        </a:rPr>
                        <a:t>Customer </a:t>
                      </a:r>
                      <a:r>
                        <a:rPr lang="en-US" sz="1100" u="none" strike="noStrike" dirty="0" err="1">
                          <a:effectLst/>
                        </a:rPr>
                        <a:t>Melakukan</a:t>
                      </a:r>
                      <a:r>
                        <a:rPr lang="en-US" sz="1100" u="none" strike="noStrike" dirty="0">
                          <a:effectLst/>
                        </a:rPr>
                        <a:t> </a:t>
                      </a:r>
                      <a:r>
                        <a:rPr lang="en-US" sz="1100" u="none" strike="noStrike" dirty="0" err="1">
                          <a:effectLst/>
                        </a:rPr>
                        <a:t>Pembelian</a:t>
                      </a:r>
                      <a:r>
                        <a:rPr lang="en-US" sz="1100" u="none" strike="noStrike" dirty="0">
                          <a:effectLst/>
                        </a:rPr>
                        <a:t> </a:t>
                      </a:r>
                      <a:r>
                        <a:rPr lang="en-US" sz="1100" u="none" strike="noStrike" dirty="0" err="1">
                          <a:effectLst/>
                        </a:rPr>
                        <a:t>Ulang</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2%</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75.00 % dari jumlah buyer</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26.00 % </a:t>
                      </a:r>
                      <a:r>
                        <a:rPr lang="en-US" sz="1100" u="none" strike="noStrike" dirty="0" err="1">
                          <a:effectLst/>
                        </a:rPr>
                        <a:t>dari</a:t>
                      </a:r>
                      <a:r>
                        <a:rPr lang="en-US" sz="1100" u="none" strike="noStrike" dirty="0">
                          <a:effectLst/>
                        </a:rPr>
                        <a:t> </a:t>
                      </a:r>
                      <a:r>
                        <a:rPr lang="en-US" sz="1100" u="none" strike="noStrike" dirty="0" err="1">
                          <a:effectLst/>
                        </a:rPr>
                        <a:t>jumlah</a:t>
                      </a:r>
                      <a:r>
                        <a:rPr lang="en-US" sz="1100" u="none" strike="noStrike" dirty="0">
                          <a:effectLst/>
                        </a:rPr>
                        <a:t> buyer</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34.67%</a:t>
                      </a:r>
                      <a:endParaRPr lang="en-US" sz="1100" b="0" i="0" u="none" strike="noStrike">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5942644"/>
                  </a:ext>
                </a:extLst>
              </a:tr>
              <a:tr h="501278">
                <a:tc>
                  <a:txBody>
                    <a:bodyPr/>
                    <a:lstStyle/>
                    <a:p>
                      <a:pPr algn="ctr" fontAlgn="b"/>
                      <a:r>
                        <a:rPr lang="en-US" sz="1100" u="none" strike="noStrike">
                          <a:effectLst/>
                        </a:rPr>
                        <a:t>14</a:t>
                      </a:r>
                      <a:endParaRPr lang="en-US" sz="1100" b="0" i="0" u="none" strike="noStrike">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u="none" strike="noStrike">
                          <a:effectLst/>
                        </a:rPr>
                        <a:t>Innovative Products</a:t>
                      </a:r>
                      <a:endParaRPr lang="en-US" sz="1100" b="0" i="0" u="none" strike="noStrike">
                        <a:effectLst/>
                        <a:latin typeface="Calibri" panose="020F0502020204030204" pitchFamily="34" charset="0"/>
                      </a:endParaRPr>
                    </a:p>
                  </a:txBody>
                  <a:tcPr marL="7468" marR="7468" marT="7468" marB="0" anchor="ctr"/>
                </a:tc>
                <a:tc>
                  <a:txBody>
                    <a:bodyPr/>
                    <a:lstStyle/>
                    <a:p>
                      <a:pPr algn="l" fontAlgn="b"/>
                      <a:r>
                        <a:rPr lang="en-US" sz="1100" u="none" strike="noStrike">
                          <a:effectLst/>
                        </a:rPr>
                        <a:t>Produk Hasil Pengembangan Furniture Dapat Diterima Pasar</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2%</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8.00 </a:t>
                      </a:r>
                      <a:r>
                        <a:rPr lang="en-US" sz="1100" u="none" strike="noStrike" dirty="0" err="1">
                          <a:effectLst/>
                        </a:rPr>
                        <a:t>produk</a:t>
                      </a:r>
                      <a:r>
                        <a:rPr lang="en-US" sz="1100" u="none" strike="noStrike" dirty="0">
                          <a:effectLst/>
                        </a:rPr>
                        <a:t> </a:t>
                      </a:r>
                      <a:r>
                        <a:rPr lang="en-US" sz="1100" u="none" strike="noStrike" dirty="0" err="1">
                          <a:effectLst/>
                        </a:rPr>
                        <a:t>maspro</a:t>
                      </a:r>
                      <a:r>
                        <a:rPr lang="en-US" sz="1100" u="none" strike="noStrike" dirty="0">
                          <a:effectLst/>
                        </a:rPr>
                        <a:t>/</a:t>
                      </a:r>
                      <a:r>
                        <a:rPr lang="en-US" sz="1100" u="none" strike="noStrike" dirty="0" err="1">
                          <a:effectLst/>
                        </a:rPr>
                        <a:t>thn</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9.00 </a:t>
                      </a:r>
                      <a:r>
                        <a:rPr lang="en-US" sz="1100" u="none" strike="noStrike" dirty="0" err="1">
                          <a:effectLst/>
                        </a:rPr>
                        <a:t>produk</a:t>
                      </a:r>
                      <a:r>
                        <a:rPr lang="en-US" sz="1100" u="none" strike="noStrike" dirty="0">
                          <a:effectLst/>
                        </a:rPr>
                        <a:t> </a:t>
                      </a:r>
                      <a:r>
                        <a:rPr lang="en-US" sz="1100" u="none" strike="noStrike" dirty="0" err="1">
                          <a:effectLst/>
                        </a:rPr>
                        <a:t>maspro</a:t>
                      </a:r>
                      <a:r>
                        <a:rPr lang="en-US" sz="1100" u="none" strike="noStrike" dirty="0">
                          <a:effectLst/>
                        </a:rPr>
                        <a:t>/</a:t>
                      </a:r>
                      <a:r>
                        <a:rPr lang="en-US" sz="1100" u="none" strike="noStrike" dirty="0" err="1">
                          <a:effectLst/>
                        </a:rPr>
                        <a:t>thn</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112.5%</a:t>
                      </a:r>
                      <a:endParaRPr lang="en-US" sz="1100" b="0" i="0" u="none" strike="noStrike">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9529290"/>
                  </a:ext>
                </a:extLst>
              </a:tr>
              <a:tr h="256100">
                <a:tc>
                  <a:txBody>
                    <a:bodyPr/>
                    <a:lstStyle/>
                    <a:p>
                      <a:pPr algn="ctr" fontAlgn="b"/>
                      <a:r>
                        <a:rPr lang="en-US" sz="1100" u="none" strike="noStrike">
                          <a:effectLst/>
                        </a:rPr>
                        <a:t>15</a:t>
                      </a:r>
                      <a:endParaRPr lang="en-US" sz="1100" b="0" i="0" u="none" strike="noStrike">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u="none" strike="noStrike">
                          <a:effectLst/>
                        </a:rPr>
                        <a:t>Innovative Products</a:t>
                      </a:r>
                      <a:endParaRPr lang="en-US" sz="1100" b="0" i="0" u="none" strike="noStrike">
                        <a:effectLst/>
                        <a:latin typeface="Calibri" panose="020F0502020204030204" pitchFamily="34" charset="0"/>
                      </a:endParaRPr>
                    </a:p>
                  </a:txBody>
                  <a:tcPr marL="7468" marR="7468" marT="7468" marB="0" anchor="ctr"/>
                </a:tc>
                <a:tc>
                  <a:txBody>
                    <a:bodyPr/>
                    <a:lstStyle/>
                    <a:p>
                      <a:pPr algn="l" fontAlgn="b"/>
                      <a:r>
                        <a:rPr lang="en-US" sz="1100" u="none" strike="noStrike">
                          <a:effectLst/>
                        </a:rPr>
                        <a:t>Pengembangan Produk Sesuai Permintaan</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a:effectLst/>
                        </a:rPr>
                        <a:t>1%</a:t>
                      </a:r>
                      <a:endParaRPr lang="en-US" sz="1100" b="0" i="0" u="none" strike="noStrike">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5.00 </a:t>
                      </a:r>
                      <a:r>
                        <a:rPr lang="en-US" sz="1100" u="none" strike="noStrike" dirty="0" err="1">
                          <a:effectLst/>
                        </a:rPr>
                        <a:t>Produk</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14.00 </a:t>
                      </a:r>
                      <a:r>
                        <a:rPr lang="en-US" sz="1100" u="none" strike="noStrike" dirty="0" err="1">
                          <a:effectLst/>
                        </a:rPr>
                        <a:t>Produk</a:t>
                      </a:r>
                      <a:endParaRPr lang="en-US" sz="1100" b="0" i="0" u="none" strike="noStrike" dirty="0">
                        <a:effectLst/>
                        <a:latin typeface="Calibri" panose="020F0502020204030204" pitchFamily="34" charset="0"/>
                      </a:endParaRPr>
                    </a:p>
                  </a:txBody>
                  <a:tcPr marL="7468" marR="7468" marT="7468" marB="0" anchor="ctr"/>
                </a:tc>
                <a:tc>
                  <a:txBody>
                    <a:bodyPr/>
                    <a:lstStyle/>
                    <a:p>
                      <a:pPr algn="ctr" fontAlgn="b"/>
                      <a:r>
                        <a:rPr lang="en-US" sz="1100" u="none" strike="noStrike" dirty="0">
                          <a:effectLst/>
                        </a:rPr>
                        <a:t>120%</a:t>
                      </a:r>
                      <a:endParaRPr lang="en-US" sz="1100" b="0" i="0" u="none" strike="noStrike" dirty="0">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95941201"/>
                  </a:ext>
                </a:extLst>
              </a:tr>
              <a:tr h="256100">
                <a:tc>
                  <a:txBody>
                    <a:bodyPr/>
                    <a:lstStyle/>
                    <a:p>
                      <a:pPr algn="ctr" fontAlgn="b"/>
                      <a:r>
                        <a:rPr lang="en-US" sz="1100" u="none" strike="noStrike">
                          <a:effectLst/>
                        </a:rPr>
                        <a:t>16</a:t>
                      </a:r>
                      <a:endParaRPr lang="en-US" sz="1100" b="0" i="0" u="none" strike="noStrike">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l" fontAlgn="b"/>
                      <a:r>
                        <a:rPr lang="en-US" sz="1100" u="none" strike="noStrike">
                          <a:effectLst/>
                        </a:rPr>
                        <a:t>Innovative Products</a:t>
                      </a:r>
                      <a:endParaRPr lang="en-US" sz="1100" b="0" i="0" u="none" strike="noStrike">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l" fontAlgn="b"/>
                      <a:r>
                        <a:rPr lang="es-ES" sz="1100" u="none" strike="noStrike">
                          <a:effectLst/>
                        </a:rPr>
                        <a:t>Simplifikasi Produk, Material dan Proses</a:t>
                      </a:r>
                      <a:endParaRPr lang="es-ES" sz="1100" b="0" i="0" u="none" strike="noStrike">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a:t>
                      </a:r>
                      <a:endParaRPr lang="en-US" sz="1100" b="0" i="0" u="none" strike="noStrike">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5.00 </a:t>
                      </a:r>
                      <a:r>
                        <a:rPr lang="en-US" sz="1100" u="none" strike="noStrike" dirty="0" err="1">
                          <a:effectLst/>
                        </a:rPr>
                        <a:t>Produk</a:t>
                      </a:r>
                      <a:endParaRPr lang="en-US" sz="1100" b="0" i="0" u="none" strike="noStrike" dirty="0">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10.00 </a:t>
                      </a:r>
                      <a:r>
                        <a:rPr lang="en-US" sz="1100" u="none" strike="noStrike" dirty="0" err="1">
                          <a:effectLst/>
                        </a:rPr>
                        <a:t>Produk</a:t>
                      </a:r>
                      <a:endParaRPr lang="en-US" sz="1100" b="0" i="0" u="none" strike="noStrike" dirty="0">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120%</a:t>
                      </a:r>
                      <a:endParaRPr lang="en-US" sz="1100" b="0" i="0" u="none" strike="noStrike" dirty="0">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5597839"/>
                  </a:ext>
                </a:extLst>
              </a:tr>
            </a:tbl>
          </a:graphicData>
        </a:graphic>
      </p:graphicFrame>
      <p:sp>
        <p:nvSpPr>
          <p:cNvPr id="2" name="Rectangle: Rounded Corners 1">
            <a:extLst>
              <a:ext uri="{FF2B5EF4-FFF2-40B4-BE49-F238E27FC236}">
                <a16:creationId xmlns:a16="http://schemas.microsoft.com/office/drawing/2014/main" id="{958FD796-B12D-2707-1175-E42FD7F3AFD3}"/>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3" name="Rectangle: Rounded Corners 2">
            <a:extLst>
              <a:ext uri="{FF2B5EF4-FFF2-40B4-BE49-F238E27FC236}">
                <a16:creationId xmlns:a16="http://schemas.microsoft.com/office/drawing/2014/main" id="{3DFA2FD3-CC5E-ADF0-34DE-068D9DC2FC5A}"/>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4" name="TextBox 3">
            <a:extLst>
              <a:ext uri="{FF2B5EF4-FFF2-40B4-BE49-F238E27FC236}">
                <a16:creationId xmlns:a16="http://schemas.microsoft.com/office/drawing/2014/main" id="{8B20A7C9-F9C6-D943-EF87-3B40BFF968D9}"/>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6" name="TextBox 5">
            <a:extLst>
              <a:ext uri="{FF2B5EF4-FFF2-40B4-BE49-F238E27FC236}">
                <a16:creationId xmlns:a16="http://schemas.microsoft.com/office/drawing/2014/main" id="{02C75C39-0775-3876-A6FA-469D2428D61C}"/>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7" name="TextBox 6">
            <a:extLst>
              <a:ext uri="{FF2B5EF4-FFF2-40B4-BE49-F238E27FC236}">
                <a16:creationId xmlns:a16="http://schemas.microsoft.com/office/drawing/2014/main" id="{8A22221F-D751-7B9C-8CF5-AE7A2198A6E5}"/>
              </a:ext>
            </a:extLst>
          </p:cNvPr>
          <p:cNvSpPr txBox="1"/>
          <p:nvPr/>
        </p:nvSpPr>
        <p:spPr>
          <a:xfrm>
            <a:off x="1329456" y="963227"/>
            <a:ext cx="7888066" cy="307777"/>
          </a:xfrm>
          <a:prstGeom prst="rect">
            <a:avLst/>
          </a:prstGeom>
          <a:noFill/>
        </p:spPr>
        <p:txBody>
          <a:bodyPr wrap="square">
            <a:spAutoFit/>
          </a:bodyPr>
          <a:lstStyle/>
          <a:p>
            <a:r>
              <a:rPr lang="es-ES" altLang="ko-KR" sz="1400" b="1" dirty="0">
                <a:latin typeface="Arial"/>
                <a:ea typeface="Arial Unicode MS"/>
                <a:cs typeface="Arial" pitchFamily="34" charset="0"/>
              </a:rPr>
              <a:t>3.2 TINGKAT PEMENUHAN LAPORAN SASARAN MUTU, K3 DAN LINGKUNGAN</a:t>
            </a:r>
          </a:p>
        </p:txBody>
      </p:sp>
      <p:grpSp>
        <p:nvGrpSpPr>
          <p:cNvPr id="8" name="Group 7">
            <a:extLst>
              <a:ext uri="{FF2B5EF4-FFF2-40B4-BE49-F238E27FC236}">
                <a16:creationId xmlns:a16="http://schemas.microsoft.com/office/drawing/2014/main" id="{D3029828-393C-61C0-1589-282F229D1053}"/>
              </a:ext>
            </a:extLst>
          </p:cNvPr>
          <p:cNvGrpSpPr/>
          <p:nvPr/>
        </p:nvGrpSpPr>
        <p:grpSpPr>
          <a:xfrm>
            <a:off x="465100" y="6444412"/>
            <a:ext cx="11339106" cy="287226"/>
            <a:chOff x="465100" y="6294512"/>
            <a:chExt cx="11339106" cy="287226"/>
          </a:xfrm>
        </p:grpSpPr>
        <p:pic>
          <p:nvPicPr>
            <p:cNvPr id="9" name="Picture 8">
              <a:extLst>
                <a:ext uri="{FF2B5EF4-FFF2-40B4-BE49-F238E27FC236}">
                  <a16:creationId xmlns:a16="http://schemas.microsoft.com/office/drawing/2014/main" id="{790B0F35-7B0D-6A2D-90C3-EF9F2768F234}"/>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10" name="Straight Connector 9">
              <a:extLst>
                <a:ext uri="{FF2B5EF4-FFF2-40B4-BE49-F238E27FC236}">
                  <a16:creationId xmlns:a16="http://schemas.microsoft.com/office/drawing/2014/main" id="{C7D92003-24B2-5BC8-8553-B12EAB1874AD}"/>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0966F6B-2929-050D-E2E7-6A68D2AF2601}"/>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33163EE-0C54-A43F-347C-2CF33334AB49}"/>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AB5A51E-68D4-D45E-4BB9-E1A3644B6ECB}"/>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103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63EDC94-6107-17A6-075F-13506C8DA098}"/>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157E1F1-E6F0-0955-9DBC-A44061A77EBA}"/>
              </a:ext>
            </a:extLst>
          </p:cNvPr>
          <p:cNvGraphicFramePr>
            <a:graphicFrameLocks noGrp="1"/>
          </p:cNvGraphicFramePr>
          <p:nvPr>
            <p:extLst>
              <p:ext uri="{D42A27DB-BD31-4B8C-83A1-F6EECF244321}">
                <p14:modId xmlns:p14="http://schemas.microsoft.com/office/powerpoint/2010/main" val="3697766734"/>
              </p:ext>
            </p:extLst>
          </p:nvPr>
        </p:nvGraphicFramePr>
        <p:xfrm>
          <a:off x="288471" y="1513711"/>
          <a:ext cx="11615058" cy="3830578"/>
        </p:xfrm>
        <a:graphic>
          <a:graphicData uri="http://schemas.openxmlformats.org/drawingml/2006/table">
            <a:tbl>
              <a:tblPr>
                <a:tableStyleId>{2D5ABB26-0587-4C30-8999-92F81FD0307C}</a:tableStyleId>
              </a:tblPr>
              <a:tblGrid>
                <a:gridCol w="288589">
                  <a:extLst>
                    <a:ext uri="{9D8B030D-6E8A-4147-A177-3AD203B41FA5}">
                      <a16:colId xmlns:a16="http://schemas.microsoft.com/office/drawing/2014/main" val="2800045266"/>
                    </a:ext>
                  </a:extLst>
                </a:gridCol>
                <a:gridCol w="981206">
                  <a:extLst>
                    <a:ext uri="{9D8B030D-6E8A-4147-A177-3AD203B41FA5}">
                      <a16:colId xmlns:a16="http://schemas.microsoft.com/office/drawing/2014/main" val="3229694669"/>
                    </a:ext>
                  </a:extLst>
                </a:gridCol>
                <a:gridCol w="1846976">
                  <a:extLst>
                    <a:ext uri="{9D8B030D-6E8A-4147-A177-3AD203B41FA5}">
                      <a16:colId xmlns:a16="http://schemas.microsoft.com/office/drawing/2014/main" val="4286796177"/>
                    </a:ext>
                  </a:extLst>
                </a:gridCol>
                <a:gridCol w="3232208">
                  <a:extLst>
                    <a:ext uri="{9D8B030D-6E8A-4147-A177-3AD203B41FA5}">
                      <a16:colId xmlns:a16="http://schemas.microsoft.com/office/drawing/2014/main" val="3066289356"/>
                    </a:ext>
                  </a:extLst>
                </a:gridCol>
                <a:gridCol w="582676">
                  <a:extLst>
                    <a:ext uri="{9D8B030D-6E8A-4147-A177-3AD203B41FA5}">
                      <a16:colId xmlns:a16="http://schemas.microsoft.com/office/drawing/2014/main" val="2240749148"/>
                    </a:ext>
                  </a:extLst>
                </a:gridCol>
                <a:gridCol w="1737037">
                  <a:extLst>
                    <a:ext uri="{9D8B030D-6E8A-4147-A177-3AD203B41FA5}">
                      <a16:colId xmlns:a16="http://schemas.microsoft.com/office/drawing/2014/main" val="1746250004"/>
                    </a:ext>
                  </a:extLst>
                </a:gridCol>
                <a:gridCol w="1857794">
                  <a:extLst>
                    <a:ext uri="{9D8B030D-6E8A-4147-A177-3AD203B41FA5}">
                      <a16:colId xmlns:a16="http://schemas.microsoft.com/office/drawing/2014/main" val="2031058870"/>
                    </a:ext>
                  </a:extLst>
                </a:gridCol>
                <a:gridCol w="1088572">
                  <a:extLst>
                    <a:ext uri="{9D8B030D-6E8A-4147-A177-3AD203B41FA5}">
                      <a16:colId xmlns:a16="http://schemas.microsoft.com/office/drawing/2014/main" val="806025737"/>
                    </a:ext>
                  </a:extLst>
                </a:gridCol>
              </a:tblGrid>
              <a:tr h="501278">
                <a:tc>
                  <a:txBody>
                    <a:bodyPr/>
                    <a:lstStyle/>
                    <a:p>
                      <a:pPr algn="ctr" fontAlgn="b"/>
                      <a:r>
                        <a:rPr lang="en-US" sz="1100" b="1" u="none" strike="noStrike" dirty="0">
                          <a:solidFill>
                            <a:schemeClr val="bg1"/>
                          </a:solidFill>
                          <a:effectLst/>
                        </a:rPr>
                        <a:t>No</a:t>
                      </a:r>
                      <a:endParaRPr lang="en-US" sz="1100" b="1" i="0" u="none" strike="noStrike" dirty="0">
                        <a:solidFill>
                          <a:schemeClr val="bg1"/>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n-US" sz="1100" b="1" u="none" strike="noStrike" dirty="0">
                          <a:solidFill>
                            <a:schemeClr val="bg1"/>
                          </a:solidFill>
                          <a:effectLst/>
                        </a:rPr>
                        <a:t>Perspective</a:t>
                      </a:r>
                      <a:endParaRPr lang="en-US" sz="1100" b="1" i="0" u="none" strike="noStrike" dirty="0">
                        <a:solidFill>
                          <a:schemeClr val="bg1"/>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n-US" sz="1100" b="1" u="none" strike="noStrike">
                          <a:solidFill>
                            <a:schemeClr val="bg1"/>
                          </a:solidFill>
                          <a:effectLst/>
                        </a:rPr>
                        <a:t>Objective</a:t>
                      </a:r>
                      <a:endParaRPr lang="en-US" sz="1100" b="1" i="0" u="none" strike="noStrike">
                        <a:solidFill>
                          <a:schemeClr val="bg1"/>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n-US" sz="1100" b="1" u="none" strike="noStrike" dirty="0">
                          <a:solidFill>
                            <a:schemeClr val="bg1"/>
                          </a:solidFill>
                          <a:effectLst/>
                        </a:rPr>
                        <a:t>KPI</a:t>
                      </a:r>
                      <a:endParaRPr lang="en-US" sz="1100" b="1" i="0" u="none" strike="noStrike" dirty="0">
                        <a:solidFill>
                          <a:schemeClr val="bg1"/>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n-US" sz="1100" b="1" u="none" strike="noStrike" dirty="0">
                          <a:solidFill>
                            <a:schemeClr val="bg1"/>
                          </a:solidFill>
                          <a:effectLst/>
                        </a:rPr>
                        <a:t>Weight</a:t>
                      </a:r>
                      <a:endParaRPr lang="en-US" sz="1100" b="1" i="0" u="none" strike="noStrike" dirty="0">
                        <a:solidFill>
                          <a:schemeClr val="bg1"/>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n-US" sz="1100" b="1" u="none" strike="noStrike" dirty="0">
                          <a:solidFill>
                            <a:schemeClr val="bg1"/>
                          </a:solidFill>
                          <a:effectLst/>
                        </a:rPr>
                        <a:t>Target</a:t>
                      </a:r>
                      <a:endParaRPr lang="en-US" sz="1100" b="1" i="0" u="none" strike="noStrike" dirty="0">
                        <a:solidFill>
                          <a:schemeClr val="bg1"/>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n-US" sz="1100" b="1" u="none" strike="noStrike" dirty="0">
                          <a:solidFill>
                            <a:schemeClr val="bg1"/>
                          </a:solidFill>
                          <a:effectLst/>
                        </a:rPr>
                        <a:t>Actual</a:t>
                      </a:r>
                      <a:endParaRPr lang="en-US" sz="1100" b="1" i="0" u="none" strike="noStrike" dirty="0">
                        <a:solidFill>
                          <a:schemeClr val="bg1"/>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n-US" sz="1100" b="1" u="none" strike="noStrike" dirty="0">
                          <a:solidFill>
                            <a:schemeClr val="bg1"/>
                          </a:solidFill>
                          <a:effectLst/>
                        </a:rPr>
                        <a:t>% Achievement</a:t>
                      </a:r>
                      <a:endParaRPr lang="en-US" sz="1100" b="1" i="0" u="none" strike="noStrike" dirty="0">
                        <a:solidFill>
                          <a:schemeClr val="bg1"/>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extLst>
                  <a:ext uri="{0D108BD9-81ED-4DB2-BD59-A6C34878D82A}">
                    <a16:rowId xmlns:a16="http://schemas.microsoft.com/office/drawing/2014/main" val="3525563446"/>
                  </a:ext>
                </a:extLst>
              </a:tr>
              <a:tr h="256100">
                <a:tc>
                  <a:txBody>
                    <a:bodyPr/>
                    <a:lstStyle/>
                    <a:p>
                      <a:pPr algn="ctr" fontAlgn="b"/>
                      <a:r>
                        <a:rPr lang="en-US" sz="1100" b="0" u="none" strike="noStrike" dirty="0">
                          <a:effectLst/>
                        </a:rPr>
                        <a:t>17</a:t>
                      </a:r>
                      <a:endParaRPr lang="en-US" sz="1100" b="0"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rowSpan="13">
                  <a:txBody>
                    <a:bodyPr/>
                    <a:lstStyle/>
                    <a:p>
                      <a:pPr algn="ctr" fontAlgn="ctr"/>
                      <a:r>
                        <a:rPr lang="en-US" sz="1100" b="0" u="none" strike="noStrike" dirty="0">
                          <a:effectLst/>
                        </a:rPr>
                        <a:t>Internal Process</a:t>
                      </a:r>
                      <a:endParaRPr lang="en-US" sz="1100" b="0" i="0" u="none" strike="noStrike" dirty="0">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fontAlgn="b"/>
                      <a:r>
                        <a:rPr lang="en-US" sz="1100" b="0" u="none" strike="noStrike" dirty="0">
                          <a:effectLst/>
                        </a:rPr>
                        <a:t>Production Quality</a:t>
                      </a:r>
                      <a:endParaRPr lang="en-US" sz="1100" b="0" i="0" u="none" strike="noStrike" dirty="0">
                        <a:effectLst/>
                        <a:latin typeface="Calibri" panose="020F0502020204030204" pitchFamily="34" charset="0"/>
                      </a:endParaRPr>
                    </a:p>
                  </a:txBody>
                  <a:tcPr marL="9525" marR="9525" marT="9525" marB="0" anchor="ctr"/>
                </a:tc>
                <a:tc>
                  <a:txBody>
                    <a:bodyPr/>
                    <a:lstStyle/>
                    <a:p>
                      <a:pPr algn="l" fontAlgn="b"/>
                      <a:r>
                        <a:rPr lang="en-US" sz="1100" b="0" u="none" strike="noStrike">
                          <a:effectLst/>
                        </a:rPr>
                        <a:t>Kegagalan G2 Internal</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2%</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0.20 % dari Hasil Produksi</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0.30 % dari Hasil Produksi</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66.67%</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2903672"/>
                  </a:ext>
                </a:extLst>
              </a:tr>
              <a:tr h="256100">
                <a:tc>
                  <a:txBody>
                    <a:bodyPr/>
                    <a:lstStyle/>
                    <a:p>
                      <a:pPr algn="ctr" fontAlgn="b"/>
                      <a:r>
                        <a:rPr lang="en-US" sz="1100" b="0" u="none" strike="noStrike">
                          <a:effectLst/>
                        </a:rPr>
                        <a:t>18</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b="0" u="none" strike="noStrike" dirty="0">
                          <a:effectLst/>
                        </a:rPr>
                        <a:t>Production Quality</a:t>
                      </a:r>
                      <a:endParaRPr lang="en-US" sz="1100" b="0" i="0" u="none" strike="noStrike" dirty="0">
                        <a:effectLst/>
                        <a:latin typeface="Calibri" panose="020F0502020204030204" pitchFamily="34" charset="0"/>
                      </a:endParaRPr>
                    </a:p>
                  </a:txBody>
                  <a:tcPr marL="9525" marR="9525" marT="9525" marB="0" anchor="ctr"/>
                </a:tc>
                <a:tc>
                  <a:txBody>
                    <a:bodyPr/>
                    <a:lstStyle/>
                    <a:p>
                      <a:pPr algn="l" fontAlgn="b"/>
                      <a:r>
                        <a:rPr lang="en-US" sz="1100" b="0" u="none" strike="noStrike">
                          <a:effectLst/>
                        </a:rPr>
                        <a:t>Komplain Produk dan Delivery</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2%</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0.00 komplain</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57.00 komplain</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74302992"/>
                  </a:ext>
                </a:extLst>
              </a:tr>
              <a:tr h="256100">
                <a:tc>
                  <a:txBody>
                    <a:bodyPr/>
                    <a:lstStyle/>
                    <a:p>
                      <a:pPr algn="ctr" fontAlgn="b"/>
                      <a:r>
                        <a:rPr lang="en-US" sz="1100" b="0" u="none" strike="noStrike">
                          <a:effectLst/>
                        </a:rPr>
                        <a:t>19</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b="0" u="none" strike="noStrike">
                          <a:effectLst/>
                        </a:rPr>
                        <a:t>Productivity</a:t>
                      </a:r>
                      <a:endParaRPr lang="en-US" sz="1100" b="0" i="0" u="none" strike="noStrike">
                        <a:effectLst/>
                        <a:latin typeface="Calibri" panose="020F0502020204030204" pitchFamily="34" charset="0"/>
                      </a:endParaRPr>
                    </a:p>
                  </a:txBody>
                  <a:tcPr marL="9525" marR="9525" marT="9525" marB="0" anchor="ctr"/>
                </a:tc>
                <a:tc>
                  <a:txBody>
                    <a:bodyPr/>
                    <a:lstStyle/>
                    <a:p>
                      <a:pPr algn="l" fontAlgn="b"/>
                      <a:r>
                        <a:rPr lang="en-US" sz="1100" b="0" u="none" strike="noStrike">
                          <a:effectLst/>
                        </a:rPr>
                        <a:t>Hasil Produksi Rata-Rata Equivalen/Hari</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2%</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2,800.00 pcs</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2,819.42 pcs</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100.69%</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4429437"/>
                  </a:ext>
                </a:extLst>
              </a:tr>
              <a:tr h="256100">
                <a:tc>
                  <a:txBody>
                    <a:bodyPr/>
                    <a:lstStyle/>
                    <a:p>
                      <a:pPr algn="ctr" fontAlgn="b"/>
                      <a:r>
                        <a:rPr lang="en-US" sz="1100" b="0" u="none" strike="noStrike">
                          <a:effectLst/>
                        </a:rPr>
                        <a:t>20</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b="0" u="none" strike="noStrike">
                          <a:effectLst/>
                        </a:rPr>
                        <a:t>Productivity</a:t>
                      </a:r>
                      <a:endParaRPr lang="en-US" sz="1100" b="0" i="0" u="none" strike="noStrike">
                        <a:effectLst/>
                        <a:latin typeface="Calibri" panose="020F0502020204030204" pitchFamily="34" charset="0"/>
                      </a:endParaRPr>
                    </a:p>
                  </a:txBody>
                  <a:tcPr marL="9525" marR="9525" marT="9525" marB="0" anchor="ctr"/>
                </a:tc>
                <a:tc>
                  <a:txBody>
                    <a:bodyPr/>
                    <a:lstStyle/>
                    <a:p>
                      <a:pPr algn="l" fontAlgn="b"/>
                      <a:r>
                        <a:rPr lang="en-US" sz="1100" b="0" u="none" strike="noStrike">
                          <a:effectLst/>
                        </a:rPr>
                        <a:t>Overall Equipment Efectiveness (OEE)</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2%</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85.00 %</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88.42 %</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104.02%</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815210"/>
                  </a:ext>
                </a:extLst>
              </a:tr>
              <a:tr h="256100">
                <a:tc>
                  <a:txBody>
                    <a:bodyPr/>
                    <a:lstStyle/>
                    <a:p>
                      <a:pPr algn="ctr" fontAlgn="b"/>
                      <a:r>
                        <a:rPr lang="en-US" sz="1100" b="0" u="none" strike="noStrike">
                          <a:effectLst/>
                        </a:rPr>
                        <a:t>21</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b="0" u="none" strike="noStrike" dirty="0">
                          <a:effectLst/>
                        </a:rPr>
                        <a:t>Productivity</a:t>
                      </a:r>
                      <a:endParaRPr lang="en-US" sz="1100" b="0" i="0" u="none" strike="noStrike" dirty="0">
                        <a:effectLst/>
                        <a:latin typeface="Calibri" panose="020F0502020204030204" pitchFamily="34" charset="0"/>
                      </a:endParaRPr>
                    </a:p>
                  </a:txBody>
                  <a:tcPr marL="9525" marR="9525" marT="9525" marB="0" anchor="ctr"/>
                </a:tc>
                <a:tc>
                  <a:txBody>
                    <a:bodyPr/>
                    <a:lstStyle/>
                    <a:p>
                      <a:pPr algn="l" fontAlgn="b"/>
                      <a:r>
                        <a:rPr lang="en-US" sz="1100" b="0" u="none" strike="noStrike">
                          <a:effectLst/>
                        </a:rPr>
                        <a:t>Kehadiran Karyawan</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2%</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98.00 %</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97.13 %</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99.11%</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1919993"/>
                  </a:ext>
                </a:extLst>
              </a:tr>
              <a:tr h="256100">
                <a:tc>
                  <a:txBody>
                    <a:bodyPr/>
                    <a:lstStyle/>
                    <a:p>
                      <a:pPr algn="ctr" fontAlgn="b"/>
                      <a:r>
                        <a:rPr lang="en-US" sz="1100" b="0" u="none" strike="noStrike">
                          <a:effectLst/>
                        </a:rPr>
                        <a:t>22</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rowSpan="6">
                  <a:txBody>
                    <a:bodyPr/>
                    <a:lstStyle/>
                    <a:p>
                      <a:pPr algn="l" fontAlgn="b"/>
                      <a:r>
                        <a:rPr lang="en-US" sz="1100" b="0" u="none" strike="noStrike" dirty="0" err="1">
                          <a:effectLst/>
                        </a:rPr>
                        <a:t>Enviromental</a:t>
                      </a:r>
                      <a:r>
                        <a:rPr lang="en-US" sz="1100" b="0" u="none" strike="noStrike" dirty="0">
                          <a:effectLst/>
                        </a:rPr>
                        <a:t>, Social, Governance</a:t>
                      </a:r>
                      <a:endParaRPr lang="en-US" sz="1100" b="0" i="0" u="none" strike="noStrike" dirty="0">
                        <a:effectLst/>
                        <a:latin typeface="Calibri" panose="020F0502020204030204" pitchFamily="34" charset="0"/>
                      </a:endParaRPr>
                    </a:p>
                  </a:txBody>
                  <a:tcPr marL="9525" marR="9525" marT="9525" marB="0" anchor="ctr"/>
                </a:tc>
                <a:tc>
                  <a:txBody>
                    <a:bodyPr/>
                    <a:lstStyle/>
                    <a:p>
                      <a:pPr algn="l" fontAlgn="b"/>
                      <a:r>
                        <a:rPr lang="en-US" sz="1100" b="0" u="none" strike="noStrike">
                          <a:effectLst/>
                        </a:rPr>
                        <a:t>Pencapaian Target Intensitas Energi</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0.02 GJ/Pcs</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0.02 GJ/Pcs</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100%</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96458809"/>
                  </a:ext>
                </a:extLst>
              </a:tr>
              <a:tr h="256100">
                <a:tc>
                  <a:txBody>
                    <a:bodyPr/>
                    <a:lstStyle/>
                    <a:p>
                      <a:pPr algn="ctr" fontAlgn="b"/>
                      <a:r>
                        <a:rPr lang="en-US" sz="1100" b="0" u="none" strike="noStrike">
                          <a:effectLst/>
                        </a:rPr>
                        <a:t>23</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a:p>
                  </a:txBody>
                  <a:tcPr marL="9525" marR="9525" marT="9525" marB="0" anchor="b"/>
                </a:tc>
                <a:tc>
                  <a:txBody>
                    <a:bodyPr/>
                    <a:lstStyle/>
                    <a:p>
                      <a:pPr algn="l" fontAlgn="b"/>
                      <a:r>
                        <a:rPr lang="en-US" sz="1100" b="0" u="none" strike="noStrike" dirty="0" err="1">
                          <a:effectLst/>
                        </a:rPr>
                        <a:t>Pencapaian</a:t>
                      </a:r>
                      <a:r>
                        <a:rPr lang="en-US" sz="1100" b="0" u="none" strike="noStrike" dirty="0">
                          <a:effectLst/>
                        </a:rPr>
                        <a:t> Target </a:t>
                      </a:r>
                      <a:r>
                        <a:rPr lang="en-US" sz="1100" b="0" u="none" strike="noStrike" dirty="0" err="1">
                          <a:effectLst/>
                        </a:rPr>
                        <a:t>Intensitas</a:t>
                      </a:r>
                      <a:r>
                        <a:rPr lang="en-US" sz="1100" b="0" u="none" strike="noStrike" dirty="0">
                          <a:effectLst/>
                        </a:rPr>
                        <a:t> </a:t>
                      </a:r>
                      <a:r>
                        <a:rPr lang="en-US" sz="1100" b="0" u="none" strike="noStrike" dirty="0" err="1">
                          <a:effectLst/>
                        </a:rPr>
                        <a:t>Emisi</a:t>
                      </a:r>
                      <a:r>
                        <a:rPr lang="en-US" sz="1100" b="0" u="none" strike="noStrike" dirty="0">
                          <a:effectLst/>
                        </a:rPr>
                        <a:t> CO2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3.04 Kg/CO2/Pcs</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3.29 Kg/CO2/Pcs</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dirty="0">
                          <a:effectLst/>
                        </a:rPr>
                        <a:t>92.4%</a:t>
                      </a:r>
                      <a:endParaRPr lang="en-US" sz="1100" b="0" i="0" u="none" strike="noStrike" dirty="0">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37853768"/>
                  </a:ext>
                </a:extLst>
              </a:tr>
              <a:tr h="256100">
                <a:tc>
                  <a:txBody>
                    <a:bodyPr/>
                    <a:lstStyle/>
                    <a:p>
                      <a:pPr algn="ctr" fontAlgn="b"/>
                      <a:r>
                        <a:rPr lang="en-US" sz="1100" b="0" u="none" strike="noStrike">
                          <a:effectLst/>
                        </a:rPr>
                        <a:t>24</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a:p>
                  </a:txBody>
                  <a:tcPr marL="9525" marR="9525" marT="9525" marB="0" anchor="b"/>
                </a:tc>
                <a:tc>
                  <a:txBody>
                    <a:bodyPr/>
                    <a:lstStyle/>
                    <a:p>
                      <a:pPr algn="l" fontAlgn="b"/>
                      <a:r>
                        <a:rPr lang="en-US" sz="1100" b="0" u="none" strike="noStrike">
                          <a:effectLst/>
                        </a:rPr>
                        <a:t>Pencapaian Target Intensitas Waste Water</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0.06 M3/Pcs</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0.03 M3/Pcs</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120%</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00057358"/>
                  </a:ext>
                </a:extLst>
              </a:tr>
              <a:tr h="256100">
                <a:tc>
                  <a:txBody>
                    <a:bodyPr/>
                    <a:lstStyle/>
                    <a:p>
                      <a:pPr algn="ctr" fontAlgn="b"/>
                      <a:r>
                        <a:rPr lang="en-US" sz="1100" b="0" u="none" strike="noStrike">
                          <a:effectLst/>
                        </a:rPr>
                        <a:t>25</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a:p>
                  </a:txBody>
                  <a:tcPr marL="9525" marR="9525" marT="9525" marB="0" anchor="b"/>
                </a:tc>
                <a:tc>
                  <a:txBody>
                    <a:bodyPr/>
                    <a:lstStyle/>
                    <a:p>
                      <a:pPr algn="l" fontAlgn="b"/>
                      <a:r>
                        <a:rPr lang="en-US" sz="1100" b="0" u="none" strike="noStrike" dirty="0" err="1">
                          <a:effectLst/>
                        </a:rPr>
                        <a:t>Penggunaan</a:t>
                      </a:r>
                      <a:r>
                        <a:rPr lang="en-US" sz="1100" b="0" u="none" strike="noStrike" dirty="0">
                          <a:effectLst/>
                        </a:rPr>
                        <a:t> Material </a:t>
                      </a:r>
                      <a:r>
                        <a:rPr lang="en-US" sz="1100" b="0" u="none" strike="noStrike" dirty="0" err="1">
                          <a:effectLst/>
                        </a:rPr>
                        <a:t>Tersertifikasi</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1.00 / Tahun</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1.00 / Tahun</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100%</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1735336"/>
                  </a:ext>
                </a:extLst>
              </a:tr>
              <a:tr h="256100">
                <a:tc>
                  <a:txBody>
                    <a:bodyPr/>
                    <a:lstStyle/>
                    <a:p>
                      <a:pPr algn="ctr" fontAlgn="b"/>
                      <a:r>
                        <a:rPr lang="en-US" sz="1100" b="0" u="none" strike="noStrike">
                          <a:effectLst/>
                        </a:rPr>
                        <a:t>26</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a:p>
                  </a:txBody>
                  <a:tcPr marL="9525" marR="9525" marT="9525" marB="0" anchor="b"/>
                </a:tc>
                <a:tc>
                  <a:txBody>
                    <a:bodyPr/>
                    <a:lstStyle/>
                    <a:p>
                      <a:pPr algn="l" fontAlgn="b"/>
                      <a:r>
                        <a:rPr lang="en-US" sz="1100" b="0" u="none" strike="noStrike" dirty="0" err="1">
                          <a:effectLst/>
                        </a:rPr>
                        <a:t>Pencapaian</a:t>
                      </a:r>
                      <a:r>
                        <a:rPr lang="en-US" sz="1100" b="0" u="none" strike="noStrike" dirty="0">
                          <a:effectLst/>
                        </a:rPr>
                        <a:t> Target </a:t>
                      </a:r>
                      <a:r>
                        <a:rPr lang="en-US" sz="1100" b="0" u="none" strike="noStrike" dirty="0" err="1">
                          <a:effectLst/>
                        </a:rPr>
                        <a:t>Intensitas</a:t>
                      </a:r>
                      <a:r>
                        <a:rPr lang="en-US" sz="1100" b="0" u="none" strike="noStrike" dirty="0">
                          <a:effectLst/>
                        </a:rPr>
                        <a:t> Solid Waste</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dirty="0">
                          <a:effectLst/>
                        </a:rPr>
                        <a:t>0.10 Kg/Pcs</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0.05 Kg/Pcs</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120%</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64125405"/>
                  </a:ext>
                </a:extLst>
              </a:tr>
              <a:tr h="256100">
                <a:tc>
                  <a:txBody>
                    <a:bodyPr/>
                    <a:lstStyle/>
                    <a:p>
                      <a:pPr algn="ctr" fontAlgn="b"/>
                      <a:r>
                        <a:rPr lang="en-US" sz="1100" b="0" u="none" strike="noStrike">
                          <a:effectLst/>
                        </a:rPr>
                        <a:t>27</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dirty="0"/>
                    </a:p>
                  </a:txBody>
                  <a:tcPr marL="9525" marR="9525" marT="9525" marB="0" anchor="b"/>
                </a:tc>
                <a:tc>
                  <a:txBody>
                    <a:bodyPr/>
                    <a:lstStyle/>
                    <a:p>
                      <a:pPr algn="l" fontAlgn="b"/>
                      <a:r>
                        <a:rPr lang="en-US" sz="1100" b="0" u="none" strike="noStrike">
                          <a:effectLst/>
                        </a:rPr>
                        <a:t>Program Corporate Social Responsibility</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100.00 % Terlaksana</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dirty="0">
                          <a:effectLst/>
                        </a:rPr>
                        <a:t>100.00 % </a:t>
                      </a:r>
                      <a:r>
                        <a:rPr lang="en-US" sz="1100" b="0" u="none" strike="noStrike" dirty="0" err="1">
                          <a:effectLst/>
                        </a:rPr>
                        <a:t>Terlaksana</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100%</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4656171"/>
                  </a:ext>
                </a:extLst>
              </a:tr>
              <a:tr h="256100">
                <a:tc>
                  <a:txBody>
                    <a:bodyPr/>
                    <a:lstStyle/>
                    <a:p>
                      <a:pPr algn="ctr" fontAlgn="b"/>
                      <a:r>
                        <a:rPr lang="en-US" sz="1100" b="0" u="none" strike="noStrike">
                          <a:effectLst/>
                        </a:rPr>
                        <a:t>28</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b="0" u="none" strike="noStrike" dirty="0">
                          <a:effectLst/>
                        </a:rPr>
                        <a:t>Inventory Management</a:t>
                      </a:r>
                      <a:endParaRPr lang="en-US" sz="1100" b="0" i="0" u="none" strike="noStrike" dirty="0">
                        <a:effectLst/>
                        <a:latin typeface="Calibri" panose="020F0502020204030204" pitchFamily="34" charset="0"/>
                      </a:endParaRPr>
                    </a:p>
                  </a:txBody>
                  <a:tcPr marL="9525" marR="9525" marT="9525" marB="0" anchor="ctr"/>
                </a:tc>
                <a:tc>
                  <a:txBody>
                    <a:bodyPr/>
                    <a:lstStyle/>
                    <a:p>
                      <a:pPr algn="l" fontAlgn="b"/>
                      <a:r>
                        <a:rPr lang="en-US" sz="1100" b="0" u="none" strike="noStrike">
                          <a:effectLst/>
                        </a:rPr>
                        <a:t>Total Inventory Single, Moving, Slow Moving</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2%</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60.00 M Rupiah</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38.52 M Rupiah</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dirty="0">
                          <a:effectLst/>
                        </a:rPr>
                        <a:t>120%</a:t>
                      </a:r>
                      <a:endParaRPr lang="en-US" sz="1100" b="0" i="0" u="none" strike="noStrike" dirty="0">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35664267"/>
                  </a:ext>
                </a:extLst>
              </a:tr>
              <a:tr h="256100">
                <a:tc>
                  <a:txBody>
                    <a:bodyPr/>
                    <a:lstStyle/>
                    <a:p>
                      <a:pPr algn="ctr" fontAlgn="b"/>
                      <a:r>
                        <a:rPr lang="en-US" sz="1100" b="0" u="none" strike="noStrike">
                          <a:effectLst/>
                        </a:rPr>
                        <a:t>29</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l" fontAlgn="b"/>
                      <a:r>
                        <a:rPr lang="en-US" sz="1100" b="0" u="none" strike="noStrike" dirty="0">
                          <a:effectLst/>
                        </a:rPr>
                        <a:t>Inventory Management</a:t>
                      </a:r>
                      <a:endParaRPr lang="en-US" sz="1100" b="0" i="0" u="none" strike="noStrike" dirty="0">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fontAlgn="b"/>
                      <a:r>
                        <a:rPr lang="en-US" sz="1100" b="0" u="none" strike="noStrike" dirty="0">
                          <a:effectLst/>
                        </a:rPr>
                        <a:t>Total Inventory Single, Unmoving</a:t>
                      </a:r>
                      <a:endParaRPr lang="en-US" sz="1100" b="0" i="0" u="none" strike="noStrike" dirty="0">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b="0" u="none" strike="noStrike">
                          <a:effectLst/>
                        </a:rPr>
                        <a:t>2%</a:t>
                      </a:r>
                      <a:endParaRPr lang="en-US"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b="0" u="none" strike="noStrike">
                          <a:effectLst/>
                        </a:rPr>
                        <a:t>0.00 Rupiah</a:t>
                      </a:r>
                      <a:endParaRPr lang="en-US"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b="0" u="none" strike="noStrike">
                          <a:effectLst/>
                        </a:rPr>
                        <a:t>5.39 Rupiah</a:t>
                      </a:r>
                      <a:endParaRPr lang="en-US"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b="0" u="none" strike="noStrike" dirty="0">
                          <a:effectLst/>
                        </a:rPr>
                        <a:t>0%</a:t>
                      </a:r>
                      <a:endParaRPr lang="en-US" sz="1100" b="0" i="0" u="none" strike="noStrike" dirty="0">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086502"/>
                  </a:ext>
                </a:extLst>
              </a:tr>
            </a:tbl>
          </a:graphicData>
        </a:graphic>
      </p:graphicFrame>
      <p:sp>
        <p:nvSpPr>
          <p:cNvPr id="2" name="Rectangle: Rounded Corners 1">
            <a:extLst>
              <a:ext uri="{FF2B5EF4-FFF2-40B4-BE49-F238E27FC236}">
                <a16:creationId xmlns:a16="http://schemas.microsoft.com/office/drawing/2014/main" id="{375CA04E-9C99-9C0F-AD6E-6BF4C4661513}"/>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3" name="Rectangle: Rounded Corners 2">
            <a:extLst>
              <a:ext uri="{FF2B5EF4-FFF2-40B4-BE49-F238E27FC236}">
                <a16:creationId xmlns:a16="http://schemas.microsoft.com/office/drawing/2014/main" id="{3226EC23-ADD4-CF22-7B76-DB34576FA9CC}"/>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4" name="TextBox 3">
            <a:extLst>
              <a:ext uri="{FF2B5EF4-FFF2-40B4-BE49-F238E27FC236}">
                <a16:creationId xmlns:a16="http://schemas.microsoft.com/office/drawing/2014/main" id="{23E09BD7-107B-8271-D253-473121D2B87A}"/>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6" name="TextBox 5">
            <a:extLst>
              <a:ext uri="{FF2B5EF4-FFF2-40B4-BE49-F238E27FC236}">
                <a16:creationId xmlns:a16="http://schemas.microsoft.com/office/drawing/2014/main" id="{F4C5B7F8-F605-6D6A-E847-CD69A03D11D0}"/>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8" name="TextBox 7">
            <a:extLst>
              <a:ext uri="{FF2B5EF4-FFF2-40B4-BE49-F238E27FC236}">
                <a16:creationId xmlns:a16="http://schemas.microsoft.com/office/drawing/2014/main" id="{77231172-1759-F3C8-BEE3-7373C10DB7AB}"/>
              </a:ext>
            </a:extLst>
          </p:cNvPr>
          <p:cNvSpPr txBox="1"/>
          <p:nvPr/>
        </p:nvSpPr>
        <p:spPr>
          <a:xfrm>
            <a:off x="1329456" y="963227"/>
            <a:ext cx="7888066" cy="307777"/>
          </a:xfrm>
          <a:prstGeom prst="rect">
            <a:avLst/>
          </a:prstGeom>
          <a:noFill/>
        </p:spPr>
        <p:txBody>
          <a:bodyPr wrap="square">
            <a:spAutoFit/>
          </a:bodyPr>
          <a:lstStyle/>
          <a:p>
            <a:r>
              <a:rPr lang="es-ES" altLang="ko-KR" sz="1400" b="1" dirty="0">
                <a:latin typeface="Arial"/>
                <a:ea typeface="Arial Unicode MS"/>
                <a:cs typeface="Arial" pitchFamily="34" charset="0"/>
              </a:rPr>
              <a:t>3.2 TINGKAT PEMENUHAN LAPORAN SASARAN MUTU, K3 DAN LINGKUNGAN</a:t>
            </a:r>
          </a:p>
        </p:txBody>
      </p:sp>
      <p:grpSp>
        <p:nvGrpSpPr>
          <p:cNvPr id="9" name="Group 8">
            <a:extLst>
              <a:ext uri="{FF2B5EF4-FFF2-40B4-BE49-F238E27FC236}">
                <a16:creationId xmlns:a16="http://schemas.microsoft.com/office/drawing/2014/main" id="{8047825F-550A-2906-3B36-EB9CE9EADF6F}"/>
              </a:ext>
            </a:extLst>
          </p:cNvPr>
          <p:cNvGrpSpPr/>
          <p:nvPr/>
        </p:nvGrpSpPr>
        <p:grpSpPr>
          <a:xfrm>
            <a:off x="465100" y="6444412"/>
            <a:ext cx="11339106" cy="287226"/>
            <a:chOff x="465100" y="6294512"/>
            <a:chExt cx="11339106" cy="287226"/>
          </a:xfrm>
        </p:grpSpPr>
        <p:pic>
          <p:nvPicPr>
            <p:cNvPr id="10" name="Picture 9">
              <a:extLst>
                <a:ext uri="{FF2B5EF4-FFF2-40B4-BE49-F238E27FC236}">
                  <a16:creationId xmlns:a16="http://schemas.microsoft.com/office/drawing/2014/main" id="{699CF72C-44E4-2F33-045C-061EB563CF13}"/>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11" name="Straight Connector 10">
              <a:extLst>
                <a:ext uri="{FF2B5EF4-FFF2-40B4-BE49-F238E27FC236}">
                  <a16:creationId xmlns:a16="http://schemas.microsoft.com/office/drawing/2014/main" id="{A3A5623B-CA21-CAD5-0709-CBAEF0571C83}"/>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D25A10F-0B8D-8180-DF71-D412029D3EC8}"/>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21517B-79ED-F989-5E43-724468F3982F}"/>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EABCED6-002B-2B82-366E-10047D2486ED}"/>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1712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16318B9-60BC-5CFE-C984-0FAF94615A20}"/>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2D0D5A3-ED37-95EB-C418-D3BCFA05C64B}"/>
              </a:ext>
            </a:extLst>
          </p:cNvPr>
          <p:cNvGraphicFramePr>
            <a:graphicFrameLocks noGrp="1"/>
          </p:cNvGraphicFramePr>
          <p:nvPr>
            <p:extLst>
              <p:ext uri="{D42A27DB-BD31-4B8C-83A1-F6EECF244321}">
                <p14:modId xmlns:p14="http://schemas.microsoft.com/office/powerpoint/2010/main" val="3992044662"/>
              </p:ext>
            </p:extLst>
          </p:nvPr>
        </p:nvGraphicFramePr>
        <p:xfrm>
          <a:off x="288471" y="1563460"/>
          <a:ext cx="11615058" cy="3495788"/>
        </p:xfrm>
        <a:graphic>
          <a:graphicData uri="http://schemas.openxmlformats.org/drawingml/2006/table">
            <a:tbl>
              <a:tblPr>
                <a:tableStyleId>{2D5ABB26-0587-4C30-8999-92F81FD0307C}</a:tableStyleId>
              </a:tblPr>
              <a:tblGrid>
                <a:gridCol w="288589">
                  <a:extLst>
                    <a:ext uri="{9D8B030D-6E8A-4147-A177-3AD203B41FA5}">
                      <a16:colId xmlns:a16="http://schemas.microsoft.com/office/drawing/2014/main" val="2800045266"/>
                    </a:ext>
                  </a:extLst>
                </a:gridCol>
                <a:gridCol w="981206">
                  <a:extLst>
                    <a:ext uri="{9D8B030D-6E8A-4147-A177-3AD203B41FA5}">
                      <a16:colId xmlns:a16="http://schemas.microsoft.com/office/drawing/2014/main" val="3229694669"/>
                    </a:ext>
                  </a:extLst>
                </a:gridCol>
                <a:gridCol w="1846976">
                  <a:extLst>
                    <a:ext uri="{9D8B030D-6E8A-4147-A177-3AD203B41FA5}">
                      <a16:colId xmlns:a16="http://schemas.microsoft.com/office/drawing/2014/main" val="4286796177"/>
                    </a:ext>
                  </a:extLst>
                </a:gridCol>
                <a:gridCol w="3232208">
                  <a:extLst>
                    <a:ext uri="{9D8B030D-6E8A-4147-A177-3AD203B41FA5}">
                      <a16:colId xmlns:a16="http://schemas.microsoft.com/office/drawing/2014/main" val="3066289356"/>
                    </a:ext>
                  </a:extLst>
                </a:gridCol>
                <a:gridCol w="582676">
                  <a:extLst>
                    <a:ext uri="{9D8B030D-6E8A-4147-A177-3AD203B41FA5}">
                      <a16:colId xmlns:a16="http://schemas.microsoft.com/office/drawing/2014/main" val="2240749148"/>
                    </a:ext>
                  </a:extLst>
                </a:gridCol>
                <a:gridCol w="1737037">
                  <a:extLst>
                    <a:ext uri="{9D8B030D-6E8A-4147-A177-3AD203B41FA5}">
                      <a16:colId xmlns:a16="http://schemas.microsoft.com/office/drawing/2014/main" val="1746250004"/>
                    </a:ext>
                  </a:extLst>
                </a:gridCol>
                <a:gridCol w="1857794">
                  <a:extLst>
                    <a:ext uri="{9D8B030D-6E8A-4147-A177-3AD203B41FA5}">
                      <a16:colId xmlns:a16="http://schemas.microsoft.com/office/drawing/2014/main" val="2031058870"/>
                    </a:ext>
                  </a:extLst>
                </a:gridCol>
                <a:gridCol w="1088572">
                  <a:extLst>
                    <a:ext uri="{9D8B030D-6E8A-4147-A177-3AD203B41FA5}">
                      <a16:colId xmlns:a16="http://schemas.microsoft.com/office/drawing/2014/main" val="806025737"/>
                    </a:ext>
                  </a:extLst>
                </a:gridCol>
              </a:tblGrid>
              <a:tr h="501278">
                <a:tc>
                  <a:txBody>
                    <a:bodyPr/>
                    <a:lstStyle/>
                    <a:p>
                      <a:pPr algn="ctr" fontAlgn="b"/>
                      <a:r>
                        <a:rPr lang="en-US" sz="1100" b="1" u="none" strike="noStrike" dirty="0">
                          <a:solidFill>
                            <a:schemeClr val="bg1"/>
                          </a:solidFill>
                          <a:effectLst/>
                        </a:rPr>
                        <a:t>No</a:t>
                      </a:r>
                      <a:endParaRPr lang="en-US" sz="1100" b="1" i="0" u="none" strike="noStrike" dirty="0">
                        <a:solidFill>
                          <a:schemeClr val="bg1"/>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n-US" sz="1100" b="1" u="none" strike="noStrike" dirty="0">
                          <a:solidFill>
                            <a:schemeClr val="bg1"/>
                          </a:solidFill>
                          <a:effectLst/>
                        </a:rPr>
                        <a:t>Perspective</a:t>
                      </a:r>
                      <a:endParaRPr lang="en-US" sz="1100" b="1" i="0" u="none" strike="noStrike" dirty="0">
                        <a:solidFill>
                          <a:schemeClr val="bg1"/>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n-US" sz="1100" b="1" u="none" strike="noStrike">
                          <a:solidFill>
                            <a:schemeClr val="bg1"/>
                          </a:solidFill>
                          <a:effectLst/>
                        </a:rPr>
                        <a:t>Objective</a:t>
                      </a:r>
                      <a:endParaRPr lang="en-US" sz="1100" b="1" i="0" u="none" strike="noStrike">
                        <a:solidFill>
                          <a:schemeClr val="bg1"/>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n-US" sz="1100" b="1" u="none" strike="noStrike" dirty="0">
                          <a:solidFill>
                            <a:schemeClr val="bg1"/>
                          </a:solidFill>
                          <a:effectLst/>
                        </a:rPr>
                        <a:t>KPI</a:t>
                      </a:r>
                      <a:endParaRPr lang="en-US" sz="1100" b="1" i="0" u="none" strike="noStrike" dirty="0">
                        <a:solidFill>
                          <a:schemeClr val="bg1"/>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n-US" sz="1100" b="1" u="none" strike="noStrike" dirty="0">
                          <a:solidFill>
                            <a:schemeClr val="bg1"/>
                          </a:solidFill>
                          <a:effectLst/>
                        </a:rPr>
                        <a:t>Weight</a:t>
                      </a:r>
                      <a:endParaRPr lang="en-US" sz="1100" b="1" i="0" u="none" strike="noStrike" dirty="0">
                        <a:solidFill>
                          <a:schemeClr val="bg1"/>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n-US" sz="1100" b="1" u="none" strike="noStrike" dirty="0">
                          <a:solidFill>
                            <a:schemeClr val="bg1"/>
                          </a:solidFill>
                          <a:effectLst/>
                        </a:rPr>
                        <a:t>Target</a:t>
                      </a:r>
                      <a:endParaRPr lang="en-US" sz="1100" b="1" i="0" u="none" strike="noStrike" dirty="0">
                        <a:solidFill>
                          <a:schemeClr val="bg1"/>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n-US" sz="1100" b="1" u="none" strike="noStrike" dirty="0">
                          <a:solidFill>
                            <a:schemeClr val="bg1"/>
                          </a:solidFill>
                          <a:effectLst/>
                        </a:rPr>
                        <a:t>Actual</a:t>
                      </a:r>
                      <a:endParaRPr lang="en-US" sz="1100" b="1" i="0" u="none" strike="noStrike" dirty="0">
                        <a:solidFill>
                          <a:schemeClr val="bg1"/>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n-US" sz="1100" b="1" u="none" strike="noStrike" dirty="0">
                          <a:solidFill>
                            <a:schemeClr val="bg1"/>
                          </a:solidFill>
                          <a:effectLst/>
                        </a:rPr>
                        <a:t>% Achievement</a:t>
                      </a:r>
                      <a:endParaRPr lang="en-US" sz="1100" b="1" i="0" u="none" strike="noStrike" dirty="0">
                        <a:solidFill>
                          <a:schemeClr val="bg1"/>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extLst>
                  <a:ext uri="{0D108BD9-81ED-4DB2-BD59-A6C34878D82A}">
                    <a16:rowId xmlns:a16="http://schemas.microsoft.com/office/drawing/2014/main" val="3525563446"/>
                  </a:ext>
                </a:extLst>
              </a:tr>
              <a:tr h="256100">
                <a:tc>
                  <a:txBody>
                    <a:bodyPr/>
                    <a:lstStyle/>
                    <a:p>
                      <a:pPr algn="ctr" fontAlgn="b"/>
                      <a:r>
                        <a:rPr lang="en-US" sz="1100" b="0" u="none" strike="noStrike" dirty="0">
                          <a:effectLst/>
                        </a:rPr>
                        <a:t>30</a:t>
                      </a:r>
                      <a:endParaRPr lang="en-US" sz="1100" b="0"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rowSpan="11">
                  <a:txBody>
                    <a:bodyPr/>
                    <a:lstStyle/>
                    <a:p>
                      <a:pPr algn="ctr" fontAlgn="ctr"/>
                      <a:r>
                        <a:rPr lang="en-US" sz="1100" b="0" u="none" strike="noStrike">
                          <a:effectLst/>
                        </a:rPr>
                        <a:t>Learning &amp; Growth</a:t>
                      </a:r>
                      <a:endParaRPr lang="en-US"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fontAlgn="b"/>
                      <a:r>
                        <a:rPr lang="en-US" sz="1100" b="0" u="none" strike="noStrike">
                          <a:effectLst/>
                        </a:rPr>
                        <a:t>Organization Capital</a:t>
                      </a:r>
                      <a:endParaRPr lang="en-US" sz="1100" b="0" i="0" u="none" strike="noStrike">
                        <a:effectLst/>
                        <a:latin typeface="Calibri" panose="020F0502020204030204" pitchFamily="34" charset="0"/>
                      </a:endParaRPr>
                    </a:p>
                  </a:txBody>
                  <a:tcPr marL="9525" marR="9525" marT="9525" marB="0" anchor="ctr"/>
                </a:tc>
                <a:tc>
                  <a:txBody>
                    <a:bodyPr/>
                    <a:lstStyle/>
                    <a:p>
                      <a:pPr algn="l" fontAlgn="b"/>
                      <a:r>
                        <a:rPr lang="en-US" sz="1100" b="0" u="none" strike="noStrike">
                          <a:effectLst/>
                        </a:rPr>
                        <a:t>Peningkatan partisipasi KMS</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100.00 % Akses KMS</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98.65 % Akses KMS</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dirty="0">
                          <a:effectLst/>
                        </a:rPr>
                        <a:t>98.65%</a:t>
                      </a:r>
                      <a:endParaRPr lang="en-US" sz="1100" b="0" i="0" u="none" strike="noStrike" dirty="0">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2903672"/>
                  </a:ext>
                </a:extLst>
              </a:tr>
              <a:tr h="256100">
                <a:tc>
                  <a:txBody>
                    <a:bodyPr/>
                    <a:lstStyle/>
                    <a:p>
                      <a:pPr algn="ctr" fontAlgn="b"/>
                      <a:r>
                        <a:rPr lang="en-US" sz="1100" b="0" u="none" strike="noStrike">
                          <a:effectLst/>
                        </a:rPr>
                        <a:t>31</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b="0" u="none" strike="noStrike">
                          <a:effectLst/>
                        </a:rPr>
                        <a:t>Organization Capital</a:t>
                      </a:r>
                      <a:endParaRPr lang="en-US" sz="1100" b="0" i="0" u="none" strike="noStrike">
                        <a:effectLst/>
                        <a:latin typeface="Calibri" panose="020F0502020204030204" pitchFamily="34" charset="0"/>
                      </a:endParaRPr>
                    </a:p>
                  </a:txBody>
                  <a:tcPr marL="9525" marR="9525" marT="9525" marB="0" anchor="ctr"/>
                </a:tc>
                <a:tc>
                  <a:txBody>
                    <a:bodyPr/>
                    <a:lstStyle/>
                    <a:p>
                      <a:pPr algn="l" fontAlgn="b"/>
                      <a:r>
                        <a:rPr lang="en-US" sz="1100" b="0" u="none" strike="noStrike">
                          <a:effectLst/>
                        </a:rPr>
                        <a:t>Kaizen Strategis</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16.00 Kaizen / Tahun</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21.00 Kaizen / Tahun</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120%</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74302992"/>
                  </a:ext>
                </a:extLst>
              </a:tr>
              <a:tr h="256100">
                <a:tc>
                  <a:txBody>
                    <a:bodyPr/>
                    <a:lstStyle/>
                    <a:p>
                      <a:pPr algn="ctr" fontAlgn="b"/>
                      <a:r>
                        <a:rPr lang="en-US" sz="1100" b="0" u="none" strike="noStrike">
                          <a:effectLst/>
                        </a:rPr>
                        <a:t>32</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b="0" u="none" strike="noStrike">
                          <a:effectLst/>
                        </a:rPr>
                        <a:t>Organization Capital</a:t>
                      </a:r>
                      <a:endParaRPr lang="en-US" sz="1100" b="0" i="0" u="none" strike="noStrike">
                        <a:effectLst/>
                        <a:latin typeface="Calibri" panose="020F0502020204030204" pitchFamily="34" charset="0"/>
                      </a:endParaRPr>
                    </a:p>
                  </a:txBody>
                  <a:tcPr marL="9525" marR="9525" marT="9525" marB="0" anchor="ctr"/>
                </a:tc>
                <a:tc>
                  <a:txBody>
                    <a:bodyPr/>
                    <a:lstStyle/>
                    <a:p>
                      <a:pPr algn="l" fontAlgn="b"/>
                      <a:r>
                        <a:rPr lang="en-US" sz="1100" b="0" u="none" strike="noStrike">
                          <a:effectLst/>
                        </a:rPr>
                        <a:t>Keterlibatan Kaizen / Bulan</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75.00 % Keterlibatan</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80.00 % Keterlibatan</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106.67%</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4429437"/>
                  </a:ext>
                </a:extLst>
              </a:tr>
              <a:tr h="256100">
                <a:tc>
                  <a:txBody>
                    <a:bodyPr/>
                    <a:lstStyle/>
                    <a:p>
                      <a:pPr algn="ctr" fontAlgn="b"/>
                      <a:r>
                        <a:rPr lang="en-US" sz="1100" b="0" u="none" strike="noStrike">
                          <a:effectLst/>
                        </a:rPr>
                        <a:t>33</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b="0" u="none" strike="noStrike">
                          <a:effectLst/>
                        </a:rPr>
                        <a:t>Organization Capital</a:t>
                      </a:r>
                      <a:endParaRPr lang="en-US" sz="1100" b="0" i="0" u="none" strike="noStrike">
                        <a:effectLst/>
                        <a:latin typeface="Calibri" panose="020F0502020204030204" pitchFamily="34" charset="0"/>
                      </a:endParaRPr>
                    </a:p>
                  </a:txBody>
                  <a:tcPr marL="9525" marR="9525" marT="9525" marB="0" anchor="ctr"/>
                </a:tc>
                <a:tc>
                  <a:txBody>
                    <a:bodyPr/>
                    <a:lstStyle/>
                    <a:p>
                      <a:pPr algn="l" fontAlgn="b"/>
                      <a:r>
                        <a:rPr lang="en-US" sz="1100" b="0" u="none" strike="noStrike" dirty="0" err="1">
                          <a:effectLst/>
                        </a:rPr>
                        <a:t>Temuan</a:t>
                      </a:r>
                      <a:r>
                        <a:rPr lang="en-US" sz="1100" b="0" u="none" strike="noStrike" dirty="0">
                          <a:effectLst/>
                        </a:rPr>
                        <a:t> 5S dan K3</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0.00 Temuan</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42.00 Temuan</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815210"/>
                  </a:ext>
                </a:extLst>
              </a:tr>
              <a:tr h="256100">
                <a:tc>
                  <a:txBody>
                    <a:bodyPr/>
                    <a:lstStyle/>
                    <a:p>
                      <a:pPr algn="ctr" fontAlgn="b"/>
                      <a:r>
                        <a:rPr lang="en-US" sz="1100" b="0" u="none" strike="noStrike">
                          <a:effectLst/>
                        </a:rPr>
                        <a:t>34</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b="0" u="none" strike="noStrike">
                          <a:effectLst/>
                        </a:rPr>
                        <a:t>Organization Capital</a:t>
                      </a:r>
                      <a:endParaRPr lang="en-US" sz="1100" b="0" i="0" u="none" strike="noStrike">
                        <a:effectLst/>
                        <a:latin typeface="Calibri" panose="020F0502020204030204" pitchFamily="34" charset="0"/>
                      </a:endParaRPr>
                    </a:p>
                  </a:txBody>
                  <a:tcPr marL="9525" marR="9525" marT="9525" marB="0" anchor="ctr"/>
                </a:tc>
                <a:tc>
                  <a:txBody>
                    <a:bodyPr/>
                    <a:lstStyle/>
                    <a:p>
                      <a:pPr algn="l" fontAlgn="b"/>
                      <a:r>
                        <a:rPr lang="en-US" sz="1100" b="0" u="none" strike="noStrike" dirty="0">
                          <a:effectLst/>
                        </a:rPr>
                        <a:t>Program </a:t>
                      </a:r>
                      <a:r>
                        <a:rPr lang="en-US" sz="1100" b="0" u="none" strike="noStrike" dirty="0" err="1">
                          <a:effectLst/>
                        </a:rPr>
                        <a:t>Pengembangan</a:t>
                      </a:r>
                      <a:r>
                        <a:rPr lang="en-US" sz="1100" b="0" u="none" strike="noStrike" dirty="0">
                          <a:effectLst/>
                        </a:rPr>
                        <a:t> </a:t>
                      </a:r>
                      <a:r>
                        <a:rPr lang="en-US" sz="1100" b="0" u="none" strike="noStrike" dirty="0" err="1">
                          <a:effectLst/>
                        </a:rPr>
                        <a:t>Karyawan</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dirty="0">
                          <a:effectLst/>
                        </a:rPr>
                        <a:t>100.00 %</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200.00 %</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120%</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1919993"/>
                  </a:ext>
                </a:extLst>
              </a:tr>
              <a:tr h="256100">
                <a:tc>
                  <a:txBody>
                    <a:bodyPr/>
                    <a:lstStyle/>
                    <a:p>
                      <a:pPr algn="ctr" fontAlgn="b"/>
                      <a:r>
                        <a:rPr lang="en-US" sz="1100" b="0" u="none" strike="noStrike">
                          <a:effectLst/>
                        </a:rPr>
                        <a:t>35</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b="0" u="none" strike="noStrike">
                          <a:effectLst/>
                        </a:rPr>
                        <a:t>Organization Capital</a:t>
                      </a:r>
                      <a:endParaRPr lang="en-US" sz="1100" b="0" i="0" u="none" strike="noStrike">
                        <a:effectLst/>
                        <a:latin typeface="Calibri" panose="020F0502020204030204" pitchFamily="34" charset="0"/>
                      </a:endParaRPr>
                    </a:p>
                  </a:txBody>
                  <a:tcPr marL="9525" marR="9525" marT="9525" marB="0" anchor="ctr"/>
                </a:tc>
                <a:tc>
                  <a:txBody>
                    <a:bodyPr/>
                    <a:lstStyle/>
                    <a:p>
                      <a:pPr algn="l" fontAlgn="b"/>
                      <a:r>
                        <a:rPr lang="da-DK" sz="1100" b="0" u="none" strike="noStrike">
                          <a:effectLst/>
                        </a:rPr>
                        <a:t>Pemenuhan GCG dan Kode Etik</a:t>
                      </a:r>
                      <a:endParaRPr lang="da-DK"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dirty="0">
                          <a:effectLst/>
                        </a:rPr>
                        <a:t>0.00 </a:t>
                      </a:r>
                      <a:r>
                        <a:rPr lang="en-US" sz="1100" b="0" u="none" strike="noStrike" dirty="0" err="1">
                          <a:effectLst/>
                        </a:rPr>
                        <a:t>Pelanggaran</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13.00 Pelanggaran</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96458809"/>
                  </a:ext>
                </a:extLst>
              </a:tr>
              <a:tr h="256100">
                <a:tc>
                  <a:txBody>
                    <a:bodyPr/>
                    <a:lstStyle/>
                    <a:p>
                      <a:pPr algn="ctr" fontAlgn="b"/>
                      <a:r>
                        <a:rPr lang="en-US" sz="1100" b="0" u="none" strike="noStrike">
                          <a:effectLst/>
                        </a:rPr>
                        <a:t>36</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b="0" u="none" strike="noStrike" dirty="0">
                          <a:effectLst/>
                        </a:rPr>
                        <a:t>System Capital</a:t>
                      </a:r>
                      <a:endParaRPr lang="en-US" sz="1100" b="0" i="0" u="none" strike="noStrike" dirty="0">
                        <a:effectLst/>
                        <a:latin typeface="Calibri" panose="020F0502020204030204" pitchFamily="34" charset="0"/>
                      </a:endParaRPr>
                    </a:p>
                  </a:txBody>
                  <a:tcPr marL="9525" marR="9525" marT="9525" marB="0" anchor="ctr"/>
                </a:tc>
                <a:tc>
                  <a:txBody>
                    <a:bodyPr/>
                    <a:lstStyle/>
                    <a:p>
                      <a:pPr algn="l" fontAlgn="b"/>
                      <a:r>
                        <a:rPr lang="sv-SE" sz="1100" b="0" u="none" strike="noStrike">
                          <a:effectLst/>
                        </a:rPr>
                        <a:t>Pemenuhan/Kepatuhan pada Peraturan Perundangan yang berlaku</a:t>
                      </a:r>
                      <a:endParaRPr lang="sv-SE"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0.00 Sanksi</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0.00 Sanksi</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100%</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37853768"/>
                  </a:ext>
                </a:extLst>
              </a:tr>
              <a:tr h="256100">
                <a:tc>
                  <a:txBody>
                    <a:bodyPr/>
                    <a:lstStyle/>
                    <a:p>
                      <a:pPr algn="ctr" fontAlgn="b"/>
                      <a:r>
                        <a:rPr lang="en-US" sz="1100" b="0" u="none" strike="noStrike">
                          <a:effectLst/>
                        </a:rPr>
                        <a:t>37</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b="0" u="none" strike="noStrike">
                          <a:effectLst/>
                        </a:rPr>
                        <a:t>System Capital</a:t>
                      </a:r>
                      <a:endParaRPr lang="en-US" sz="1100" b="0" i="0" u="none" strike="noStrike">
                        <a:effectLst/>
                        <a:latin typeface="Calibri" panose="020F0502020204030204" pitchFamily="34" charset="0"/>
                      </a:endParaRPr>
                    </a:p>
                  </a:txBody>
                  <a:tcPr marL="9525" marR="9525" marT="9525" marB="0" anchor="ctr"/>
                </a:tc>
                <a:tc>
                  <a:txBody>
                    <a:bodyPr/>
                    <a:lstStyle/>
                    <a:p>
                      <a:pPr algn="l" fontAlgn="b"/>
                      <a:r>
                        <a:rPr lang="en-US" sz="1100" b="0" u="none" strike="noStrike">
                          <a:effectLst/>
                        </a:rPr>
                        <a:t>Ketepatan Waktu Closed Temuan Internal Audit</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10.00 Hari</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17.00 Hari</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58.82%</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00057358"/>
                  </a:ext>
                </a:extLst>
              </a:tr>
              <a:tr h="256100">
                <a:tc>
                  <a:txBody>
                    <a:bodyPr/>
                    <a:lstStyle/>
                    <a:p>
                      <a:pPr algn="ctr" fontAlgn="b"/>
                      <a:r>
                        <a:rPr lang="en-US" sz="1100" b="0" u="none" strike="noStrike">
                          <a:effectLst/>
                        </a:rPr>
                        <a:t>38</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b="0" u="none" strike="noStrike">
                          <a:effectLst/>
                        </a:rPr>
                        <a:t>System Capital</a:t>
                      </a:r>
                      <a:endParaRPr lang="en-US" sz="1100" b="0" i="0" u="none" strike="noStrike">
                        <a:effectLst/>
                        <a:latin typeface="Calibri" panose="020F0502020204030204" pitchFamily="34" charset="0"/>
                      </a:endParaRPr>
                    </a:p>
                  </a:txBody>
                  <a:tcPr marL="9525" marR="9525" marT="9525" marB="0" anchor="ctr"/>
                </a:tc>
                <a:tc>
                  <a:txBody>
                    <a:bodyPr/>
                    <a:lstStyle/>
                    <a:p>
                      <a:pPr algn="l" fontAlgn="b"/>
                      <a:r>
                        <a:rPr lang="en-US" sz="1100" b="0" u="none" strike="noStrike">
                          <a:effectLst/>
                        </a:rPr>
                        <a:t>Jumlah Temuan Minor dan Mayor Audit Eksternal</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0.00 Temuan Minor</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9.00 Temuan Minor</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0%</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1735336"/>
                  </a:ext>
                </a:extLst>
              </a:tr>
              <a:tr h="256100">
                <a:tc>
                  <a:txBody>
                    <a:bodyPr/>
                    <a:lstStyle/>
                    <a:p>
                      <a:pPr algn="ctr" fontAlgn="b"/>
                      <a:r>
                        <a:rPr lang="en-US" sz="1100" b="0" u="none" strike="noStrike">
                          <a:effectLst/>
                        </a:rPr>
                        <a:t>39</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tc>
                  <a:txBody>
                    <a:bodyPr/>
                    <a:lstStyle/>
                    <a:p>
                      <a:pPr algn="l" fontAlgn="b"/>
                      <a:r>
                        <a:rPr lang="en-US" sz="1100" b="0" u="none" strike="noStrike">
                          <a:effectLst/>
                        </a:rPr>
                        <a:t>Digitalization System</a:t>
                      </a:r>
                      <a:endParaRPr lang="en-US" sz="1100" b="0" i="0" u="none" strike="noStrike">
                        <a:effectLst/>
                        <a:latin typeface="Calibri" panose="020F0502020204030204" pitchFamily="34" charset="0"/>
                      </a:endParaRPr>
                    </a:p>
                  </a:txBody>
                  <a:tcPr marL="9525" marR="9525" marT="9525" marB="0" anchor="ctr"/>
                </a:tc>
                <a:tc>
                  <a:txBody>
                    <a:bodyPr/>
                    <a:lstStyle/>
                    <a:p>
                      <a:pPr algn="l" fontAlgn="b"/>
                      <a:r>
                        <a:rPr lang="en-US" sz="1100" b="0" u="none" strike="noStrike">
                          <a:effectLst/>
                        </a:rPr>
                        <a:t>Optimalisasi Robotik</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70.00 % Hasil Produksi Robotic</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98.00 % Hasil Produksi Robotic</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b="0" u="none" strike="noStrike">
                          <a:effectLst/>
                        </a:rPr>
                        <a:t>120%</a:t>
                      </a:r>
                      <a:endParaRPr lang="en-US" sz="1100" b="0" i="0" u="none" strike="noStrike">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64125405"/>
                  </a:ext>
                </a:extLst>
              </a:tr>
              <a:tr h="256100">
                <a:tc>
                  <a:txBody>
                    <a:bodyPr/>
                    <a:lstStyle/>
                    <a:p>
                      <a:pPr algn="ctr" fontAlgn="b"/>
                      <a:r>
                        <a:rPr lang="en-US" sz="1100" b="0" u="none" strike="noStrike">
                          <a:effectLst/>
                        </a:rPr>
                        <a:t>40</a:t>
                      </a:r>
                      <a:endParaRPr lang="en-US" sz="11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l" fontAlgn="b"/>
                      <a:r>
                        <a:rPr lang="en-US" sz="1100" b="0" u="none" strike="noStrike">
                          <a:effectLst/>
                        </a:rPr>
                        <a:t>Digitalization System</a:t>
                      </a:r>
                      <a:endParaRPr lang="en-US"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fontAlgn="b"/>
                      <a:r>
                        <a:rPr lang="en-US" sz="1100" b="0" u="none" strike="noStrike">
                          <a:effectLst/>
                        </a:rPr>
                        <a:t>Optimalisasi Program Digitalisasi dan SAP</a:t>
                      </a:r>
                      <a:endParaRPr lang="en-US"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b="0" u="none" strike="noStrike">
                          <a:effectLst/>
                        </a:rPr>
                        <a:t>1%</a:t>
                      </a:r>
                      <a:endParaRPr lang="en-US"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b="0" u="none" strike="noStrike">
                          <a:effectLst/>
                        </a:rPr>
                        <a:t>100.00 % Program Digitalisasi</a:t>
                      </a:r>
                      <a:endParaRPr lang="en-US"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b="0" u="none" strike="noStrike">
                          <a:effectLst/>
                        </a:rPr>
                        <a:t>100.00 % Program Digitalisasi</a:t>
                      </a:r>
                      <a:endParaRPr lang="en-US"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b="0" u="none" strike="noStrike" dirty="0">
                          <a:effectLst/>
                        </a:rPr>
                        <a:t>100%</a:t>
                      </a:r>
                      <a:endParaRPr lang="en-US" sz="1100" b="0" i="0" u="none" strike="noStrike" dirty="0">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656171"/>
                  </a:ext>
                </a:extLst>
              </a:tr>
            </a:tbl>
          </a:graphicData>
        </a:graphic>
      </p:graphicFrame>
      <p:sp>
        <p:nvSpPr>
          <p:cNvPr id="2" name="Rectangle: Rounded Corners 1">
            <a:extLst>
              <a:ext uri="{FF2B5EF4-FFF2-40B4-BE49-F238E27FC236}">
                <a16:creationId xmlns:a16="http://schemas.microsoft.com/office/drawing/2014/main" id="{5FAF884F-5FF3-4994-4F1E-0C0485279FD4}"/>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3" name="Rectangle: Rounded Corners 2">
            <a:extLst>
              <a:ext uri="{FF2B5EF4-FFF2-40B4-BE49-F238E27FC236}">
                <a16:creationId xmlns:a16="http://schemas.microsoft.com/office/drawing/2014/main" id="{A3994FE3-DDC2-DA91-9719-3D58A3E97DD0}"/>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4" name="TextBox 3">
            <a:extLst>
              <a:ext uri="{FF2B5EF4-FFF2-40B4-BE49-F238E27FC236}">
                <a16:creationId xmlns:a16="http://schemas.microsoft.com/office/drawing/2014/main" id="{142F9126-C042-C925-98B9-1A7B30C647EC}"/>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6" name="TextBox 5">
            <a:extLst>
              <a:ext uri="{FF2B5EF4-FFF2-40B4-BE49-F238E27FC236}">
                <a16:creationId xmlns:a16="http://schemas.microsoft.com/office/drawing/2014/main" id="{69F050E2-2E80-B10F-5BA6-EE89D8CE2DDF}"/>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7" name="TextBox 6">
            <a:extLst>
              <a:ext uri="{FF2B5EF4-FFF2-40B4-BE49-F238E27FC236}">
                <a16:creationId xmlns:a16="http://schemas.microsoft.com/office/drawing/2014/main" id="{4832CA14-A12B-AC69-27C2-755F3FEFAB1B}"/>
              </a:ext>
            </a:extLst>
          </p:cNvPr>
          <p:cNvSpPr txBox="1"/>
          <p:nvPr/>
        </p:nvSpPr>
        <p:spPr>
          <a:xfrm>
            <a:off x="1285914" y="961971"/>
            <a:ext cx="7888066" cy="307777"/>
          </a:xfrm>
          <a:prstGeom prst="rect">
            <a:avLst/>
          </a:prstGeom>
          <a:noFill/>
        </p:spPr>
        <p:txBody>
          <a:bodyPr wrap="square">
            <a:spAutoFit/>
          </a:bodyPr>
          <a:lstStyle/>
          <a:p>
            <a:r>
              <a:rPr lang="es-ES" altLang="ko-KR" sz="1400" b="1" dirty="0">
                <a:latin typeface="Arial"/>
                <a:ea typeface="Arial Unicode MS"/>
                <a:cs typeface="Arial" pitchFamily="34" charset="0"/>
              </a:rPr>
              <a:t>3.2 TINGKAT PEMENUHAN LAPORAN SASARAN MUTU, K3 DAN LINGKUNGAN</a:t>
            </a:r>
          </a:p>
        </p:txBody>
      </p:sp>
      <p:grpSp>
        <p:nvGrpSpPr>
          <p:cNvPr id="8" name="Group 7">
            <a:extLst>
              <a:ext uri="{FF2B5EF4-FFF2-40B4-BE49-F238E27FC236}">
                <a16:creationId xmlns:a16="http://schemas.microsoft.com/office/drawing/2014/main" id="{F1FEE130-4D11-FD75-A459-47E822FE24A8}"/>
              </a:ext>
            </a:extLst>
          </p:cNvPr>
          <p:cNvGrpSpPr/>
          <p:nvPr/>
        </p:nvGrpSpPr>
        <p:grpSpPr>
          <a:xfrm>
            <a:off x="465100" y="6444412"/>
            <a:ext cx="11339106" cy="287226"/>
            <a:chOff x="465100" y="6294512"/>
            <a:chExt cx="11339106" cy="287226"/>
          </a:xfrm>
        </p:grpSpPr>
        <p:pic>
          <p:nvPicPr>
            <p:cNvPr id="9" name="Picture 8">
              <a:extLst>
                <a:ext uri="{FF2B5EF4-FFF2-40B4-BE49-F238E27FC236}">
                  <a16:creationId xmlns:a16="http://schemas.microsoft.com/office/drawing/2014/main" id="{952CF28B-F5FD-D435-5388-983F687BFFAB}"/>
                </a:ext>
              </a:extLst>
            </p:cNvPr>
            <p:cNvPicPr>
              <a:picLocks noChangeAspect="1"/>
            </p:cNvPicPr>
            <p:nvPr/>
          </p:nvPicPr>
          <p:blipFill>
            <a:blip r:embed="rId3"/>
            <a:stretch>
              <a:fillRect/>
            </a:stretch>
          </p:blipFill>
          <p:spPr>
            <a:xfrm>
              <a:off x="10913805" y="6294512"/>
              <a:ext cx="890401" cy="287226"/>
            </a:xfrm>
            <a:prstGeom prst="rect">
              <a:avLst/>
            </a:prstGeom>
          </p:spPr>
        </p:pic>
        <p:cxnSp>
          <p:nvCxnSpPr>
            <p:cNvPr id="10" name="Straight Connector 9">
              <a:extLst>
                <a:ext uri="{FF2B5EF4-FFF2-40B4-BE49-F238E27FC236}">
                  <a16:creationId xmlns:a16="http://schemas.microsoft.com/office/drawing/2014/main" id="{90730579-FDCD-943D-68C6-1A1FA4A4065D}"/>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EB82760-BCCE-1D08-6141-15C871FC8CCE}"/>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CC56354-2E34-AD29-4E47-E1A7F33FAF6E}"/>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094C4B2-FE94-1EBD-06BC-FD53E33BA3B9}"/>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168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CFE901-D0D3-303C-979A-01C1750F0CE6}"/>
              </a:ext>
            </a:extLst>
          </p:cNvPr>
          <p:cNvSpPr txBox="1"/>
          <p:nvPr/>
        </p:nvSpPr>
        <p:spPr>
          <a:xfrm>
            <a:off x="1285914" y="1269748"/>
            <a:ext cx="234365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KINERJA PENJUALAN</a:t>
            </a:r>
          </a:p>
        </p:txBody>
      </p:sp>
      <p:graphicFrame>
        <p:nvGraphicFramePr>
          <p:cNvPr id="3" name="Chart 2">
            <a:extLst>
              <a:ext uri="{FF2B5EF4-FFF2-40B4-BE49-F238E27FC236}">
                <a16:creationId xmlns:a16="http://schemas.microsoft.com/office/drawing/2014/main" id="{833B74A1-B9A7-8887-4932-AAF4DF47B80F}"/>
              </a:ext>
            </a:extLst>
          </p:cNvPr>
          <p:cNvGraphicFramePr>
            <a:graphicFrameLocks/>
          </p:cNvGraphicFramePr>
          <p:nvPr>
            <p:extLst>
              <p:ext uri="{D42A27DB-BD31-4B8C-83A1-F6EECF244321}">
                <p14:modId xmlns:p14="http://schemas.microsoft.com/office/powerpoint/2010/main" val="3086284885"/>
              </p:ext>
            </p:extLst>
          </p:nvPr>
        </p:nvGraphicFramePr>
        <p:xfrm>
          <a:off x="653143" y="1805410"/>
          <a:ext cx="10871200" cy="4305103"/>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a:extLst>
              <a:ext uri="{FF2B5EF4-FFF2-40B4-BE49-F238E27FC236}">
                <a16:creationId xmlns:a16="http://schemas.microsoft.com/office/drawing/2014/main" id="{BE824951-E0A3-6CCD-D4E2-3DF9E9587D31}"/>
              </a:ext>
            </a:extLst>
          </p:cNvPr>
          <p:cNvGrpSpPr/>
          <p:nvPr/>
        </p:nvGrpSpPr>
        <p:grpSpPr>
          <a:xfrm>
            <a:off x="465100" y="6444412"/>
            <a:ext cx="11339106" cy="287226"/>
            <a:chOff x="465100" y="6294512"/>
            <a:chExt cx="11339106" cy="287226"/>
          </a:xfrm>
        </p:grpSpPr>
        <p:pic>
          <p:nvPicPr>
            <p:cNvPr id="4" name="Picture 3">
              <a:extLst>
                <a:ext uri="{FF2B5EF4-FFF2-40B4-BE49-F238E27FC236}">
                  <a16:creationId xmlns:a16="http://schemas.microsoft.com/office/drawing/2014/main" id="{D1B6F8D8-6EA1-6792-D8EC-B6590763B4C3}"/>
                </a:ext>
              </a:extLst>
            </p:cNvPr>
            <p:cNvPicPr>
              <a:picLocks noChangeAspect="1"/>
            </p:cNvPicPr>
            <p:nvPr/>
          </p:nvPicPr>
          <p:blipFill>
            <a:blip r:embed="rId3"/>
            <a:stretch>
              <a:fillRect/>
            </a:stretch>
          </p:blipFill>
          <p:spPr>
            <a:xfrm>
              <a:off x="10913805" y="6294512"/>
              <a:ext cx="890401" cy="287226"/>
            </a:xfrm>
            <a:prstGeom prst="rect">
              <a:avLst/>
            </a:prstGeom>
          </p:spPr>
        </p:pic>
        <p:cxnSp>
          <p:nvCxnSpPr>
            <p:cNvPr id="5" name="Straight Connector 4">
              <a:extLst>
                <a:ext uri="{FF2B5EF4-FFF2-40B4-BE49-F238E27FC236}">
                  <a16:creationId xmlns:a16="http://schemas.microsoft.com/office/drawing/2014/main" id="{E49F1F49-4D8E-8BEE-13A9-CF8C5100FDA2}"/>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EEE01780-8B42-CE7E-876D-87F94FDD6D12}"/>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E85EAA7-89A0-E81C-228B-A99C18EE2DD6}"/>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86C204F-7FFE-9F3E-3454-BF519D21FFD8}"/>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Rounded Corners 8">
            <a:extLst>
              <a:ext uri="{FF2B5EF4-FFF2-40B4-BE49-F238E27FC236}">
                <a16:creationId xmlns:a16="http://schemas.microsoft.com/office/drawing/2014/main" id="{978340AA-8313-7E1B-AB6C-B95D705B381B}"/>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1" name="Rectangle: Rounded Corners 10">
            <a:extLst>
              <a:ext uri="{FF2B5EF4-FFF2-40B4-BE49-F238E27FC236}">
                <a16:creationId xmlns:a16="http://schemas.microsoft.com/office/drawing/2014/main" id="{65EAACD1-BACB-B5CA-1AA2-F1BF395ACFDD}"/>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6" name="TextBox 15">
            <a:extLst>
              <a:ext uri="{FF2B5EF4-FFF2-40B4-BE49-F238E27FC236}">
                <a16:creationId xmlns:a16="http://schemas.microsoft.com/office/drawing/2014/main" id="{FAE5C0E9-EBEA-0912-E69D-52E9C113577D}"/>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8" name="TextBox 17">
            <a:extLst>
              <a:ext uri="{FF2B5EF4-FFF2-40B4-BE49-F238E27FC236}">
                <a16:creationId xmlns:a16="http://schemas.microsoft.com/office/drawing/2014/main" id="{208D8922-AE16-DD62-E252-BD28271E41D2}"/>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9" name="TextBox 18">
            <a:extLst>
              <a:ext uri="{FF2B5EF4-FFF2-40B4-BE49-F238E27FC236}">
                <a16:creationId xmlns:a16="http://schemas.microsoft.com/office/drawing/2014/main" id="{B3450A60-3E21-486D-B826-E86C6BE1D95C}"/>
              </a:ext>
            </a:extLst>
          </p:cNvPr>
          <p:cNvSpPr txBox="1"/>
          <p:nvPr/>
        </p:nvSpPr>
        <p:spPr>
          <a:xfrm>
            <a:off x="1285914" y="961971"/>
            <a:ext cx="7888066" cy="307777"/>
          </a:xfrm>
          <a:prstGeom prst="rect">
            <a:avLst/>
          </a:prstGeom>
          <a:noFill/>
        </p:spPr>
        <p:txBody>
          <a:bodyPr wrap="square">
            <a:spAutoFit/>
          </a:bodyPr>
          <a:lstStyle/>
          <a:p>
            <a:r>
              <a:rPr lang="fi-FI" altLang="ko-KR" sz="1400" b="1" dirty="0">
                <a:latin typeface="Arial"/>
                <a:ea typeface="Arial Unicode MS"/>
                <a:cs typeface="Arial" pitchFamily="34" charset="0"/>
              </a:rPr>
              <a:t>3.3 KINERJA PROSES DAN KESESUAIAN PRODUK</a:t>
            </a:r>
          </a:p>
        </p:txBody>
      </p:sp>
    </p:spTree>
    <p:extLst>
      <p:ext uri="{BB962C8B-B14F-4D97-AF65-F5344CB8AC3E}">
        <p14:creationId xmlns:p14="http://schemas.microsoft.com/office/powerpoint/2010/main" val="351802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553F6A2-D7F9-C144-51F7-3554FFD3DAF5}"/>
              </a:ext>
            </a:extLst>
          </p:cNvPr>
          <p:cNvGraphicFramePr>
            <a:graphicFrameLocks/>
          </p:cNvGraphicFramePr>
          <p:nvPr>
            <p:extLst>
              <p:ext uri="{D42A27DB-BD31-4B8C-83A1-F6EECF244321}">
                <p14:modId xmlns:p14="http://schemas.microsoft.com/office/powerpoint/2010/main" val="416779719"/>
              </p:ext>
            </p:extLst>
          </p:nvPr>
        </p:nvGraphicFramePr>
        <p:xfrm>
          <a:off x="274994" y="1646844"/>
          <a:ext cx="11263739" cy="4466806"/>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a:extLst>
              <a:ext uri="{FF2B5EF4-FFF2-40B4-BE49-F238E27FC236}">
                <a16:creationId xmlns:a16="http://schemas.microsoft.com/office/drawing/2014/main" id="{B8A005D9-2FB6-B88D-8B8F-D3AB62C2C6D0}"/>
              </a:ext>
            </a:extLst>
          </p:cNvPr>
          <p:cNvGrpSpPr/>
          <p:nvPr/>
        </p:nvGrpSpPr>
        <p:grpSpPr>
          <a:xfrm>
            <a:off x="465100" y="6444412"/>
            <a:ext cx="11339106" cy="287226"/>
            <a:chOff x="465100" y="6294512"/>
            <a:chExt cx="11339106" cy="287226"/>
          </a:xfrm>
        </p:grpSpPr>
        <p:pic>
          <p:nvPicPr>
            <p:cNvPr id="4" name="Picture 3">
              <a:extLst>
                <a:ext uri="{FF2B5EF4-FFF2-40B4-BE49-F238E27FC236}">
                  <a16:creationId xmlns:a16="http://schemas.microsoft.com/office/drawing/2014/main" id="{CE9143AD-E4D6-6F34-D3CA-5F5DBD7A61FD}"/>
                </a:ext>
              </a:extLst>
            </p:cNvPr>
            <p:cNvPicPr>
              <a:picLocks noChangeAspect="1"/>
            </p:cNvPicPr>
            <p:nvPr/>
          </p:nvPicPr>
          <p:blipFill>
            <a:blip r:embed="rId3"/>
            <a:stretch>
              <a:fillRect/>
            </a:stretch>
          </p:blipFill>
          <p:spPr>
            <a:xfrm>
              <a:off x="10913805" y="6294512"/>
              <a:ext cx="890401" cy="287226"/>
            </a:xfrm>
            <a:prstGeom prst="rect">
              <a:avLst/>
            </a:prstGeom>
          </p:spPr>
        </p:pic>
        <p:cxnSp>
          <p:nvCxnSpPr>
            <p:cNvPr id="5" name="Straight Connector 4">
              <a:extLst>
                <a:ext uri="{FF2B5EF4-FFF2-40B4-BE49-F238E27FC236}">
                  <a16:creationId xmlns:a16="http://schemas.microsoft.com/office/drawing/2014/main" id="{A904665B-2198-A903-3FC7-A586F4E2F965}"/>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88EE3FB-8BC3-5E75-131C-C0A598C0CAA1}"/>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EDB1D8F-DF75-82D0-752C-E9B3D12F10C5}"/>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E28CF7-E368-C690-6864-5D3174585183}"/>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C17E5F68-8B25-4860-443E-CCA26C149AF7}"/>
              </a:ext>
            </a:extLst>
          </p:cNvPr>
          <p:cNvSpPr txBox="1"/>
          <p:nvPr/>
        </p:nvSpPr>
        <p:spPr>
          <a:xfrm>
            <a:off x="1285914" y="1269748"/>
            <a:ext cx="228402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KINERJA INVENTORY</a:t>
            </a:r>
          </a:p>
        </p:txBody>
      </p:sp>
      <p:sp>
        <p:nvSpPr>
          <p:cNvPr id="13" name="Rectangle: Rounded Corners 12">
            <a:extLst>
              <a:ext uri="{FF2B5EF4-FFF2-40B4-BE49-F238E27FC236}">
                <a16:creationId xmlns:a16="http://schemas.microsoft.com/office/drawing/2014/main" id="{57BAFFDC-0927-00BC-FC4B-067C3A4E8955}"/>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5" name="Rectangle: Rounded Corners 14">
            <a:extLst>
              <a:ext uri="{FF2B5EF4-FFF2-40B4-BE49-F238E27FC236}">
                <a16:creationId xmlns:a16="http://schemas.microsoft.com/office/drawing/2014/main" id="{4061B214-A0BE-1809-122C-EA6F05345C4A}"/>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6" name="TextBox 15">
            <a:extLst>
              <a:ext uri="{FF2B5EF4-FFF2-40B4-BE49-F238E27FC236}">
                <a16:creationId xmlns:a16="http://schemas.microsoft.com/office/drawing/2014/main" id="{E7B17107-8877-2FFD-772E-88FCCCA51447}"/>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7" name="TextBox 16">
            <a:extLst>
              <a:ext uri="{FF2B5EF4-FFF2-40B4-BE49-F238E27FC236}">
                <a16:creationId xmlns:a16="http://schemas.microsoft.com/office/drawing/2014/main" id="{945A9D56-2059-08BF-C1A6-BA14CF819DD9}"/>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8" name="TextBox 17">
            <a:extLst>
              <a:ext uri="{FF2B5EF4-FFF2-40B4-BE49-F238E27FC236}">
                <a16:creationId xmlns:a16="http://schemas.microsoft.com/office/drawing/2014/main" id="{83416881-030A-3EE5-72BC-36E1563BBACD}"/>
              </a:ext>
            </a:extLst>
          </p:cNvPr>
          <p:cNvSpPr txBox="1"/>
          <p:nvPr/>
        </p:nvSpPr>
        <p:spPr>
          <a:xfrm>
            <a:off x="1285914" y="961971"/>
            <a:ext cx="4810086" cy="307777"/>
          </a:xfrm>
          <a:prstGeom prst="rect">
            <a:avLst/>
          </a:prstGeom>
          <a:noFill/>
        </p:spPr>
        <p:txBody>
          <a:bodyPr wrap="square">
            <a:spAutoFit/>
          </a:bodyPr>
          <a:lstStyle/>
          <a:p>
            <a:r>
              <a:rPr lang="fi-FI" altLang="ko-KR" sz="1400" b="1" dirty="0">
                <a:latin typeface="Arial"/>
                <a:ea typeface="Arial Unicode MS"/>
                <a:cs typeface="Arial" pitchFamily="34" charset="0"/>
              </a:rPr>
              <a:t>3.3 KINERJA PROSES DAN KESESUAIAN PRODUK</a:t>
            </a:r>
          </a:p>
        </p:txBody>
      </p:sp>
      <p:cxnSp>
        <p:nvCxnSpPr>
          <p:cNvPr id="12" name="Straight Connector 11">
            <a:extLst>
              <a:ext uri="{FF2B5EF4-FFF2-40B4-BE49-F238E27FC236}">
                <a16:creationId xmlns:a16="http://schemas.microsoft.com/office/drawing/2014/main" id="{CFCA25E4-C741-96A2-DB24-F338C424ED4F}"/>
              </a:ext>
            </a:extLst>
          </p:cNvPr>
          <p:cNvCxnSpPr>
            <a:cxnSpLocks/>
          </p:cNvCxnSpPr>
          <p:nvPr/>
        </p:nvCxnSpPr>
        <p:spPr>
          <a:xfrm>
            <a:off x="1752012" y="3022600"/>
            <a:ext cx="9085943"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5EE52-2A16-37BC-D8E6-A113FDC857B0}"/>
              </a:ext>
            </a:extLst>
          </p:cNvPr>
          <p:cNvSpPr txBox="1"/>
          <p:nvPr/>
        </p:nvSpPr>
        <p:spPr>
          <a:xfrm>
            <a:off x="10648332" y="2891795"/>
            <a:ext cx="1124026" cy="261610"/>
          </a:xfrm>
          <a:prstGeom prst="rect">
            <a:avLst/>
          </a:prstGeom>
          <a:solidFill>
            <a:srgbClr val="FFC000"/>
          </a:solidFill>
        </p:spPr>
        <p:txBody>
          <a:bodyPr wrap="none" rtlCol="0">
            <a:spAutoFit/>
          </a:bodyPr>
          <a:lstStyle/>
          <a:p>
            <a:r>
              <a:rPr lang="en-US" sz="1100" dirty="0"/>
              <a:t>KPI 60 M Rupiah</a:t>
            </a:r>
          </a:p>
        </p:txBody>
      </p:sp>
    </p:spTree>
    <p:extLst>
      <p:ext uri="{BB962C8B-B14F-4D97-AF65-F5344CB8AC3E}">
        <p14:creationId xmlns:p14="http://schemas.microsoft.com/office/powerpoint/2010/main" val="1583814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4C86F16-A866-D50E-D43E-214578ABAA0F}"/>
              </a:ext>
            </a:extLst>
          </p:cNvPr>
          <p:cNvGrpSpPr/>
          <p:nvPr/>
        </p:nvGrpSpPr>
        <p:grpSpPr>
          <a:xfrm>
            <a:off x="465100" y="6444412"/>
            <a:ext cx="11339106" cy="287226"/>
            <a:chOff x="465100" y="6294512"/>
            <a:chExt cx="11339106" cy="287226"/>
          </a:xfrm>
        </p:grpSpPr>
        <p:pic>
          <p:nvPicPr>
            <p:cNvPr id="7" name="Picture 6">
              <a:extLst>
                <a:ext uri="{FF2B5EF4-FFF2-40B4-BE49-F238E27FC236}">
                  <a16:creationId xmlns:a16="http://schemas.microsoft.com/office/drawing/2014/main" id="{FA9EED8B-591A-2F76-A544-4B801E494576}"/>
                </a:ext>
              </a:extLst>
            </p:cNvPr>
            <p:cNvPicPr>
              <a:picLocks noChangeAspect="1"/>
            </p:cNvPicPr>
            <p:nvPr/>
          </p:nvPicPr>
          <p:blipFill>
            <a:blip r:embed="rId3"/>
            <a:stretch>
              <a:fillRect/>
            </a:stretch>
          </p:blipFill>
          <p:spPr>
            <a:xfrm>
              <a:off x="10913805" y="6294512"/>
              <a:ext cx="890401" cy="287226"/>
            </a:xfrm>
            <a:prstGeom prst="rect">
              <a:avLst/>
            </a:prstGeom>
          </p:spPr>
        </p:pic>
        <p:cxnSp>
          <p:nvCxnSpPr>
            <p:cNvPr id="8" name="Straight Connector 7">
              <a:extLst>
                <a:ext uri="{FF2B5EF4-FFF2-40B4-BE49-F238E27FC236}">
                  <a16:creationId xmlns:a16="http://schemas.microsoft.com/office/drawing/2014/main" id="{5D4B3627-7C99-75B2-2E58-1B99F8C568FD}"/>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19451648-4D72-534E-51C4-42F87034046C}"/>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E3EF46B-0814-10E6-DEFA-D532FDE14D71}"/>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B754316-C706-CD59-8CCA-C77FF59A6255}"/>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Chart 1">
            <a:extLst>
              <a:ext uri="{FF2B5EF4-FFF2-40B4-BE49-F238E27FC236}">
                <a16:creationId xmlns:a16="http://schemas.microsoft.com/office/drawing/2014/main" id="{15D61CEF-6E51-FD3E-5484-022D0AEDAB70}"/>
              </a:ext>
            </a:extLst>
          </p:cNvPr>
          <p:cNvGraphicFramePr>
            <a:graphicFrameLocks/>
          </p:cNvGraphicFramePr>
          <p:nvPr>
            <p:extLst>
              <p:ext uri="{D42A27DB-BD31-4B8C-83A1-F6EECF244321}">
                <p14:modId xmlns:p14="http://schemas.microsoft.com/office/powerpoint/2010/main" val="3188740365"/>
              </p:ext>
            </p:extLst>
          </p:nvPr>
        </p:nvGraphicFramePr>
        <p:xfrm>
          <a:off x="6429747" y="374536"/>
          <a:ext cx="576225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B2FEE1FC-1936-DCF9-80C8-A395BD62C4C4}"/>
              </a:ext>
            </a:extLst>
          </p:cNvPr>
          <p:cNvGraphicFramePr>
            <a:graphicFrameLocks/>
          </p:cNvGraphicFramePr>
          <p:nvPr>
            <p:extLst>
              <p:ext uri="{D42A27DB-BD31-4B8C-83A1-F6EECF244321}">
                <p14:modId xmlns:p14="http://schemas.microsoft.com/office/powerpoint/2010/main" val="3059917901"/>
              </p:ext>
            </p:extLst>
          </p:nvPr>
        </p:nvGraphicFramePr>
        <p:xfrm>
          <a:off x="0" y="3530442"/>
          <a:ext cx="5770694"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EE2657F4-8B5E-AF04-CD80-44094974CBF9}"/>
              </a:ext>
            </a:extLst>
          </p:cNvPr>
          <p:cNvGraphicFramePr>
            <a:graphicFrameLocks/>
          </p:cNvGraphicFramePr>
          <p:nvPr>
            <p:extLst>
              <p:ext uri="{D42A27DB-BD31-4B8C-83A1-F6EECF244321}">
                <p14:modId xmlns:p14="http://schemas.microsoft.com/office/powerpoint/2010/main" val="929620278"/>
              </p:ext>
            </p:extLst>
          </p:nvPr>
        </p:nvGraphicFramePr>
        <p:xfrm>
          <a:off x="6434933" y="3530442"/>
          <a:ext cx="5726762"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a:extLst>
              <a:ext uri="{FF2B5EF4-FFF2-40B4-BE49-F238E27FC236}">
                <a16:creationId xmlns:a16="http://schemas.microsoft.com/office/drawing/2014/main" id="{3F1F0D73-70D0-1FE3-596D-6B47EC200DE6}"/>
              </a:ext>
            </a:extLst>
          </p:cNvPr>
          <p:cNvGraphicFramePr>
            <a:graphicFrameLocks/>
          </p:cNvGraphicFramePr>
          <p:nvPr>
            <p:extLst>
              <p:ext uri="{D42A27DB-BD31-4B8C-83A1-F6EECF244321}">
                <p14:modId xmlns:p14="http://schemas.microsoft.com/office/powerpoint/2010/main" val="4293502030"/>
              </p:ext>
            </p:extLst>
          </p:nvPr>
        </p:nvGraphicFramePr>
        <p:xfrm>
          <a:off x="0" y="374536"/>
          <a:ext cx="5762254"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0476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109E206-6748-B5AC-EB5F-8AE15521EA25}"/>
              </a:ext>
            </a:extLst>
          </p:cNvPr>
          <p:cNvGrpSpPr/>
          <p:nvPr/>
        </p:nvGrpSpPr>
        <p:grpSpPr>
          <a:xfrm>
            <a:off x="465100" y="6444412"/>
            <a:ext cx="11339106" cy="287226"/>
            <a:chOff x="465100" y="6294512"/>
            <a:chExt cx="11339106" cy="287226"/>
          </a:xfrm>
        </p:grpSpPr>
        <p:pic>
          <p:nvPicPr>
            <p:cNvPr id="3" name="Picture 2">
              <a:extLst>
                <a:ext uri="{FF2B5EF4-FFF2-40B4-BE49-F238E27FC236}">
                  <a16:creationId xmlns:a16="http://schemas.microsoft.com/office/drawing/2014/main" id="{6DEB463C-2D66-0865-2943-A9F33B2B01E1}"/>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5" name="Straight Connector 4">
              <a:extLst>
                <a:ext uri="{FF2B5EF4-FFF2-40B4-BE49-F238E27FC236}">
                  <a16:creationId xmlns:a16="http://schemas.microsoft.com/office/drawing/2014/main" id="{242FA303-7456-0F2F-C5FC-9ED4CB8DCE93}"/>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C316EB7-0326-CAD2-ED6B-EDFB45A5DA3B}"/>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FDA9784-EFAD-00A0-19E6-284126A40E46}"/>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AC26070-268D-2EDD-B3B2-FBB8CFB9FFF9}"/>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Chart 8">
            <a:extLst>
              <a:ext uri="{FF2B5EF4-FFF2-40B4-BE49-F238E27FC236}">
                <a16:creationId xmlns:a16="http://schemas.microsoft.com/office/drawing/2014/main" id="{53B95045-56F2-8180-88A9-59FABDC296E8}"/>
              </a:ext>
            </a:extLst>
          </p:cNvPr>
          <p:cNvGraphicFramePr>
            <a:graphicFrameLocks/>
          </p:cNvGraphicFramePr>
          <p:nvPr>
            <p:extLst>
              <p:ext uri="{D42A27DB-BD31-4B8C-83A1-F6EECF244321}">
                <p14:modId xmlns:p14="http://schemas.microsoft.com/office/powerpoint/2010/main" val="2956725118"/>
              </p:ext>
            </p:extLst>
          </p:nvPr>
        </p:nvGraphicFramePr>
        <p:xfrm>
          <a:off x="704721" y="800864"/>
          <a:ext cx="10654284" cy="5333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270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16000" contrast="2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7" name="Rectangle: Rounded Corners 86">
            <a:extLst>
              <a:ext uri="{FF2B5EF4-FFF2-40B4-BE49-F238E27FC236}">
                <a16:creationId xmlns:a16="http://schemas.microsoft.com/office/drawing/2014/main" id="{5C7CE94D-112F-4C94-B958-FB417A893B95}"/>
              </a:ext>
            </a:extLst>
          </p:cNvPr>
          <p:cNvSpPr/>
          <p:nvPr/>
        </p:nvSpPr>
        <p:spPr>
          <a:xfrm>
            <a:off x="1" y="0"/>
            <a:ext cx="12192000" cy="6858000"/>
          </a:xfrm>
          <a:prstGeom prst="roundRect">
            <a:avLst>
              <a:gd name="adj" fmla="val 0"/>
            </a:avLst>
          </a:prstGeom>
          <a:solidFill>
            <a:schemeClr val="tx1">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5A4BDA0-C270-4764-9C18-A593BCE2C965}"/>
              </a:ext>
            </a:extLst>
          </p:cNvPr>
          <p:cNvSpPr txBox="1"/>
          <p:nvPr/>
        </p:nvSpPr>
        <p:spPr>
          <a:xfrm>
            <a:off x="7704944" y="5306673"/>
            <a:ext cx="4019097" cy="830997"/>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4800" b="0" i="0" u="none" strike="noStrike" kern="1200" cap="none" spc="0" normalizeH="0" baseline="0" noProof="0" dirty="0">
                <a:ln>
                  <a:noFill/>
                </a:ln>
                <a:solidFill>
                  <a:prstClr val="white"/>
                </a:solidFill>
                <a:effectLst/>
                <a:uLnTx/>
                <a:uFillTx/>
                <a:latin typeface="Arial"/>
                <a:ea typeface="Arial Unicode MS"/>
                <a:cs typeface="Arial" pitchFamily="34" charset="0"/>
              </a:rPr>
              <a:t>DAFTAR ISI</a:t>
            </a:r>
            <a:endParaRPr kumimoji="0" lang="ko-KR" altLang="en-US" sz="4800" b="0" i="0" u="none" strike="noStrike" kern="1200" cap="none" spc="0" normalizeH="0" baseline="0" noProof="0" dirty="0">
              <a:ln>
                <a:noFill/>
              </a:ln>
              <a:solidFill>
                <a:prstClr val="white"/>
              </a:solidFill>
              <a:effectLst/>
              <a:uLnTx/>
              <a:uFillTx/>
              <a:latin typeface="Arial"/>
              <a:ea typeface="Arial Unicode MS"/>
              <a:cs typeface="Arial" pitchFamily="34" charset="0"/>
            </a:endParaRPr>
          </a:p>
        </p:txBody>
      </p:sp>
      <p:sp>
        <p:nvSpPr>
          <p:cNvPr id="8" name="TextBox 7">
            <a:extLst>
              <a:ext uri="{FF2B5EF4-FFF2-40B4-BE49-F238E27FC236}">
                <a16:creationId xmlns:a16="http://schemas.microsoft.com/office/drawing/2014/main" id="{6D4290EE-EE9F-4821-8596-6C0EE95B5EA8}"/>
              </a:ext>
            </a:extLst>
          </p:cNvPr>
          <p:cNvSpPr txBox="1"/>
          <p:nvPr/>
        </p:nvSpPr>
        <p:spPr>
          <a:xfrm>
            <a:off x="1888718" y="523165"/>
            <a:ext cx="3474951" cy="830997"/>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Arial"/>
                <a:ea typeface="Arial Unicode MS"/>
                <a:cs typeface="Arial" pitchFamily="34" charset="0"/>
              </a:rPr>
              <a:t>TINDAK LANJUT RAPAT TINJAUAN MANAJEMEN SEBELUMNYA</a:t>
            </a:r>
          </a:p>
        </p:txBody>
      </p:sp>
      <p:sp>
        <p:nvSpPr>
          <p:cNvPr id="13" name="TextBox 12">
            <a:extLst>
              <a:ext uri="{FF2B5EF4-FFF2-40B4-BE49-F238E27FC236}">
                <a16:creationId xmlns:a16="http://schemas.microsoft.com/office/drawing/2014/main" id="{0890F30C-9A33-412D-840D-73E6E804565E}"/>
              </a:ext>
            </a:extLst>
          </p:cNvPr>
          <p:cNvSpPr txBox="1"/>
          <p:nvPr/>
        </p:nvSpPr>
        <p:spPr>
          <a:xfrm>
            <a:off x="1888718" y="1550055"/>
            <a:ext cx="3474950" cy="830997"/>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Arial"/>
                <a:ea typeface="Arial Unicode MS"/>
                <a:cs typeface="Arial" pitchFamily="34" charset="0"/>
              </a:rPr>
              <a:t>PERUBAHAN ISU INTERNAL YANG RELEVAN DENGAN SISTEM MANAJEMEN </a:t>
            </a:r>
          </a:p>
        </p:txBody>
      </p:sp>
      <p:sp>
        <p:nvSpPr>
          <p:cNvPr id="18" name="TextBox 17">
            <a:extLst>
              <a:ext uri="{FF2B5EF4-FFF2-40B4-BE49-F238E27FC236}">
                <a16:creationId xmlns:a16="http://schemas.microsoft.com/office/drawing/2014/main" id="{AF1F0F9C-8971-4489-9DF9-4841F31A2BFB}"/>
              </a:ext>
            </a:extLst>
          </p:cNvPr>
          <p:cNvSpPr txBox="1"/>
          <p:nvPr/>
        </p:nvSpPr>
        <p:spPr>
          <a:xfrm>
            <a:off x="1888718" y="2681111"/>
            <a:ext cx="3474950" cy="830997"/>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ko-KR" sz="1600" b="1" i="0" u="none" strike="noStrike" kern="1200" cap="none" spc="0" normalizeH="0" baseline="0" noProof="0" dirty="0">
                <a:ln>
                  <a:noFill/>
                </a:ln>
                <a:solidFill>
                  <a:prstClr val="white"/>
                </a:solidFill>
                <a:effectLst/>
                <a:uLnTx/>
                <a:uFillTx/>
                <a:latin typeface="Arial"/>
                <a:ea typeface="Arial Unicode MS"/>
                <a:cs typeface="Arial" pitchFamily="34" charset="0"/>
              </a:rPr>
              <a:t>INFORMASI KINERJA DAN EFEKTIVITAS SISTEM MANAJEMEN</a:t>
            </a:r>
          </a:p>
        </p:txBody>
      </p:sp>
      <p:sp>
        <p:nvSpPr>
          <p:cNvPr id="19" name="TextBox 18">
            <a:extLst>
              <a:ext uri="{FF2B5EF4-FFF2-40B4-BE49-F238E27FC236}">
                <a16:creationId xmlns:a16="http://schemas.microsoft.com/office/drawing/2014/main" id="{D30A4D27-DAB5-4679-8DB7-495666081026}"/>
              </a:ext>
            </a:extLst>
          </p:cNvPr>
          <p:cNvSpPr txBox="1"/>
          <p:nvPr/>
        </p:nvSpPr>
        <p:spPr>
          <a:xfrm>
            <a:off x="2027775" y="3530725"/>
            <a:ext cx="3393335" cy="2893100"/>
          </a:xfrm>
          <a:prstGeom prst="rect">
            <a:avLst/>
          </a:prstGeom>
          <a:noFill/>
        </p:spPr>
        <p:txBody>
          <a:bodyPr wrap="square" l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Customer </a:t>
            </a: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Komplain</a:t>
            </a:r>
            <a:endPar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Tingkat </a:t>
            </a: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Pemenuhan</a:t>
            </a: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 </a:t>
            </a: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Sasaran</a:t>
            </a: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 Mutu, K3 dan </a:t>
            </a: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Lingkungan</a:t>
            </a:r>
            <a:endPar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Kinerja Proses dan </a:t>
            </a: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Kesesuaian</a:t>
            </a: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 </a:t>
            </a: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Produk</a:t>
            </a:r>
            <a:endPar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Ketidaksesuaian</a:t>
            </a: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 dan Tindakan </a:t>
            </a: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Koreksi</a:t>
            </a:r>
            <a:endPar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Hasil Audit </a:t>
            </a: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Sistem</a:t>
            </a: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 </a:t>
            </a: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Manajemen</a:t>
            </a: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 </a:t>
            </a: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Terintegrasi</a:t>
            </a: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 </a:t>
            </a: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Kuartal</a:t>
            </a: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 I </a:t>
            </a: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Tahun</a:t>
            </a: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 2024</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Kinerja </a:t>
            </a: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Penyedia</a:t>
            </a: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 </a:t>
            </a:r>
            <a:r>
              <a:rPr kumimoji="0" lang="en-US" altLang="ko-KR" sz="1400" b="0" i="0" u="none" strike="noStrike" kern="1200" cap="none" spc="0" normalizeH="0" baseline="0" noProof="0" dirty="0" err="1">
                <a:ln>
                  <a:noFill/>
                </a:ln>
                <a:solidFill>
                  <a:prstClr val="white"/>
                </a:solidFill>
                <a:effectLst/>
                <a:uLnTx/>
                <a:uFillTx/>
                <a:latin typeface="Arial"/>
                <a:ea typeface="Arial Unicode MS"/>
                <a:cs typeface="Arial" pitchFamily="34" charset="0"/>
              </a:rPr>
              <a:t>Eksternal</a:t>
            </a:r>
            <a:endPar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endParaRPr>
          </a:p>
        </p:txBody>
      </p:sp>
      <p:sp>
        <p:nvSpPr>
          <p:cNvPr id="23" name="TextBox 22">
            <a:extLst>
              <a:ext uri="{FF2B5EF4-FFF2-40B4-BE49-F238E27FC236}">
                <a16:creationId xmlns:a16="http://schemas.microsoft.com/office/drawing/2014/main" id="{AAF31C9D-AF48-4B1F-AF06-124CD09386DA}"/>
              </a:ext>
            </a:extLst>
          </p:cNvPr>
          <p:cNvSpPr txBox="1"/>
          <p:nvPr/>
        </p:nvSpPr>
        <p:spPr>
          <a:xfrm>
            <a:off x="6386048" y="668624"/>
            <a:ext cx="3250788" cy="338554"/>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Arial"/>
                <a:ea typeface="Arial Unicode MS"/>
                <a:cs typeface="Arial" pitchFamily="34" charset="0"/>
              </a:rPr>
              <a:t>KECUKUPAN SUMBER DAYA</a:t>
            </a:r>
          </a:p>
        </p:txBody>
      </p:sp>
      <p:sp>
        <p:nvSpPr>
          <p:cNvPr id="29" name="TextBox 28">
            <a:extLst>
              <a:ext uri="{FF2B5EF4-FFF2-40B4-BE49-F238E27FC236}">
                <a16:creationId xmlns:a16="http://schemas.microsoft.com/office/drawing/2014/main" id="{5A9C6B37-D496-A876-185A-66BC1A16C234}"/>
              </a:ext>
            </a:extLst>
          </p:cNvPr>
          <p:cNvSpPr txBox="1"/>
          <p:nvPr/>
        </p:nvSpPr>
        <p:spPr>
          <a:xfrm>
            <a:off x="6386734" y="1604545"/>
            <a:ext cx="3474950" cy="584775"/>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Arial"/>
                <a:ea typeface="Arial Unicode MS"/>
                <a:cs typeface="Arial" pitchFamily="34" charset="0"/>
              </a:rPr>
              <a:t>EFEKTIVITAS TINDAKAN YANG DIAMBIL TERHADAP RESIKO</a:t>
            </a:r>
          </a:p>
        </p:txBody>
      </p:sp>
      <p:sp>
        <p:nvSpPr>
          <p:cNvPr id="37" name="TextBox 36">
            <a:extLst>
              <a:ext uri="{FF2B5EF4-FFF2-40B4-BE49-F238E27FC236}">
                <a16:creationId xmlns:a16="http://schemas.microsoft.com/office/drawing/2014/main" id="{025C0FF5-88A5-486E-D8A1-84E4855DCFDC}"/>
              </a:ext>
            </a:extLst>
          </p:cNvPr>
          <p:cNvSpPr txBox="1"/>
          <p:nvPr/>
        </p:nvSpPr>
        <p:spPr>
          <a:xfrm>
            <a:off x="6388189" y="2722737"/>
            <a:ext cx="3250788" cy="584775"/>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Arial"/>
                <a:ea typeface="Arial Unicode MS"/>
                <a:cs typeface="Arial" pitchFamily="34" charset="0"/>
              </a:rPr>
              <a:t>PELUANG UNTUK PERBAIKAN KINERJA</a:t>
            </a:r>
          </a:p>
        </p:txBody>
      </p:sp>
      <p:sp>
        <p:nvSpPr>
          <p:cNvPr id="41" name="TextBox 40">
            <a:extLst>
              <a:ext uri="{FF2B5EF4-FFF2-40B4-BE49-F238E27FC236}">
                <a16:creationId xmlns:a16="http://schemas.microsoft.com/office/drawing/2014/main" id="{D40CE16F-6199-1E5C-021D-CABDA30CCCC2}"/>
              </a:ext>
            </a:extLst>
          </p:cNvPr>
          <p:cNvSpPr txBox="1"/>
          <p:nvPr/>
        </p:nvSpPr>
        <p:spPr>
          <a:xfrm>
            <a:off x="6386048" y="3752736"/>
            <a:ext cx="3250788" cy="584775"/>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Arial"/>
                <a:ea typeface="Arial Unicode MS"/>
                <a:cs typeface="Arial" pitchFamily="34" charset="0"/>
              </a:rPr>
              <a:t>PERSYARATAN REGULASI BARU ATAU YANG DIREVISI</a:t>
            </a:r>
          </a:p>
        </p:txBody>
      </p:sp>
      <p:grpSp>
        <p:nvGrpSpPr>
          <p:cNvPr id="51" name="Group 50">
            <a:extLst>
              <a:ext uri="{FF2B5EF4-FFF2-40B4-BE49-F238E27FC236}">
                <a16:creationId xmlns:a16="http://schemas.microsoft.com/office/drawing/2014/main" id="{836DA734-DC65-20CA-D7BB-11465299385E}"/>
              </a:ext>
            </a:extLst>
          </p:cNvPr>
          <p:cNvGrpSpPr/>
          <p:nvPr/>
        </p:nvGrpSpPr>
        <p:grpSpPr>
          <a:xfrm>
            <a:off x="998358" y="577667"/>
            <a:ext cx="613166" cy="621231"/>
            <a:chOff x="422786" y="392377"/>
            <a:chExt cx="613166" cy="621231"/>
          </a:xfrm>
        </p:grpSpPr>
        <p:sp>
          <p:nvSpPr>
            <p:cNvPr id="52" name="Rectangle: Rounded Corners 51">
              <a:extLst>
                <a:ext uri="{FF2B5EF4-FFF2-40B4-BE49-F238E27FC236}">
                  <a16:creationId xmlns:a16="http://schemas.microsoft.com/office/drawing/2014/main" id="{6F504F06-8192-C498-7509-19B423AE9FF7}"/>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53" name="Rectangle: Rounded Corners 52">
              <a:extLst>
                <a:ext uri="{FF2B5EF4-FFF2-40B4-BE49-F238E27FC236}">
                  <a16:creationId xmlns:a16="http://schemas.microsoft.com/office/drawing/2014/main" id="{5B549DF5-AC4B-D669-46C4-30F51F3E434C}"/>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54" name="TextBox 53">
              <a:extLst>
                <a:ext uri="{FF2B5EF4-FFF2-40B4-BE49-F238E27FC236}">
                  <a16:creationId xmlns:a16="http://schemas.microsoft.com/office/drawing/2014/main" id="{46BD7F6F-2676-85BB-6913-D79654A721A0}"/>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01</a:t>
              </a:r>
              <a:endParaRPr lang="ko-KR" altLang="en-US" sz="2400" b="1" dirty="0">
                <a:latin typeface="Arial"/>
                <a:ea typeface="Arial Unicode MS"/>
                <a:cs typeface="Arial" pitchFamily="34" charset="0"/>
              </a:endParaRPr>
            </a:p>
          </p:txBody>
        </p:sp>
      </p:grpSp>
      <p:grpSp>
        <p:nvGrpSpPr>
          <p:cNvPr id="63" name="Group 62">
            <a:extLst>
              <a:ext uri="{FF2B5EF4-FFF2-40B4-BE49-F238E27FC236}">
                <a16:creationId xmlns:a16="http://schemas.microsoft.com/office/drawing/2014/main" id="{7521549C-4680-9D69-71CC-61987F1FC034}"/>
              </a:ext>
            </a:extLst>
          </p:cNvPr>
          <p:cNvGrpSpPr/>
          <p:nvPr/>
        </p:nvGrpSpPr>
        <p:grpSpPr>
          <a:xfrm>
            <a:off x="1019515" y="1650283"/>
            <a:ext cx="613166" cy="621231"/>
            <a:chOff x="422786" y="392377"/>
            <a:chExt cx="613166" cy="621231"/>
          </a:xfrm>
        </p:grpSpPr>
        <p:sp>
          <p:nvSpPr>
            <p:cNvPr id="64" name="Rectangle: Rounded Corners 63">
              <a:extLst>
                <a:ext uri="{FF2B5EF4-FFF2-40B4-BE49-F238E27FC236}">
                  <a16:creationId xmlns:a16="http://schemas.microsoft.com/office/drawing/2014/main" id="{2E3F6F79-85B0-5E31-B938-83CC174B97C7}"/>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65" name="Rectangle: Rounded Corners 64">
              <a:extLst>
                <a:ext uri="{FF2B5EF4-FFF2-40B4-BE49-F238E27FC236}">
                  <a16:creationId xmlns:a16="http://schemas.microsoft.com/office/drawing/2014/main" id="{B911385C-F3E2-95AA-2D09-AA5E815BC332}"/>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66" name="TextBox 65">
              <a:extLst>
                <a:ext uri="{FF2B5EF4-FFF2-40B4-BE49-F238E27FC236}">
                  <a16:creationId xmlns:a16="http://schemas.microsoft.com/office/drawing/2014/main" id="{DF2A70E0-0A2C-51A9-A5F3-89AA361876BD}"/>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02</a:t>
              </a:r>
              <a:endParaRPr lang="ko-KR" altLang="en-US" sz="2400" b="1" dirty="0">
                <a:latin typeface="Arial"/>
                <a:ea typeface="Arial Unicode MS"/>
                <a:cs typeface="Arial" pitchFamily="34" charset="0"/>
              </a:endParaRPr>
            </a:p>
          </p:txBody>
        </p:sp>
      </p:grpSp>
      <p:grpSp>
        <p:nvGrpSpPr>
          <p:cNvPr id="67" name="Group 66">
            <a:extLst>
              <a:ext uri="{FF2B5EF4-FFF2-40B4-BE49-F238E27FC236}">
                <a16:creationId xmlns:a16="http://schemas.microsoft.com/office/drawing/2014/main" id="{FAF25005-706C-467D-A6F0-156B0DD15DFC}"/>
              </a:ext>
            </a:extLst>
          </p:cNvPr>
          <p:cNvGrpSpPr/>
          <p:nvPr/>
        </p:nvGrpSpPr>
        <p:grpSpPr>
          <a:xfrm>
            <a:off x="5596996" y="3766661"/>
            <a:ext cx="613166" cy="621231"/>
            <a:chOff x="422786" y="392377"/>
            <a:chExt cx="613166" cy="621231"/>
          </a:xfrm>
        </p:grpSpPr>
        <p:sp>
          <p:nvSpPr>
            <p:cNvPr id="68" name="Rectangle: Rounded Corners 67">
              <a:extLst>
                <a:ext uri="{FF2B5EF4-FFF2-40B4-BE49-F238E27FC236}">
                  <a16:creationId xmlns:a16="http://schemas.microsoft.com/office/drawing/2014/main" id="{D84CBC0D-B353-535B-8042-372A45F2D59C}"/>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69" name="Rectangle: Rounded Corners 68">
              <a:extLst>
                <a:ext uri="{FF2B5EF4-FFF2-40B4-BE49-F238E27FC236}">
                  <a16:creationId xmlns:a16="http://schemas.microsoft.com/office/drawing/2014/main" id="{559A4BD2-CAF2-6383-B9E9-85DBAF760DDF}"/>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70" name="TextBox 69">
              <a:extLst>
                <a:ext uri="{FF2B5EF4-FFF2-40B4-BE49-F238E27FC236}">
                  <a16:creationId xmlns:a16="http://schemas.microsoft.com/office/drawing/2014/main" id="{B1C951DF-D786-B7AD-C078-1AB6A0F77CD7}"/>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07</a:t>
              </a:r>
              <a:endParaRPr lang="ko-KR" altLang="en-US" sz="2400" b="1" dirty="0">
                <a:latin typeface="Arial"/>
                <a:ea typeface="Arial Unicode MS"/>
                <a:cs typeface="Arial" pitchFamily="34" charset="0"/>
              </a:endParaRPr>
            </a:p>
          </p:txBody>
        </p:sp>
      </p:grpSp>
      <p:grpSp>
        <p:nvGrpSpPr>
          <p:cNvPr id="71" name="Group 70">
            <a:extLst>
              <a:ext uri="{FF2B5EF4-FFF2-40B4-BE49-F238E27FC236}">
                <a16:creationId xmlns:a16="http://schemas.microsoft.com/office/drawing/2014/main" id="{7613B95D-FC0B-6D1E-666B-B13582BA5109}"/>
              </a:ext>
            </a:extLst>
          </p:cNvPr>
          <p:cNvGrpSpPr/>
          <p:nvPr/>
        </p:nvGrpSpPr>
        <p:grpSpPr>
          <a:xfrm>
            <a:off x="998358" y="2753075"/>
            <a:ext cx="613166" cy="621231"/>
            <a:chOff x="422786" y="392377"/>
            <a:chExt cx="613166" cy="621231"/>
          </a:xfrm>
        </p:grpSpPr>
        <p:sp>
          <p:nvSpPr>
            <p:cNvPr id="72" name="Rectangle: Rounded Corners 71">
              <a:extLst>
                <a:ext uri="{FF2B5EF4-FFF2-40B4-BE49-F238E27FC236}">
                  <a16:creationId xmlns:a16="http://schemas.microsoft.com/office/drawing/2014/main" id="{D7E91980-3BE2-5521-17A6-3C7FE3A21CA8}"/>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73" name="Rectangle: Rounded Corners 72">
              <a:extLst>
                <a:ext uri="{FF2B5EF4-FFF2-40B4-BE49-F238E27FC236}">
                  <a16:creationId xmlns:a16="http://schemas.microsoft.com/office/drawing/2014/main" id="{0129FEF9-6B4B-08A9-9FD5-E2F3128C00FA}"/>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74" name="TextBox 73">
              <a:extLst>
                <a:ext uri="{FF2B5EF4-FFF2-40B4-BE49-F238E27FC236}">
                  <a16:creationId xmlns:a16="http://schemas.microsoft.com/office/drawing/2014/main" id="{CF7A2D12-C96D-B49B-653F-1994DEFB3F8D}"/>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grpSp>
      <p:grpSp>
        <p:nvGrpSpPr>
          <p:cNvPr id="75" name="Group 74">
            <a:extLst>
              <a:ext uri="{FF2B5EF4-FFF2-40B4-BE49-F238E27FC236}">
                <a16:creationId xmlns:a16="http://schemas.microsoft.com/office/drawing/2014/main" id="{18BA07B1-A0EC-BC47-A504-511421E2E0DC}"/>
              </a:ext>
            </a:extLst>
          </p:cNvPr>
          <p:cNvGrpSpPr/>
          <p:nvPr/>
        </p:nvGrpSpPr>
        <p:grpSpPr>
          <a:xfrm>
            <a:off x="5581521" y="2729700"/>
            <a:ext cx="613166" cy="621231"/>
            <a:chOff x="422786" y="392377"/>
            <a:chExt cx="613166" cy="621231"/>
          </a:xfrm>
        </p:grpSpPr>
        <p:sp>
          <p:nvSpPr>
            <p:cNvPr id="76" name="Rectangle: Rounded Corners 75">
              <a:extLst>
                <a:ext uri="{FF2B5EF4-FFF2-40B4-BE49-F238E27FC236}">
                  <a16:creationId xmlns:a16="http://schemas.microsoft.com/office/drawing/2014/main" id="{A5F0FA7F-F7F4-EF0E-83B2-0EA469988846}"/>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77" name="Rectangle: Rounded Corners 76">
              <a:extLst>
                <a:ext uri="{FF2B5EF4-FFF2-40B4-BE49-F238E27FC236}">
                  <a16:creationId xmlns:a16="http://schemas.microsoft.com/office/drawing/2014/main" id="{D6E03525-5E68-07CB-15A9-617F0B604A6A}"/>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78" name="TextBox 77">
              <a:extLst>
                <a:ext uri="{FF2B5EF4-FFF2-40B4-BE49-F238E27FC236}">
                  <a16:creationId xmlns:a16="http://schemas.microsoft.com/office/drawing/2014/main" id="{AD98F458-E1A9-A33A-1371-E9C0BFF7FF0F}"/>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06</a:t>
              </a:r>
              <a:endParaRPr lang="ko-KR" altLang="en-US" sz="2400" b="1" dirty="0">
                <a:latin typeface="Arial"/>
                <a:ea typeface="Arial Unicode MS"/>
                <a:cs typeface="Arial" pitchFamily="34" charset="0"/>
              </a:endParaRPr>
            </a:p>
          </p:txBody>
        </p:sp>
      </p:grpSp>
      <p:grpSp>
        <p:nvGrpSpPr>
          <p:cNvPr id="79" name="Group 78">
            <a:extLst>
              <a:ext uri="{FF2B5EF4-FFF2-40B4-BE49-F238E27FC236}">
                <a16:creationId xmlns:a16="http://schemas.microsoft.com/office/drawing/2014/main" id="{596DE2FA-9E50-1953-7701-AD6D43541ECD}"/>
              </a:ext>
            </a:extLst>
          </p:cNvPr>
          <p:cNvGrpSpPr/>
          <p:nvPr/>
        </p:nvGrpSpPr>
        <p:grpSpPr>
          <a:xfrm>
            <a:off x="5581521" y="1628724"/>
            <a:ext cx="613166" cy="621231"/>
            <a:chOff x="422786" y="392377"/>
            <a:chExt cx="613166" cy="621231"/>
          </a:xfrm>
        </p:grpSpPr>
        <p:sp>
          <p:nvSpPr>
            <p:cNvPr id="80" name="Rectangle: Rounded Corners 79">
              <a:extLst>
                <a:ext uri="{FF2B5EF4-FFF2-40B4-BE49-F238E27FC236}">
                  <a16:creationId xmlns:a16="http://schemas.microsoft.com/office/drawing/2014/main" id="{35E9E7C0-EBE0-7393-6675-17AD17D6DFCF}"/>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81" name="Rectangle: Rounded Corners 80">
              <a:extLst>
                <a:ext uri="{FF2B5EF4-FFF2-40B4-BE49-F238E27FC236}">
                  <a16:creationId xmlns:a16="http://schemas.microsoft.com/office/drawing/2014/main" id="{EF36BA30-4183-013A-5D44-5C2FC15629A5}"/>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82" name="TextBox 81">
              <a:extLst>
                <a:ext uri="{FF2B5EF4-FFF2-40B4-BE49-F238E27FC236}">
                  <a16:creationId xmlns:a16="http://schemas.microsoft.com/office/drawing/2014/main" id="{3A882E7E-961D-B3FB-DD1B-FB617F970D1D}"/>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05</a:t>
              </a:r>
              <a:endParaRPr lang="ko-KR" altLang="en-US" sz="2400" b="1" dirty="0">
                <a:latin typeface="Arial"/>
                <a:ea typeface="Arial Unicode MS"/>
                <a:cs typeface="Arial" pitchFamily="34" charset="0"/>
              </a:endParaRPr>
            </a:p>
          </p:txBody>
        </p:sp>
      </p:grpSp>
      <p:grpSp>
        <p:nvGrpSpPr>
          <p:cNvPr id="83" name="Group 82">
            <a:extLst>
              <a:ext uri="{FF2B5EF4-FFF2-40B4-BE49-F238E27FC236}">
                <a16:creationId xmlns:a16="http://schemas.microsoft.com/office/drawing/2014/main" id="{FD09D3A5-6ECD-D5CF-A9FE-80E3A8E0B9BE}"/>
              </a:ext>
            </a:extLst>
          </p:cNvPr>
          <p:cNvGrpSpPr/>
          <p:nvPr/>
        </p:nvGrpSpPr>
        <p:grpSpPr>
          <a:xfrm>
            <a:off x="5560364" y="552476"/>
            <a:ext cx="613166" cy="621231"/>
            <a:chOff x="422786" y="392377"/>
            <a:chExt cx="613166" cy="621231"/>
          </a:xfrm>
        </p:grpSpPr>
        <p:sp>
          <p:nvSpPr>
            <p:cNvPr id="84" name="Rectangle: Rounded Corners 83">
              <a:extLst>
                <a:ext uri="{FF2B5EF4-FFF2-40B4-BE49-F238E27FC236}">
                  <a16:creationId xmlns:a16="http://schemas.microsoft.com/office/drawing/2014/main" id="{7A03F248-1CB8-AC59-7864-1F20340B0D7B}"/>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85" name="Rectangle: Rounded Corners 84">
              <a:extLst>
                <a:ext uri="{FF2B5EF4-FFF2-40B4-BE49-F238E27FC236}">
                  <a16:creationId xmlns:a16="http://schemas.microsoft.com/office/drawing/2014/main" id="{3F3BD326-E796-F142-7375-4760C5126A66}"/>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86" name="TextBox 85">
              <a:extLst>
                <a:ext uri="{FF2B5EF4-FFF2-40B4-BE49-F238E27FC236}">
                  <a16:creationId xmlns:a16="http://schemas.microsoft.com/office/drawing/2014/main" id="{DAA053CE-636F-A204-3F62-C18723EF029A}"/>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04</a:t>
              </a:r>
              <a:endParaRPr lang="ko-KR" altLang="en-US" sz="2400" b="1" dirty="0">
                <a:latin typeface="Arial"/>
                <a:ea typeface="Arial Unicode MS"/>
                <a:cs typeface="Arial" pitchFamily="34" charset="0"/>
              </a:endParaRPr>
            </a:p>
          </p:txBody>
        </p:sp>
      </p:grpSp>
      <p:pic>
        <p:nvPicPr>
          <p:cNvPr id="2" name="Picture 1">
            <a:extLst>
              <a:ext uri="{FF2B5EF4-FFF2-40B4-BE49-F238E27FC236}">
                <a16:creationId xmlns:a16="http://schemas.microsoft.com/office/drawing/2014/main" id="{26A69E82-1100-8F7E-4C3B-E96BF5816809}"/>
              </a:ext>
            </a:extLst>
          </p:cNvPr>
          <p:cNvPicPr>
            <a:picLocks noChangeAspect="1"/>
          </p:cNvPicPr>
          <p:nvPr/>
        </p:nvPicPr>
        <p:blipFill>
          <a:blip r:embed="rId5"/>
          <a:stretch>
            <a:fillRect/>
          </a:stretch>
        </p:blipFill>
        <p:spPr>
          <a:xfrm>
            <a:off x="9982200" y="350998"/>
            <a:ext cx="1863042" cy="600981"/>
          </a:xfrm>
          <a:prstGeom prst="rect">
            <a:avLst/>
          </a:prstGeom>
        </p:spPr>
      </p:pic>
    </p:spTree>
    <p:extLst>
      <p:ext uri="{BB962C8B-B14F-4D97-AF65-F5344CB8AC3E}">
        <p14:creationId xmlns:p14="http://schemas.microsoft.com/office/powerpoint/2010/main" val="3148822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4D15DD9-C273-9971-846B-D37F573F7199}"/>
              </a:ext>
            </a:extLst>
          </p:cNvPr>
          <p:cNvGrpSpPr/>
          <p:nvPr/>
        </p:nvGrpSpPr>
        <p:grpSpPr>
          <a:xfrm>
            <a:off x="465100" y="6444412"/>
            <a:ext cx="11339106" cy="287226"/>
            <a:chOff x="465100" y="6294512"/>
            <a:chExt cx="11339106" cy="287226"/>
          </a:xfrm>
        </p:grpSpPr>
        <p:pic>
          <p:nvPicPr>
            <p:cNvPr id="5" name="Picture 4">
              <a:extLst>
                <a:ext uri="{FF2B5EF4-FFF2-40B4-BE49-F238E27FC236}">
                  <a16:creationId xmlns:a16="http://schemas.microsoft.com/office/drawing/2014/main" id="{02719919-0BE4-8EC0-424C-666DCEACB9D5}"/>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6" name="Straight Connector 5">
              <a:extLst>
                <a:ext uri="{FF2B5EF4-FFF2-40B4-BE49-F238E27FC236}">
                  <a16:creationId xmlns:a16="http://schemas.microsoft.com/office/drawing/2014/main" id="{FE8AF5CF-A43C-F555-2EC4-B415E89CBE31}"/>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E312BD0-3C6B-D845-2189-D42740082547}"/>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760947F-12E5-FA87-ED93-C54FE5972537}"/>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EB00FF9-F2D6-8BA3-E326-4ECC1A3FF5FA}"/>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Chart 11">
            <a:extLst>
              <a:ext uri="{FF2B5EF4-FFF2-40B4-BE49-F238E27FC236}">
                <a16:creationId xmlns:a16="http://schemas.microsoft.com/office/drawing/2014/main" id="{BF6459B1-FAEC-53AB-44E9-05B932B6C10F}"/>
              </a:ext>
            </a:extLst>
          </p:cNvPr>
          <p:cNvGraphicFramePr>
            <a:graphicFrameLocks/>
          </p:cNvGraphicFramePr>
          <p:nvPr>
            <p:extLst>
              <p:ext uri="{D42A27DB-BD31-4B8C-83A1-F6EECF244321}">
                <p14:modId xmlns:p14="http://schemas.microsoft.com/office/powerpoint/2010/main" val="1698173655"/>
              </p:ext>
            </p:extLst>
          </p:nvPr>
        </p:nvGraphicFramePr>
        <p:xfrm>
          <a:off x="612179" y="914401"/>
          <a:ext cx="10941190" cy="521656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0BD62F3-DD5A-5DD6-A733-42FFAC509962}"/>
              </a:ext>
            </a:extLst>
          </p:cNvPr>
          <p:cNvSpPr txBox="1"/>
          <p:nvPr/>
        </p:nvSpPr>
        <p:spPr>
          <a:xfrm>
            <a:off x="465100" y="542365"/>
            <a:ext cx="2466188" cy="369332"/>
          </a:xfrm>
          <a:prstGeom prst="rect">
            <a:avLst/>
          </a:prstGeom>
          <a:noFill/>
        </p:spPr>
        <p:txBody>
          <a:bodyPr wrap="none" rtlCol="0">
            <a:spAutoFit/>
          </a:bodyPr>
          <a:lstStyle/>
          <a:p>
            <a:r>
              <a:rPr lang="en-US" b="1" dirty="0"/>
              <a:t>* </a:t>
            </a:r>
            <a:r>
              <a:rPr lang="en-US" b="1" dirty="0" err="1"/>
              <a:t>Jawaban</a:t>
            </a:r>
            <a:r>
              <a:rPr lang="en-US" b="1" dirty="0"/>
              <a:t> RTM Point 4.</a:t>
            </a:r>
          </a:p>
        </p:txBody>
      </p:sp>
    </p:spTree>
    <p:extLst>
      <p:ext uri="{BB962C8B-B14F-4D97-AF65-F5344CB8AC3E}">
        <p14:creationId xmlns:p14="http://schemas.microsoft.com/office/powerpoint/2010/main" val="1258490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F2ABAD1-5DB2-0026-0E88-4A5EAC66937C}"/>
              </a:ext>
            </a:extLst>
          </p:cNvPr>
          <p:cNvGraphicFramePr>
            <a:graphicFrameLocks/>
          </p:cNvGraphicFramePr>
          <p:nvPr>
            <p:extLst>
              <p:ext uri="{D42A27DB-BD31-4B8C-83A1-F6EECF244321}">
                <p14:modId xmlns:p14="http://schemas.microsoft.com/office/powerpoint/2010/main" val="862890745"/>
              </p:ext>
            </p:extLst>
          </p:nvPr>
        </p:nvGraphicFramePr>
        <p:xfrm>
          <a:off x="890587" y="489054"/>
          <a:ext cx="10410826" cy="49149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41B2BE3-076E-F9A7-4E58-414BF9DB24BF}"/>
              </a:ext>
            </a:extLst>
          </p:cNvPr>
          <p:cNvSpPr txBox="1"/>
          <p:nvPr/>
        </p:nvSpPr>
        <p:spPr>
          <a:xfrm>
            <a:off x="1080658" y="5623582"/>
            <a:ext cx="9625600" cy="584775"/>
          </a:xfrm>
          <a:prstGeom prst="rect">
            <a:avLst/>
          </a:prstGeom>
          <a:noFill/>
        </p:spPr>
        <p:txBody>
          <a:bodyPr wrap="square" rtlCol="0">
            <a:spAutoFit/>
          </a:bodyPr>
          <a:lstStyle/>
          <a:p>
            <a:r>
              <a:rPr lang="en-US" sz="1600" dirty="0"/>
              <a:t>Bulan </a:t>
            </a:r>
            <a:r>
              <a:rPr lang="en-US" sz="1600" dirty="0" err="1"/>
              <a:t>Agustus</a:t>
            </a:r>
            <a:r>
              <a:rPr lang="en-US" sz="1600" dirty="0"/>
              <a:t> 2024 cut off </a:t>
            </a:r>
            <a:r>
              <a:rPr lang="en-US" sz="1600" dirty="0" err="1"/>
              <a:t>realisasi</a:t>
            </a:r>
            <a:r>
              <a:rPr lang="en-US" sz="1600" dirty="0"/>
              <a:t> FG </a:t>
            </a:r>
            <a:r>
              <a:rPr lang="en-US" sz="1600" dirty="0" err="1"/>
              <a:t>dari</a:t>
            </a:r>
            <a:r>
              <a:rPr lang="en-US" sz="1600" dirty="0"/>
              <a:t> </a:t>
            </a:r>
            <a:r>
              <a:rPr lang="en-US" sz="1600" dirty="0" err="1"/>
              <a:t>pemanfaatan</a:t>
            </a:r>
            <a:r>
              <a:rPr lang="en-US" sz="1600" dirty="0"/>
              <a:t> Unmoving </a:t>
            </a:r>
            <a:r>
              <a:rPr lang="en-US" sz="1600" dirty="0" err="1"/>
              <a:t>karena</a:t>
            </a:r>
            <a:r>
              <a:rPr lang="en-US" sz="1600" dirty="0"/>
              <a:t> Dept. Sales Distribution </a:t>
            </a:r>
            <a:r>
              <a:rPr lang="en-US" sz="1600" dirty="0" err="1"/>
              <a:t>konfirmasi</a:t>
            </a:r>
            <a:r>
              <a:rPr lang="en-US" sz="1600" dirty="0"/>
              <a:t> Gudang CIWH </a:t>
            </a:r>
            <a:r>
              <a:rPr lang="en-US" sz="1600" dirty="0" err="1"/>
              <a:t>sudah</a:t>
            </a:r>
            <a:r>
              <a:rPr lang="en-US" sz="1600" dirty="0"/>
              <a:t> </a:t>
            </a:r>
            <a:r>
              <a:rPr lang="en-US" sz="1600" dirty="0" err="1"/>
              <a:t>penuh</a:t>
            </a:r>
            <a:r>
              <a:rPr lang="en-US" sz="1600" dirty="0"/>
              <a:t>.</a:t>
            </a:r>
          </a:p>
        </p:txBody>
      </p:sp>
      <p:grpSp>
        <p:nvGrpSpPr>
          <p:cNvPr id="2" name="Group 1">
            <a:extLst>
              <a:ext uri="{FF2B5EF4-FFF2-40B4-BE49-F238E27FC236}">
                <a16:creationId xmlns:a16="http://schemas.microsoft.com/office/drawing/2014/main" id="{2A684BCC-E4AA-6F8D-38BC-D232931B56EA}"/>
              </a:ext>
            </a:extLst>
          </p:cNvPr>
          <p:cNvGrpSpPr/>
          <p:nvPr/>
        </p:nvGrpSpPr>
        <p:grpSpPr>
          <a:xfrm>
            <a:off x="465100" y="6444412"/>
            <a:ext cx="11339106" cy="287226"/>
            <a:chOff x="465100" y="6294512"/>
            <a:chExt cx="11339106" cy="287226"/>
          </a:xfrm>
        </p:grpSpPr>
        <p:pic>
          <p:nvPicPr>
            <p:cNvPr id="3" name="Picture 2">
              <a:extLst>
                <a:ext uri="{FF2B5EF4-FFF2-40B4-BE49-F238E27FC236}">
                  <a16:creationId xmlns:a16="http://schemas.microsoft.com/office/drawing/2014/main" id="{4AA2086B-BD26-6816-8624-45DCE1B29147}"/>
                </a:ext>
              </a:extLst>
            </p:cNvPr>
            <p:cNvPicPr>
              <a:picLocks noChangeAspect="1"/>
            </p:cNvPicPr>
            <p:nvPr/>
          </p:nvPicPr>
          <p:blipFill>
            <a:blip r:embed="rId4"/>
            <a:stretch>
              <a:fillRect/>
            </a:stretch>
          </p:blipFill>
          <p:spPr>
            <a:xfrm>
              <a:off x="10913805" y="6294512"/>
              <a:ext cx="890401" cy="287226"/>
            </a:xfrm>
            <a:prstGeom prst="rect">
              <a:avLst/>
            </a:prstGeom>
          </p:spPr>
        </p:pic>
        <p:cxnSp>
          <p:nvCxnSpPr>
            <p:cNvPr id="6" name="Straight Connector 5">
              <a:extLst>
                <a:ext uri="{FF2B5EF4-FFF2-40B4-BE49-F238E27FC236}">
                  <a16:creationId xmlns:a16="http://schemas.microsoft.com/office/drawing/2014/main" id="{E59FAC9B-2787-9166-57F9-44ECD1032B7F}"/>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960B609-B951-D84F-319D-D1AFE44C9214}"/>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6FB4C46-C183-E1C7-2225-6C0734BFD41A}"/>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7F187-EEBD-8406-4CC8-CCB334F82333}"/>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2316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2DB4616-47D4-2873-917F-C52D216CEC38}"/>
              </a:ext>
            </a:extLst>
          </p:cNvPr>
          <p:cNvGraphicFramePr>
            <a:graphicFrameLocks/>
          </p:cNvGraphicFramePr>
          <p:nvPr>
            <p:extLst>
              <p:ext uri="{D42A27DB-BD31-4B8C-83A1-F6EECF244321}">
                <p14:modId xmlns:p14="http://schemas.microsoft.com/office/powerpoint/2010/main" val="2271263560"/>
              </p:ext>
            </p:extLst>
          </p:nvPr>
        </p:nvGraphicFramePr>
        <p:xfrm>
          <a:off x="294968" y="1741396"/>
          <a:ext cx="10500852" cy="4209734"/>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C8B77E2A-C95D-FA96-173D-4FF29B1002FB}"/>
              </a:ext>
            </a:extLst>
          </p:cNvPr>
          <p:cNvCxnSpPr/>
          <p:nvPr/>
        </p:nvCxnSpPr>
        <p:spPr>
          <a:xfrm flipH="1">
            <a:off x="1887794" y="3672348"/>
            <a:ext cx="890802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A930E9C-80AF-2C2B-E9CB-FAF57A83ADF9}"/>
              </a:ext>
            </a:extLst>
          </p:cNvPr>
          <p:cNvSpPr txBox="1"/>
          <p:nvPr/>
        </p:nvSpPr>
        <p:spPr>
          <a:xfrm>
            <a:off x="10795820" y="3533848"/>
            <a:ext cx="1283109" cy="276999"/>
          </a:xfrm>
          <a:prstGeom prst="rect">
            <a:avLst/>
          </a:prstGeom>
          <a:solidFill>
            <a:schemeClr val="accent4"/>
          </a:solidFill>
        </p:spPr>
        <p:txBody>
          <a:bodyPr wrap="square" rtlCol="0">
            <a:spAutoFit/>
          </a:bodyPr>
          <a:lstStyle/>
          <a:p>
            <a:r>
              <a:rPr lang="en-US" sz="1200" dirty="0"/>
              <a:t>Rata-rata = 103%</a:t>
            </a:r>
          </a:p>
        </p:txBody>
      </p:sp>
      <p:grpSp>
        <p:nvGrpSpPr>
          <p:cNvPr id="5" name="Group 4">
            <a:extLst>
              <a:ext uri="{FF2B5EF4-FFF2-40B4-BE49-F238E27FC236}">
                <a16:creationId xmlns:a16="http://schemas.microsoft.com/office/drawing/2014/main" id="{526C7519-EFAC-930D-8E45-E8C54A915C29}"/>
              </a:ext>
            </a:extLst>
          </p:cNvPr>
          <p:cNvGrpSpPr/>
          <p:nvPr/>
        </p:nvGrpSpPr>
        <p:grpSpPr>
          <a:xfrm>
            <a:off x="465100" y="6444412"/>
            <a:ext cx="11339106" cy="287226"/>
            <a:chOff x="465100" y="6294512"/>
            <a:chExt cx="11339106" cy="287226"/>
          </a:xfrm>
        </p:grpSpPr>
        <p:pic>
          <p:nvPicPr>
            <p:cNvPr id="6" name="Picture 5">
              <a:extLst>
                <a:ext uri="{FF2B5EF4-FFF2-40B4-BE49-F238E27FC236}">
                  <a16:creationId xmlns:a16="http://schemas.microsoft.com/office/drawing/2014/main" id="{963FC82D-0846-F5ED-84C8-F34D8E123DA2}"/>
                </a:ext>
              </a:extLst>
            </p:cNvPr>
            <p:cNvPicPr>
              <a:picLocks noChangeAspect="1"/>
            </p:cNvPicPr>
            <p:nvPr/>
          </p:nvPicPr>
          <p:blipFill>
            <a:blip r:embed="rId3"/>
            <a:stretch>
              <a:fillRect/>
            </a:stretch>
          </p:blipFill>
          <p:spPr>
            <a:xfrm>
              <a:off x="10913805" y="6294512"/>
              <a:ext cx="890401" cy="287226"/>
            </a:xfrm>
            <a:prstGeom prst="rect">
              <a:avLst/>
            </a:prstGeom>
          </p:spPr>
        </p:pic>
        <p:cxnSp>
          <p:nvCxnSpPr>
            <p:cNvPr id="10" name="Straight Connector 9">
              <a:extLst>
                <a:ext uri="{FF2B5EF4-FFF2-40B4-BE49-F238E27FC236}">
                  <a16:creationId xmlns:a16="http://schemas.microsoft.com/office/drawing/2014/main" id="{141B9156-6C05-87F9-D070-53A969DE2E3E}"/>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304B4F4-D958-31E4-95FB-63ACBDF5FEEA}"/>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AFE928C-7EE5-D851-1A0B-96E52CCA3202}"/>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77D9667-DE4B-00F8-AC3D-932C164D5322}"/>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9170452F-26DA-5196-2BF2-63B0533637A1}"/>
              </a:ext>
            </a:extLst>
          </p:cNvPr>
          <p:cNvSpPr txBox="1"/>
          <p:nvPr/>
        </p:nvSpPr>
        <p:spPr>
          <a:xfrm>
            <a:off x="1285914" y="1269748"/>
            <a:ext cx="401045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TARGET PRODUKSI VS HASIL PRODUKSI</a:t>
            </a:r>
          </a:p>
        </p:txBody>
      </p:sp>
      <p:sp>
        <p:nvSpPr>
          <p:cNvPr id="16" name="Rectangle: Rounded Corners 15">
            <a:extLst>
              <a:ext uri="{FF2B5EF4-FFF2-40B4-BE49-F238E27FC236}">
                <a16:creationId xmlns:a16="http://schemas.microsoft.com/office/drawing/2014/main" id="{E8E1E0B9-041B-123C-CA57-8E6656406990}"/>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7" name="Rectangle: Rounded Corners 16">
            <a:extLst>
              <a:ext uri="{FF2B5EF4-FFF2-40B4-BE49-F238E27FC236}">
                <a16:creationId xmlns:a16="http://schemas.microsoft.com/office/drawing/2014/main" id="{9CA044E3-5D6E-1F1A-1C52-E8E83A9B7EB2}"/>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8" name="TextBox 17">
            <a:extLst>
              <a:ext uri="{FF2B5EF4-FFF2-40B4-BE49-F238E27FC236}">
                <a16:creationId xmlns:a16="http://schemas.microsoft.com/office/drawing/2014/main" id="{64A9C0B9-E77B-ECDB-8B56-350CDB440891}"/>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9" name="TextBox 18">
            <a:extLst>
              <a:ext uri="{FF2B5EF4-FFF2-40B4-BE49-F238E27FC236}">
                <a16:creationId xmlns:a16="http://schemas.microsoft.com/office/drawing/2014/main" id="{CD89835D-1B75-77C5-43A0-DF1719A7EC38}"/>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20" name="TextBox 19">
            <a:extLst>
              <a:ext uri="{FF2B5EF4-FFF2-40B4-BE49-F238E27FC236}">
                <a16:creationId xmlns:a16="http://schemas.microsoft.com/office/drawing/2014/main" id="{1FB505FF-28CD-9EDF-413F-17CACA276AAA}"/>
              </a:ext>
            </a:extLst>
          </p:cNvPr>
          <p:cNvSpPr txBox="1"/>
          <p:nvPr/>
        </p:nvSpPr>
        <p:spPr>
          <a:xfrm>
            <a:off x="1285914" y="961971"/>
            <a:ext cx="4810086" cy="307777"/>
          </a:xfrm>
          <a:prstGeom prst="rect">
            <a:avLst/>
          </a:prstGeom>
          <a:noFill/>
        </p:spPr>
        <p:txBody>
          <a:bodyPr wrap="square">
            <a:spAutoFit/>
          </a:bodyPr>
          <a:lstStyle/>
          <a:p>
            <a:r>
              <a:rPr lang="fi-FI" altLang="ko-KR" sz="1400" b="1" dirty="0">
                <a:latin typeface="Arial"/>
                <a:ea typeface="Arial Unicode MS"/>
                <a:cs typeface="Arial" pitchFamily="34" charset="0"/>
              </a:rPr>
              <a:t>3.3 KINERJA PROSES DAN KESESUAIAN PRODUK</a:t>
            </a:r>
          </a:p>
        </p:txBody>
      </p:sp>
    </p:spTree>
    <p:extLst>
      <p:ext uri="{BB962C8B-B14F-4D97-AF65-F5344CB8AC3E}">
        <p14:creationId xmlns:p14="http://schemas.microsoft.com/office/powerpoint/2010/main" val="283869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5C7CBA-1427-150A-2037-0BC9302D9F9D}"/>
              </a:ext>
            </a:extLst>
          </p:cNvPr>
          <p:cNvGrpSpPr/>
          <p:nvPr/>
        </p:nvGrpSpPr>
        <p:grpSpPr>
          <a:xfrm>
            <a:off x="465100" y="6444412"/>
            <a:ext cx="11339106" cy="287226"/>
            <a:chOff x="465100" y="6294512"/>
            <a:chExt cx="11339106" cy="287226"/>
          </a:xfrm>
        </p:grpSpPr>
        <p:pic>
          <p:nvPicPr>
            <p:cNvPr id="3" name="Picture 2">
              <a:extLst>
                <a:ext uri="{FF2B5EF4-FFF2-40B4-BE49-F238E27FC236}">
                  <a16:creationId xmlns:a16="http://schemas.microsoft.com/office/drawing/2014/main" id="{28F0A268-CB80-9D93-B779-429D4FACED86}"/>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5" name="Straight Connector 4">
              <a:extLst>
                <a:ext uri="{FF2B5EF4-FFF2-40B4-BE49-F238E27FC236}">
                  <a16:creationId xmlns:a16="http://schemas.microsoft.com/office/drawing/2014/main" id="{0B42129E-A3A6-41E8-25F2-91B1413CB38B}"/>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679B721-0EA0-FBC2-C1DD-EAC61DDFDAB3}"/>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098A8E9-AA7B-9868-6FA9-32EE2927461E}"/>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7439E2B-2D3B-AEC8-404B-1E9FC9461545}"/>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EAEF522-B245-8F34-3BE7-A0F9937DABBD}"/>
              </a:ext>
            </a:extLst>
          </p:cNvPr>
          <p:cNvSpPr txBox="1"/>
          <p:nvPr/>
        </p:nvSpPr>
        <p:spPr>
          <a:xfrm>
            <a:off x="1285914" y="1269748"/>
            <a:ext cx="401045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TARGET PRODUKSI VS HASIL PRODUKSI</a:t>
            </a:r>
          </a:p>
        </p:txBody>
      </p:sp>
      <p:sp>
        <p:nvSpPr>
          <p:cNvPr id="17" name="Rectangle: Rounded Corners 16">
            <a:extLst>
              <a:ext uri="{FF2B5EF4-FFF2-40B4-BE49-F238E27FC236}">
                <a16:creationId xmlns:a16="http://schemas.microsoft.com/office/drawing/2014/main" id="{6153C180-67DB-C8D8-7559-E3236A45D954}"/>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8" name="Rectangle: Rounded Corners 17">
            <a:extLst>
              <a:ext uri="{FF2B5EF4-FFF2-40B4-BE49-F238E27FC236}">
                <a16:creationId xmlns:a16="http://schemas.microsoft.com/office/drawing/2014/main" id="{50A8D8C2-097A-2310-5D23-558E8224E25F}"/>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9" name="TextBox 18">
            <a:extLst>
              <a:ext uri="{FF2B5EF4-FFF2-40B4-BE49-F238E27FC236}">
                <a16:creationId xmlns:a16="http://schemas.microsoft.com/office/drawing/2014/main" id="{724B541F-83CB-C72A-1EFE-A4FAC37490CB}"/>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20" name="TextBox 19">
            <a:extLst>
              <a:ext uri="{FF2B5EF4-FFF2-40B4-BE49-F238E27FC236}">
                <a16:creationId xmlns:a16="http://schemas.microsoft.com/office/drawing/2014/main" id="{1C1F5C99-B179-ABE8-FB2F-47C02F445735}"/>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21" name="TextBox 20">
            <a:extLst>
              <a:ext uri="{FF2B5EF4-FFF2-40B4-BE49-F238E27FC236}">
                <a16:creationId xmlns:a16="http://schemas.microsoft.com/office/drawing/2014/main" id="{23D3A346-A4A6-6314-D8C2-47A47796FAA1}"/>
              </a:ext>
            </a:extLst>
          </p:cNvPr>
          <p:cNvSpPr txBox="1"/>
          <p:nvPr/>
        </p:nvSpPr>
        <p:spPr>
          <a:xfrm>
            <a:off x="1285914" y="961971"/>
            <a:ext cx="4810086" cy="307777"/>
          </a:xfrm>
          <a:prstGeom prst="rect">
            <a:avLst/>
          </a:prstGeom>
          <a:noFill/>
        </p:spPr>
        <p:txBody>
          <a:bodyPr wrap="square">
            <a:spAutoFit/>
          </a:bodyPr>
          <a:lstStyle/>
          <a:p>
            <a:r>
              <a:rPr lang="fi-FI" altLang="ko-KR" sz="1400" b="1" dirty="0">
                <a:latin typeface="Arial"/>
                <a:ea typeface="Arial Unicode MS"/>
                <a:cs typeface="Arial" pitchFamily="34" charset="0"/>
              </a:rPr>
              <a:t>3.3 KINERJA PROSES DAN KESESUAIAN PRODUK</a:t>
            </a:r>
          </a:p>
        </p:txBody>
      </p:sp>
      <p:graphicFrame>
        <p:nvGraphicFramePr>
          <p:cNvPr id="4" name="Chart 3">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1058305215"/>
              </p:ext>
            </p:extLst>
          </p:nvPr>
        </p:nvGraphicFramePr>
        <p:xfrm>
          <a:off x="241527" y="1765302"/>
          <a:ext cx="11708946" cy="467911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D5E1CEF8-3F93-0151-E5A0-4B16CD46E129}"/>
              </a:ext>
            </a:extLst>
          </p:cNvPr>
          <p:cNvCxnSpPr/>
          <p:nvPr/>
        </p:nvCxnSpPr>
        <p:spPr>
          <a:xfrm>
            <a:off x="2019300" y="3390900"/>
            <a:ext cx="9093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494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a:extLst>
              <a:ext uri="{FF2B5EF4-FFF2-40B4-BE49-F238E27FC236}">
                <a16:creationId xmlns:a16="http://schemas.microsoft.com/office/drawing/2014/main" id="{443D562A-F5FC-AA67-9878-BB6806E08F52}"/>
              </a:ext>
            </a:extLst>
          </p:cNvPr>
          <p:cNvSpPr/>
          <p:nvPr/>
        </p:nvSpPr>
        <p:spPr>
          <a:xfrm>
            <a:off x="651481" y="3225577"/>
            <a:ext cx="10952539" cy="1"/>
          </a:xfrm>
          <a:prstGeom prst="line">
            <a:avLst/>
          </a:prstGeom>
          <a:ln w="25400">
            <a:solidFill>
              <a:srgbClr val="D0CECF"/>
            </a:solidFill>
            <a:miter lim="400000"/>
          </a:ln>
        </p:spPr>
        <p:txBody>
          <a:bodyPr lIns="25400" tIns="25400" rIns="25400" bIns="25400" anchor="ctr"/>
          <a:lstStyle/>
          <a:p>
            <a:endParaRPr sz="900"/>
          </a:p>
        </p:txBody>
      </p:sp>
      <p:sp>
        <p:nvSpPr>
          <p:cNvPr id="4" name="Circle">
            <a:extLst>
              <a:ext uri="{FF2B5EF4-FFF2-40B4-BE49-F238E27FC236}">
                <a16:creationId xmlns:a16="http://schemas.microsoft.com/office/drawing/2014/main" id="{305D7710-6CD2-F881-D1DB-4763329A8D24}"/>
              </a:ext>
            </a:extLst>
          </p:cNvPr>
          <p:cNvSpPr/>
          <p:nvPr/>
        </p:nvSpPr>
        <p:spPr>
          <a:xfrm>
            <a:off x="587981" y="3155727"/>
            <a:ext cx="127001" cy="127001"/>
          </a:xfrm>
          <a:prstGeom prst="ellipse">
            <a:avLst/>
          </a:prstGeom>
          <a:solidFill>
            <a:srgbClr val="000000"/>
          </a:solidFill>
          <a:ln w="12700">
            <a:miter lim="400000"/>
          </a:ln>
        </p:spPr>
        <p:txBody>
          <a:bodyPr lIns="0" tIns="0" rIns="0" bIns="0" anchor="ctr"/>
          <a:lstStyle/>
          <a:p>
            <a:pPr defTabSz="457200">
              <a:defRPr sz="2000" b="1">
                <a:solidFill>
                  <a:srgbClr val="FDFDFD"/>
                </a:solidFill>
              </a:defRPr>
            </a:pPr>
            <a:endParaRPr sz="1000"/>
          </a:p>
        </p:txBody>
      </p:sp>
      <p:sp>
        <p:nvSpPr>
          <p:cNvPr id="5" name="Circle">
            <a:extLst>
              <a:ext uri="{FF2B5EF4-FFF2-40B4-BE49-F238E27FC236}">
                <a16:creationId xmlns:a16="http://schemas.microsoft.com/office/drawing/2014/main" id="{F04F3131-C826-02BB-2550-699864A850FC}"/>
              </a:ext>
            </a:extLst>
          </p:cNvPr>
          <p:cNvSpPr/>
          <p:nvPr/>
        </p:nvSpPr>
        <p:spPr>
          <a:xfrm>
            <a:off x="3341991" y="3155727"/>
            <a:ext cx="127001" cy="127001"/>
          </a:xfrm>
          <a:prstGeom prst="ellipse">
            <a:avLst/>
          </a:prstGeom>
          <a:solidFill>
            <a:srgbClr val="000000"/>
          </a:solidFill>
          <a:ln w="12700">
            <a:miter lim="400000"/>
          </a:ln>
        </p:spPr>
        <p:txBody>
          <a:bodyPr lIns="0" tIns="0" rIns="0" bIns="0" anchor="ctr"/>
          <a:lstStyle/>
          <a:p>
            <a:pPr defTabSz="457200">
              <a:defRPr sz="2000" b="1">
                <a:solidFill>
                  <a:srgbClr val="FDFDFD"/>
                </a:solidFill>
              </a:defRPr>
            </a:pPr>
            <a:endParaRPr sz="1000"/>
          </a:p>
        </p:txBody>
      </p:sp>
      <p:sp>
        <p:nvSpPr>
          <p:cNvPr id="6" name="Circle">
            <a:extLst>
              <a:ext uri="{FF2B5EF4-FFF2-40B4-BE49-F238E27FC236}">
                <a16:creationId xmlns:a16="http://schemas.microsoft.com/office/drawing/2014/main" id="{B4C102C2-7233-F136-CC63-573F9989B75E}"/>
              </a:ext>
            </a:extLst>
          </p:cNvPr>
          <p:cNvSpPr/>
          <p:nvPr/>
        </p:nvSpPr>
        <p:spPr>
          <a:xfrm>
            <a:off x="6096000" y="3155727"/>
            <a:ext cx="127000" cy="127001"/>
          </a:xfrm>
          <a:prstGeom prst="ellipse">
            <a:avLst/>
          </a:prstGeom>
          <a:solidFill>
            <a:srgbClr val="000000"/>
          </a:solidFill>
          <a:ln w="12700">
            <a:miter lim="400000"/>
          </a:ln>
        </p:spPr>
        <p:txBody>
          <a:bodyPr lIns="0" tIns="0" rIns="0" bIns="0" anchor="ctr"/>
          <a:lstStyle/>
          <a:p>
            <a:pPr defTabSz="457200">
              <a:defRPr sz="2000" b="1">
                <a:solidFill>
                  <a:srgbClr val="FDFDFD"/>
                </a:solidFill>
              </a:defRPr>
            </a:pPr>
            <a:endParaRPr sz="1000"/>
          </a:p>
        </p:txBody>
      </p:sp>
      <p:sp>
        <p:nvSpPr>
          <p:cNvPr id="7" name="Circle">
            <a:extLst>
              <a:ext uri="{FF2B5EF4-FFF2-40B4-BE49-F238E27FC236}">
                <a16:creationId xmlns:a16="http://schemas.microsoft.com/office/drawing/2014/main" id="{0945CF84-575B-E1F9-F9E7-D35D41766122}"/>
              </a:ext>
            </a:extLst>
          </p:cNvPr>
          <p:cNvSpPr/>
          <p:nvPr/>
        </p:nvSpPr>
        <p:spPr>
          <a:xfrm>
            <a:off x="8850009" y="3155727"/>
            <a:ext cx="127001" cy="127001"/>
          </a:xfrm>
          <a:prstGeom prst="ellipse">
            <a:avLst/>
          </a:prstGeom>
          <a:solidFill>
            <a:srgbClr val="000000"/>
          </a:solidFill>
          <a:ln w="12700">
            <a:miter lim="400000"/>
          </a:ln>
        </p:spPr>
        <p:txBody>
          <a:bodyPr lIns="0" tIns="0" rIns="0" bIns="0" anchor="ctr"/>
          <a:lstStyle/>
          <a:p>
            <a:pPr defTabSz="457200">
              <a:defRPr sz="2000" b="1">
                <a:solidFill>
                  <a:srgbClr val="FDFDFD"/>
                </a:solidFill>
              </a:defRPr>
            </a:pPr>
            <a:endParaRPr sz="1000"/>
          </a:p>
        </p:txBody>
      </p:sp>
      <p:sp>
        <p:nvSpPr>
          <p:cNvPr id="12" name="January">
            <a:extLst>
              <a:ext uri="{FF2B5EF4-FFF2-40B4-BE49-F238E27FC236}">
                <a16:creationId xmlns:a16="http://schemas.microsoft.com/office/drawing/2014/main" id="{CEEB04ED-E1DA-6D17-F99A-F3225FA768A4}"/>
              </a:ext>
            </a:extLst>
          </p:cNvPr>
          <p:cNvSpPr txBox="1"/>
          <p:nvPr/>
        </p:nvSpPr>
        <p:spPr>
          <a:xfrm>
            <a:off x="587981" y="2260156"/>
            <a:ext cx="2437917" cy="425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90000"/>
              </a:lnSpc>
              <a:defRPr sz="10000" spc="-500">
                <a:solidFill>
                  <a:srgbClr val="000000"/>
                </a:solidFill>
              </a:defRPr>
            </a:lvl1pPr>
          </a:lstStyle>
          <a:p>
            <a:r>
              <a:rPr lang="en-US" sz="2700" spc="-150" dirty="0" err="1"/>
              <a:t>Sangat</a:t>
            </a:r>
            <a:r>
              <a:rPr lang="en-US" sz="2700" spc="-150" dirty="0"/>
              <a:t> </a:t>
            </a:r>
            <a:r>
              <a:rPr lang="en-US" sz="2700" spc="-150" dirty="0" err="1"/>
              <a:t>Tidak</a:t>
            </a:r>
            <a:r>
              <a:rPr lang="en-US" sz="2700" spc="-150" dirty="0"/>
              <a:t> </a:t>
            </a:r>
            <a:r>
              <a:rPr lang="en-US" sz="2700" spc="-150" dirty="0" err="1"/>
              <a:t>Setuju</a:t>
            </a:r>
            <a:endParaRPr sz="2700" spc="-150" dirty="0"/>
          </a:p>
        </p:txBody>
      </p:sp>
      <p:sp>
        <p:nvSpPr>
          <p:cNvPr id="13" name="February">
            <a:extLst>
              <a:ext uri="{FF2B5EF4-FFF2-40B4-BE49-F238E27FC236}">
                <a16:creationId xmlns:a16="http://schemas.microsoft.com/office/drawing/2014/main" id="{B66D5441-716E-B8EE-1C88-400EF576DC70}"/>
              </a:ext>
            </a:extLst>
          </p:cNvPr>
          <p:cNvSpPr txBox="1"/>
          <p:nvPr/>
        </p:nvSpPr>
        <p:spPr>
          <a:xfrm>
            <a:off x="3341991" y="2239381"/>
            <a:ext cx="2437917" cy="466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nSpc>
                <a:spcPct val="90000"/>
              </a:lnSpc>
              <a:defRPr sz="10000" spc="-500">
                <a:solidFill>
                  <a:srgbClr val="000000"/>
                </a:solidFill>
              </a:defRPr>
            </a:lvl1pPr>
          </a:lstStyle>
          <a:p>
            <a:r>
              <a:rPr lang="en-US" sz="3000" spc="-150" dirty="0" err="1"/>
              <a:t>Tidak</a:t>
            </a:r>
            <a:r>
              <a:rPr lang="en-US" sz="3000" spc="-150" dirty="0"/>
              <a:t> </a:t>
            </a:r>
            <a:r>
              <a:rPr lang="en-US" sz="3000" spc="-150" dirty="0" err="1"/>
              <a:t>Setuju</a:t>
            </a:r>
            <a:endParaRPr sz="3000" spc="-150" dirty="0"/>
          </a:p>
        </p:txBody>
      </p:sp>
      <p:sp>
        <p:nvSpPr>
          <p:cNvPr id="14" name="March">
            <a:extLst>
              <a:ext uri="{FF2B5EF4-FFF2-40B4-BE49-F238E27FC236}">
                <a16:creationId xmlns:a16="http://schemas.microsoft.com/office/drawing/2014/main" id="{84B822CB-D6AF-C532-B8D1-66361560710A}"/>
              </a:ext>
            </a:extLst>
          </p:cNvPr>
          <p:cNvSpPr txBox="1"/>
          <p:nvPr/>
        </p:nvSpPr>
        <p:spPr>
          <a:xfrm>
            <a:off x="6096000" y="2239381"/>
            <a:ext cx="2437917" cy="466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nSpc>
                <a:spcPct val="90000"/>
              </a:lnSpc>
              <a:defRPr sz="10000" spc="-500">
                <a:solidFill>
                  <a:srgbClr val="000000"/>
                </a:solidFill>
              </a:defRPr>
            </a:lvl1pPr>
          </a:lstStyle>
          <a:p>
            <a:r>
              <a:rPr lang="en-US" sz="3000" spc="-150" dirty="0" err="1"/>
              <a:t>Setuju</a:t>
            </a:r>
            <a:endParaRPr sz="3000" spc="-150" dirty="0"/>
          </a:p>
        </p:txBody>
      </p:sp>
      <p:sp>
        <p:nvSpPr>
          <p:cNvPr id="15" name="April">
            <a:extLst>
              <a:ext uri="{FF2B5EF4-FFF2-40B4-BE49-F238E27FC236}">
                <a16:creationId xmlns:a16="http://schemas.microsoft.com/office/drawing/2014/main" id="{03FDFDD6-0B6D-4759-6364-60ECA701070E}"/>
              </a:ext>
            </a:extLst>
          </p:cNvPr>
          <p:cNvSpPr txBox="1"/>
          <p:nvPr/>
        </p:nvSpPr>
        <p:spPr>
          <a:xfrm>
            <a:off x="8850009" y="2239380"/>
            <a:ext cx="2437917" cy="466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nSpc>
                <a:spcPct val="90000"/>
              </a:lnSpc>
              <a:defRPr sz="10000" spc="-500">
                <a:solidFill>
                  <a:srgbClr val="000000"/>
                </a:solidFill>
              </a:defRPr>
            </a:lvl1pPr>
          </a:lstStyle>
          <a:p>
            <a:r>
              <a:rPr lang="en-US" sz="3000" spc="-150" dirty="0" err="1"/>
              <a:t>Sangat</a:t>
            </a:r>
            <a:r>
              <a:rPr lang="en-US" sz="3000" spc="-150" dirty="0"/>
              <a:t> </a:t>
            </a:r>
            <a:r>
              <a:rPr lang="en-US" sz="3000" spc="-150" dirty="0" err="1"/>
              <a:t>Setuju</a:t>
            </a:r>
            <a:endParaRPr sz="3000" spc="-150" dirty="0"/>
          </a:p>
        </p:txBody>
      </p:sp>
      <p:sp>
        <p:nvSpPr>
          <p:cNvPr id="16" name="Map out your proposal on a timeline. Provide a clear visualization of the process.">
            <a:extLst>
              <a:ext uri="{FF2B5EF4-FFF2-40B4-BE49-F238E27FC236}">
                <a16:creationId xmlns:a16="http://schemas.microsoft.com/office/drawing/2014/main" id="{7E339271-C007-CE00-72B4-7DD39296B91E}"/>
              </a:ext>
            </a:extLst>
          </p:cNvPr>
          <p:cNvSpPr txBox="1"/>
          <p:nvPr/>
        </p:nvSpPr>
        <p:spPr>
          <a:xfrm>
            <a:off x="651481" y="1830921"/>
            <a:ext cx="7213361" cy="297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00000"/>
              </a:lnSpc>
              <a:spcBef>
                <a:spcPts val="1500"/>
              </a:spcBef>
              <a:defRPr sz="4800">
                <a:solidFill>
                  <a:srgbClr val="919191"/>
                </a:solidFill>
              </a:defRPr>
            </a:lvl1pPr>
          </a:lstStyle>
          <a:p>
            <a:r>
              <a:rPr lang="en-US" sz="1600" dirty="0" err="1"/>
              <a:t>Berikut</a:t>
            </a:r>
            <a:r>
              <a:rPr lang="en-US" sz="1600" dirty="0"/>
              <a:t> </a:t>
            </a:r>
            <a:r>
              <a:rPr lang="en-US" sz="1600" dirty="0" err="1"/>
              <a:t>adalah</a:t>
            </a:r>
            <a:r>
              <a:rPr lang="en-US" sz="1600" dirty="0"/>
              <a:t> </a:t>
            </a:r>
            <a:r>
              <a:rPr lang="en-US" sz="1600" dirty="0" err="1"/>
              <a:t>skala</a:t>
            </a:r>
            <a:r>
              <a:rPr lang="en-US" sz="1600" dirty="0"/>
              <a:t> yang </a:t>
            </a:r>
            <a:r>
              <a:rPr lang="en-US" sz="1600" dirty="0" err="1"/>
              <a:t>digunakan</a:t>
            </a:r>
            <a:r>
              <a:rPr lang="en-US" sz="1600" dirty="0"/>
              <a:t> </a:t>
            </a:r>
            <a:r>
              <a:rPr lang="en-US" sz="1600" dirty="0" err="1"/>
              <a:t>dalam</a:t>
            </a:r>
            <a:r>
              <a:rPr lang="en-US" sz="1600" dirty="0"/>
              <a:t> survey </a:t>
            </a:r>
            <a:r>
              <a:rPr lang="en-US" sz="1600" dirty="0" err="1"/>
              <a:t>kepuasan</a:t>
            </a:r>
            <a:r>
              <a:rPr lang="en-US" sz="1600" dirty="0"/>
              <a:t> </a:t>
            </a:r>
            <a:r>
              <a:rPr lang="en-US" sz="1600" dirty="0" err="1"/>
              <a:t>pelanggan</a:t>
            </a:r>
            <a:r>
              <a:rPr lang="en-US" sz="1600" dirty="0"/>
              <a:t> (1-4). </a:t>
            </a:r>
            <a:endParaRPr sz="1600" dirty="0"/>
          </a:p>
        </p:txBody>
      </p:sp>
      <p:sp>
        <p:nvSpPr>
          <p:cNvPr id="17" name="Stage 1">
            <a:extLst>
              <a:ext uri="{FF2B5EF4-FFF2-40B4-BE49-F238E27FC236}">
                <a16:creationId xmlns:a16="http://schemas.microsoft.com/office/drawing/2014/main" id="{3FF18CD7-E027-AFE0-C505-F14BD004D2C4}"/>
              </a:ext>
            </a:extLst>
          </p:cNvPr>
          <p:cNvSpPr txBox="1"/>
          <p:nvPr/>
        </p:nvSpPr>
        <p:spPr>
          <a:xfrm>
            <a:off x="587981" y="3419799"/>
            <a:ext cx="1543265"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200">
                <a:solidFill>
                  <a:srgbClr val="919191"/>
                </a:solidFill>
              </a:defRPr>
            </a:lvl1pPr>
          </a:lstStyle>
          <a:p>
            <a:r>
              <a:rPr lang="en-US" sz="3000" b="1" dirty="0"/>
              <a:t>1</a:t>
            </a:r>
            <a:endParaRPr sz="3000" b="1" dirty="0"/>
          </a:p>
        </p:txBody>
      </p:sp>
      <p:sp>
        <p:nvSpPr>
          <p:cNvPr id="18" name="Stage 2">
            <a:extLst>
              <a:ext uri="{FF2B5EF4-FFF2-40B4-BE49-F238E27FC236}">
                <a16:creationId xmlns:a16="http://schemas.microsoft.com/office/drawing/2014/main" id="{9584CD99-3E63-6A32-2E82-2F8206FB0CED}"/>
              </a:ext>
            </a:extLst>
          </p:cNvPr>
          <p:cNvSpPr txBox="1"/>
          <p:nvPr/>
        </p:nvSpPr>
        <p:spPr>
          <a:xfrm>
            <a:off x="3341991" y="3419799"/>
            <a:ext cx="1543264"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200">
                <a:solidFill>
                  <a:srgbClr val="919191"/>
                </a:solidFill>
              </a:defRPr>
            </a:lvl1pPr>
          </a:lstStyle>
          <a:p>
            <a:r>
              <a:rPr lang="en-US" sz="3000" b="1" dirty="0"/>
              <a:t>2</a:t>
            </a:r>
            <a:endParaRPr sz="3000" b="1" dirty="0"/>
          </a:p>
        </p:txBody>
      </p:sp>
      <p:sp>
        <p:nvSpPr>
          <p:cNvPr id="19" name="Stage 3">
            <a:extLst>
              <a:ext uri="{FF2B5EF4-FFF2-40B4-BE49-F238E27FC236}">
                <a16:creationId xmlns:a16="http://schemas.microsoft.com/office/drawing/2014/main" id="{4971F682-F4CD-BA32-65F3-C975B079393C}"/>
              </a:ext>
            </a:extLst>
          </p:cNvPr>
          <p:cNvSpPr txBox="1"/>
          <p:nvPr/>
        </p:nvSpPr>
        <p:spPr>
          <a:xfrm>
            <a:off x="6096000" y="3419799"/>
            <a:ext cx="1543264"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200">
                <a:solidFill>
                  <a:srgbClr val="919191"/>
                </a:solidFill>
              </a:defRPr>
            </a:lvl1pPr>
          </a:lstStyle>
          <a:p>
            <a:r>
              <a:rPr lang="en-US" sz="3000" b="1" dirty="0"/>
              <a:t>3</a:t>
            </a:r>
            <a:endParaRPr sz="3000" b="1" dirty="0"/>
          </a:p>
        </p:txBody>
      </p:sp>
      <p:sp>
        <p:nvSpPr>
          <p:cNvPr id="20" name="Stage 4">
            <a:extLst>
              <a:ext uri="{FF2B5EF4-FFF2-40B4-BE49-F238E27FC236}">
                <a16:creationId xmlns:a16="http://schemas.microsoft.com/office/drawing/2014/main" id="{25D6A156-7552-0215-0F19-C28A0ABF14CD}"/>
              </a:ext>
            </a:extLst>
          </p:cNvPr>
          <p:cNvSpPr txBox="1"/>
          <p:nvPr/>
        </p:nvSpPr>
        <p:spPr>
          <a:xfrm>
            <a:off x="8850009" y="3419799"/>
            <a:ext cx="1543264"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200">
                <a:solidFill>
                  <a:srgbClr val="919191"/>
                </a:solidFill>
              </a:defRPr>
            </a:lvl1pPr>
          </a:lstStyle>
          <a:p>
            <a:r>
              <a:rPr lang="en-US" sz="3000" b="1" dirty="0"/>
              <a:t>4</a:t>
            </a:r>
            <a:endParaRPr sz="3000" b="1" dirty="0"/>
          </a:p>
        </p:txBody>
      </p:sp>
      <p:sp>
        <p:nvSpPr>
          <p:cNvPr id="21" name="Lorem ipsum dolor sit amet, consectetur adipiscing elit, sed do eiusmod tempor incididunt ut labore et dolore magna aliqua.">
            <a:extLst>
              <a:ext uri="{FF2B5EF4-FFF2-40B4-BE49-F238E27FC236}">
                <a16:creationId xmlns:a16="http://schemas.microsoft.com/office/drawing/2014/main" id="{9535CAE6-6460-6A90-1C6E-208B021B2DDF}"/>
              </a:ext>
            </a:extLst>
          </p:cNvPr>
          <p:cNvSpPr txBox="1"/>
          <p:nvPr/>
        </p:nvSpPr>
        <p:spPr>
          <a:xfrm>
            <a:off x="587981" y="4512695"/>
            <a:ext cx="2076407" cy="1128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a:solidFill>
                  <a:srgbClr val="B2B3B2"/>
                </a:solidFill>
              </a:defRPr>
            </a:lvl1pPr>
          </a:lstStyle>
          <a:p>
            <a:r>
              <a:rPr lang="en-US" sz="1400" dirty="0" err="1">
                <a:solidFill>
                  <a:schemeClr val="tx2">
                    <a:lumMod val="25000"/>
                  </a:schemeClr>
                </a:solidFill>
              </a:rPr>
              <a:t>Responden</a:t>
            </a:r>
            <a:r>
              <a:rPr lang="en-US" sz="1400" dirty="0">
                <a:solidFill>
                  <a:schemeClr val="tx2">
                    <a:lumMod val="25000"/>
                  </a:schemeClr>
                </a:solidFill>
              </a:rPr>
              <a:t> </a:t>
            </a:r>
            <a:r>
              <a:rPr lang="en-US" sz="1400" dirty="0" err="1">
                <a:solidFill>
                  <a:schemeClr val="tx2">
                    <a:lumMod val="25000"/>
                  </a:schemeClr>
                </a:solidFill>
              </a:rPr>
              <a:t>sangat</a:t>
            </a:r>
            <a:r>
              <a:rPr lang="en-US" sz="1400" dirty="0">
                <a:solidFill>
                  <a:schemeClr val="tx2">
                    <a:lumMod val="25000"/>
                  </a:schemeClr>
                </a:solidFill>
              </a:rPr>
              <a:t> </a:t>
            </a:r>
            <a:r>
              <a:rPr lang="en-US" sz="1400" dirty="0" err="1">
                <a:solidFill>
                  <a:schemeClr val="tx2">
                    <a:lumMod val="25000"/>
                  </a:schemeClr>
                </a:solidFill>
              </a:rPr>
              <a:t>tidak</a:t>
            </a:r>
            <a:r>
              <a:rPr lang="en-US" sz="1400" dirty="0">
                <a:solidFill>
                  <a:schemeClr val="tx2">
                    <a:lumMod val="25000"/>
                  </a:schemeClr>
                </a:solidFill>
              </a:rPr>
              <a:t> </a:t>
            </a:r>
            <a:r>
              <a:rPr lang="en-US" sz="1400" dirty="0" err="1">
                <a:solidFill>
                  <a:schemeClr val="tx2">
                    <a:lumMod val="25000"/>
                  </a:schemeClr>
                </a:solidFill>
              </a:rPr>
              <a:t>setuju</a:t>
            </a:r>
            <a:r>
              <a:rPr lang="en-US" sz="1400" dirty="0">
                <a:solidFill>
                  <a:schemeClr val="tx2">
                    <a:lumMod val="25000"/>
                  </a:schemeClr>
                </a:solidFill>
              </a:rPr>
              <a:t> </a:t>
            </a:r>
            <a:r>
              <a:rPr lang="en-US" sz="1400" dirty="0" err="1">
                <a:solidFill>
                  <a:schemeClr val="tx2">
                    <a:lumMod val="25000"/>
                  </a:schemeClr>
                </a:solidFill>
              </a:rPr>
              <a:t>terkait</a:t>
            </a:r>
            <a:r>
              <a:rPr lang="en-US" sz="1400" dirty="0">
                <a:solidFill>
                  <a:schemeClr val="tx2">
                    <a:lumMod val="25000"/>
                  </a:schemeClr>
                </a:solidFill>
              </a:rPr>
              <a:t> </a:t>
            </a:r>
            <a:r>
              <a:rPr lang="en-US" sz="1400" dirty="0" err="1">
                <a:solidFill>
                  <a:schemeClr val="tx2">
                    <a:lumMod val="25000"/>
                  </a:schemeClr>
                </a:solidFill>
              </a:rPr>
              <a:t>pernyataan</a:t>
            </a:r>
            <a:r>
              <a:rPr lang="en-US" sz="1400" dirty="0">
                <a:solidFill>
                  <a:schemeClr val="tx2">
                    <a:lumMod val="25000"/>
                  </a:schemeClr>
                </a:solidFill>
              </a:rPr>
              <a:t> yang </a:t>
            </a:r>
            <a:r>
              <a:rPr lang="en-US" sz="1400" dirty="0" err="1">
                <a:solidFill>
                  <a:schemeClr val="tx2">
                    <a:lumMod val="25000"/>
                  </a:schemeClr>
                </a:solidFill>
              </a:rPr>
              <a:t>diberikan</a:t>
            </a:r>
            <a:r>
              <a:rPr lang="en-US" sz="1400" dirty="0">
                <a:solidFill>
                  <a:schemeClr val="tx2">
                    <a:lumMod val="25000"/>
                  </a:schemeClr>
                </a:solidFill>
              </a:rPr>
              <a:t> </a:t>
            </a:r>
            <a:r>
              <a:rPr lang="en-US" sz="1400" dirty="0" err="1">
                <a:solidFill>
                  <a:schemeClr val="tx2">
                    <a:lumMod val="25000"/>
                  </a:schemeClr>
                </a:solidFill>
              </a:rPr>
              <a:t>dengan</a:t>
            </a:r>
            <a:r>
              <a:rPr lang="en-US" sz="1400" dirty="0">
                <a:solidFill>
                  <a:schemeClr val="tx2">
                    <a:lumMod val="25000"/>
                  </a:schemeClr>
                </a:solidFill>
              </a:rPr>
              <a:t> </a:t>
            </a:r>
            <a:r>
              <a:rPr lang="en-US" sz="1400" dirty="0" err="1">
                <a:solidFill>
                  <a:schemeClr val="tx2">
                    <a:lumMod val="25000"/>
                  </a:schemeClr>
                </a:solidFill>
              </a:rPr>
              <a:t>pengalaman</a:t>
            </a:r>
            <a:r>
              <a:rPr lang="en-US" sz="1400" dirty="0">
                <a:solidFill>
                  <a:schemeClr val="tx2">
                    <a:lumMod val="25000"/>
                  </a:schemeClr>
                </a:solidFill>
              </a:rPr>
              <a:t> yang </a:t>
            </a:r>
            <a:r>
              <a:rPr lang="en-US" sz="1400" dirty="0" err="1">
                <a:solidFill>
                  <a:schemeClr val="tx2">
                    <a:lumMod val="25000"/>
                  </a:schemeClr>
                </a:solidFill>
              </a:rPr>
              <a:t>konsumen</a:t>
            </a:r>
            <a:r>
              <a:rPr lang="en-US" sz="1400" dirty="0">
                <a:solidFill>
                  <a:schemeClr val="tx2">
                    <a:lumMod val="25000"/>
                  </a:schemeClr>
                </a:solidFill>
              </a:rPr>
              <a:t> </a:t>
            </a:r>
            <a:r>
              <a:rPr lang="en-US" sz="1400" dirty="0" err="1">
                <a:solidFill>
                  <a:schemeClr val="tx2">
                    <a:lumMod val="25000"/>
                  </a:schemeClr>
                </a:solidFill>
              </a:rPr>
              <a:t>rasakan</a:t>
            </a:r>
            <a:r>
              <a:rPr lang="en-US" sz="1400" dirty="0">
                <a:solidFill>
                  <a:schemeClr val="tx2">
                    <a:lumMod val="25000"/>
                  </a:schemeClr>
                </a:solidFill>
              </a:rPr>
              <a:t>.</a:t>
            </a:r>
            <a:endParaRPr sz="1400" dirty="0">
              <a:solidFill>
                <a:schemeClr val="tx2">
                  <a:lumMod val="25000"/>
                </a:schemeClr>
              </a:solidFill>
            </a:endParaRPr>
          </a:p>
        </p:txBody>
      </p:sp>
      <p:sp>
        <p:nvSpPr>
          <p:cNvPr id="22" name="Lorem ipsum dolor sit amet, consectetur adipiscing elit, sed do eiusmod tempor incididunt ut labore et dolore magna aliqua.">
            <a:extLst>
              <a:ext uri="{FF2B5EF4-FFF2-40B4-BE49-F238E27FC236}">
                <a16:creationId xmlns:a16="http://schemas.microsoft.com/office/drawing/2014/main" id="{65265C66-FB8E-2635-EFEB-3E41090FEA4D}"/>
              </a:ext>
            </a:extLst>
          </p:cNvPr>
          <p:cNvSpPr txBox="1"/>
          <p:nvPr/>
        </p:nvSpPr>
        <p:spPr>
          <a:xfrm>
            <a:off x="3341991" y="4512694"/>
            <a:ext cx="2076406" cy="1128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a:solidFill>
                  <a:srgbClr val="B2B3B2"/>
                </a:solidFill>
              </a:defRPr>
            </a:lvl1pPr>
          </a:lstStyle>
          <a:p>
            <a:r>
              <a:rPr lang="en-US" sz="1400" dirty="0" err="1">
                <a:solidFill>
                  <a:schemeClr val="tx2">
                    <a:lumMod val="25000"/>
                  </a:schemeClr>
                </a:solidFill>
              </a:rPr>
              <a:t>Responden</a:t>
            </a:r>
            <a:r>
              <a:rPr lang="en-US" sz="1400" dirty="0">
                <a:solidFill>
                  <a:schemeClr val="tx2">
                    <a:lumMod val="25000"/>
                  </a:schemeClr>
                </a:solidFill>
              </a:rPr>
              <a:t> </a:t>
            </a:r>
            <a:r>
              <a:rPr lang="en-US" sz="1400" dirty="0" err="1">
                <a:solidFill>
                  <a:schemeClr val="tx2">
                    <a:lumMod val="25000"/>
                  </a:schemeClr>
                </a:solidFill>
              </a:rPr>
              <a:t>tidak</a:t>
            </a:r>
            <a:r>
              <a:rPr lang="en-US" sz="1400" dirty="0">
                <a:solidFill>
                  <a:schemeClr val="tx2">
                    <a:lumMod val="25000"/>
                  </a:schemeClr>
                </a:solidFill>
              </a:rPr>
              <a:t> </a:t>
            </a:r>
            <a:r>
              <a:rPr lang="en-US" sz="1400" dirty="0" err="1">
                <a:solidFill>
                  <a:schemeClr val="tx2">
                    <a:lumMod val="25000"/>
                  </a:schemeClr>
                </a:solidFill>
              </a:rPr>
              <a:t>setuju</a:t>
            </a:r>
            <a:r>
              <a:rPr lang="en-US" sz="1400" dirty="0">
                <a:solidFill>
                  <a:schemeClr val="tx2">
                    <a:lumMod val="25000"/>
                  </a:schemeClr>
                </a:solidFill>
              </a:rPr>
              <a:t> </a:t>
            </a:r>
            <a:r>
              <a:rPr lang="en-US" sz="1400" dirty="0" err="1">
                <a:solidFill>
                  <a:schemeClr val="tx2">
                    <a:lumMod val="25000"/>
                  </a:schemeClr>
                </a:solidFill>
              </a:rPr>
              <a:t>terkait</a:t>
            </a:r>
            <a:r>
              <a:rPr lang="en-US" sz="1400" dirty="0">
                <a:solidFill>
                  <a:schemeClr val="tx2">
                    <a:lumMod val="25000"/>
                  </a:schemeClr>
                </a:solidFill>
              </a:rPr>
              <a:t> </a:t>
            </a:r>
            <a:r>
              <a:rPr lang="en-US" sz="1400" dirty="0" err="1">
                <a:solidFill>
                  <a:schemeClr val="tx2">
                    <a:lumMod val="25000"/>
                  </a:schemeClr>
                </a:solidFill>
              </a:rPr>
              <a:t>pernyataan</a:t>
            </a:r>
            <a:r>
              <a:rPr lang="en-US" sz="1400" dirty="0">
                <a:solidFill>
                  <a:schemeClr val="tx2">
                    <a:lumMod val="25000"/>
                  </a:schemeClr>
                </a:solidFill>
              </a:rPr>
              <a:t> yang </a:t>
            </a:r>
            <a:r>
              <a:rPr lang="en-US" sz="1400" dirty="0" err="1">
                <a:solidFill>
                  <a:schemeClr val="tx2">
                    <a:lumMod val="25000"/>
                  </a:schemeClr>
                </a:solidFill>
              </a:rPr>
              <a:t>diberikan</a:t>
            </a:r>
            <a:r>
              <a:rPr lang="en-US" sz="1400" dirty="0">
                <a:solidFill>
                  <a:schemeClr val="tx2">
                    <a:lumMod val="25000"/>
                  </a:schemeClr>
                </a:solidFill>
              </a:rPr>
              <a:t> </a:t>
            </a:r>
            <a:r>
              <a:rPr lang="en-US" sz="1400" dirty="0" err="1">
                <a:solidFill>
                  <a:schemeClr val="tx2">
                    <a:lumMod val="25000"/>
                  </a:schemeClr>
                </a:solidFill>
              </a:rPr>
              <a:t>dengan</a:t>
            </a:r>
            <a:r>
              <a:rPr lang="en-US" sz="1400" dirty="0">
                <a:solidFill>
                  <a:schemeClr val="tx2">
                    <a:lumMod val="25000"/>
                  </a:schemeClr>
                </a:solidFill>
              </a:rPr>
              <a:t> </a:t>
            </a:r>
            <a:r>
              <a:rPr lang="en-US" sz="1400" dirty="0" err="1">
                <a:solidFill>
                  <a:schemeClr val="tx2">
                    <a:lumMod val="25000"/>
                  </a:schemeClr>
                </a:solidFill>
              </a:rPr>
              <a:t>pengalaman</a:t>
            </a:r>
            <a:r>
              <a:rPr lang="en-US" sz="1400" dirty="0">
                <a:solidFill>
                  <a:schemeClr val="tx2">
                    <a:lumMod val="25000"/>
                  </a:schemeClr>
                </a:solidFill>
              </a:rPr>
              <a:t> yang </a:t>
            </a:r>
            <a:r>
              <a:rPr lang="en-US" sz="1400" dirty="0" err="1">
                <a:solidFill>
                  <a:schemeClr val="tx2">
                    <a:lumMod val="25000"/>
                  </a:schemeClr>
                </a:solidFill>
              </a:rPr>
              <a:t>konsumen</a:t>
            </a:r>
            <a:r>
              <a:rPr lang="en-US" sz="1400" dirty="0">
                <a:solidFill>
                  <a:schemeClr val="tx2">
                    <a:lumMod val="25000"/>
                  </a:schemeClr>
                </a:solidFill>
              </a:rPr>
              <a:t> </a:t>
            </a:r>
            <a:r>
              <a:rPr lang="en-US" sz="1400" dirty="0" err="1">
                <a:solidFill>
                  <a:schemeClr val="tx2">
                    <a:lumMod val="25000"/>
                  </a:schemeClr>
                </a:solidFill>
              </a:rPr>
              <a:t>rasakan</a:t>
            </a:r>
            <a:r>
              <a:rPr lang="en-US" sz="1400" dirty="0">
                <a:solidFill>
                  <a:schemeClr val="tx2">
                    <a:lumMod val="25000"/>
                  </a:schemeClr>
                </a:solidFill>
              </a:rPr>
              <a:t>.</a:t>
            </a:r>
          </a:p>
        </p:txBody>
      </p:sp>
      <p:sp>
        <p:nvSpPr>
          <p:cNvPr id="23" name="Lorem ipsum dolor sit amet, consectetur adipiscing elit, sed do eiusmod tempor incididunt ut labore et dolore magna aliqua.">
            <a:extLst>
              <a:ext uri="{FF2B5EF4-FFF2-40B4-BE49-F238E27FC236}">
                <a16:creationId xmlns:a16="http://schemas.microsoft.com/office/drawing/2014/main" id="{9BD29658-B0A9-68A1-DFAE-E89CF3D2831C}"/>
              </a:ext>
            </a:extLst>
          </p:cNvPr>
          <p:cNvSpPr txBox="1"/>
          <p:nvPr/>
        </p:nvSpPr>
        <p:spPr>
          <a:xfrm>
            <a:off x="6096000" y="4620417"/>
            <a:ext cx="2076406" cy="913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a:solidFill>
                  <a:srgbClr val="B2B3B2"/>
                </a:solidFill>
              </a:defRPr>
            </a:lvl1pPr>
          </a:lstStyle>
          <a:p>
            <a:r>
              <a:rPr lang="en-US" sz="1400" dirty="0" err="1">
                <a:solidFill>
                  <a:schemeClr val="tx2">
                    <a:lumMod val="25000"/>
                  </a:schemeClr>
                </a:solidFill>
              </a:rPr>
              <a:t>Responden</a:t>
            </a:r>
            <a:r>
              <a:rPr lang="en-US" sz="1400" dirty="0">
                <a:solidFill>
                  <a:schemeClr val="tx2">
                    <a:lumMod val="25000"/>
                  </a:schemeClr>
                </a:solidFill>
              </a:rPr>
              <a:t> </a:t>
            </a:r>
            <a:r>
              <a:rPr lang="en-US" sz="1400" dirty="0" err="1">
                <a:solidFill>
                  <a:schemeClr val="tx2">
                    <a:lumMod val="25000"/>
                  </a:schemeClr>
                </a:solidFill>
              </a:rPr>
              <a:t>setuju</a:t>
            </a:r>
            <a:r>
              <a:rPr lang="en-US" sz="1400" dirty="0">
                <a:solidFill>
                  <a:schemeClr val="tx2">
                    <a:lumMod val="25000"/>
                  </a:schemeClr>
                </a:solidFill>
              </a:rPr>
              <a:t> </a:t>
            </a:r>
            <a:r>
              <a:rPr lang="en-US" sz="1400" dirty="0" err="1">
                <a:solidFill>
                  <a:schemeClr val="tx2">
                    <a:lumMod val="25000"/>
                  </a:schemeClr>
                </a:solidFill>
              </a:rPr>
              <a:t>terkait</a:t>
            </a:r>
            <a:r>
              <a:rPr lang="en-US" sz="1400" dirty="0">
                <a:solidFill>
                  <a:schemeClr val="tx2">
                    <a:lumMod val="25000"/>
                  </a:schemeClr>
                </a:solidFill>
              </a:rPr>
              <a:t> </a:t>
            </a:r>
            <a:r>
              <a:rPr lang="en-US" sz="1400" dirty="0" err="1">
                <a:solidFill>
                  <a:schemeClr val="tx2">
                    <a:lumMod val="25000"/>
                  </a:schemeClr>
                </a:solidFill>
              </a:rPr>
              <a:t>pernyataan</a:t>
            </a:r>
            <a:r>
              <a:rPr lang="en-US" sz="1400" dirty="0">
                <a:solidFill>
                  <a:schemeClr val="tx2">
                    <a:lumMod val="25000"/>
                  </a:schemeClr>
                </a:solidFill>
              </a:rPr>
              <a:t> yang </a:t>
            </a:r>
            <a:r>
              <a:rPr lang="en-US" sz="1400" dirty="0" err="1">
                <a:solidFill>
                  <a:schemeClr val="tx2">
                    <a:lumMod val="25000"/>
                  </a:schemeClr>
                </a:solidFill>
              </a:rPr>
              <a:t>diberikan</a:t>
            </a:r>
            <a:r>
              <a:rPr lang="en-US" sz="1400" dirty="0">
                <a:solidFill>
                  <a:schemeClr val="tx2">
                    <a:lumMod val="25000"/>
                  </a:schemeClr>
                </a:solidFill>
              </a:rPr>
              <a:t> </a:t>
            </a:r>
            <a:r>
              <a:rPr lang="en-US" sz="1400" dirty="0" err="1">
                <a:solidFill>
                  <a:schemeClr val="tx2">
                    <a:lumMod val="25000"/>
                  </a:schemeClr>
                </a:solidFill>
              </a:rPr>
              <a:t>dengan</a:t>
            </a:r>
            <a:r>
              <a:rPr lang="en-US" sz="1400" dirty="0">
                <a:solidFill>
                  <a:schemeClr val="tx2">
                    <a:lumMod val="25000"/>
                  </a:schemeClr>
                </a:solidFill>
              </a:rPr>
              <a:t> </a:t>
            </a:r>
            <a:r>
              <a:rPr lang="en-US" sz="1400" dirty="0" err="1">
                <a:solidFill>
                  <a:schemeClr val="tx2">
                    <a:lumMod val="25000"/>
                  </a:schemeClr>
                </a:solidFill>
              </a:rPr>
              <a:t>pengalaman</a:t>
            </a:r>
            <a:r>
              <a:rPr lang="en-US" sz="1400" dirty="0">
                <a:solidFill>
                  <a:schemeClr val="tx2">
                    <a:lumMod val="25000"/>
                  </a:schemeClr>
                </a:solidFill>
              </a:rPr>
              <a:t> yang </a:t>
            </a:r>
            <a:r>
              <a:rPr lang="en-US" sz="1400" dirty="0" err="1">
                <a:solidFill>
                  <a:schemeClr val="tx2">
                    <a:lumMod val="25000"/>
                  </a:schemeClr>
                </a:solidFill>
              </a:rPr>
              <a:t>konsumen</a:t>
            </a:r>
            <a:r>
              <a:rPr lang="en-US" sz="1400" dirty="0">
                <a:solidFill>
                  <a:schemeClr val="tx2">
                    <a:lumMod val="25000"/>
                  </a:schemeClr>
                </a:solidFill>
              </a:rPr>
              <a:t> </a:t>
            </a:r>
            <a:r>
              <a:rPr lang="en-US" sz="1400" dirty="0" err="1">
                <a:solidFill>
                  <a:schemeClr val="tx2">
                    <a:lumMod val="25000"/>
                  </a:schemeClr>
                </a:solidFill>
              </a:rPr>
              <a:t>rasakan</a:t>
            </a:r>
            <a:r>
              <a:rPr lang="en-US" sz="1400" dirty="0">
                <a:solidFill>
                  <a:schemeClr val="tx2">
                    <a:lumMod val="25000"/>
                  </a:schemeClr>
                </a:solidFill>
              </a:rPr>
              <a:t>.</a:t>
            </a:r>
          </a:p>
        </p:txBody>
      </p:sp>
      <p:sp>
        <p:nvSpPr>
          <p:cNvPr id="24" name="Lorem ipsum dolor sit amet, consectetur adipiscing elit, sed do eiusmod tempor incididunt ut labore et dolore magna aliqua.">
            <a:extLst>
              <a:ext uri="{FF2B5EF4-FFF2-40B4-BE49-F238E27FC236}">
                <a16:creationId xmlns:a16="http://schemas.microsoft.com/office/drawing/2014/main" id="{66603CE5-5B9E-01CF-C292-EC74886AFAFE}"/>
              </a:ext>
            </a:extLst>
          </p:cNvPr>
          <p:cNvSpPr txBox="1"/>
          <p:nvPr/>
        </p:nvSpPr>
        <p:spPr>
          <a:xfrm>
            <a:off x="8850009" y="4512694"/>
            <a:ext cx="2076407" cy="1128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a:solidFill>
                  <a:srgbClr val="B2B3B2"/>
                </a:solidFill>
              </a:defRPr>
            </a:lvl1pPr>
          </a:lstStyle>
          <a:p>
            <a:r>
              <a:rPr lang="en-US" sz="1400" dirty="0" err="1">
                <a:solidFill>
                  <a:schemeClr val="tx2">
                    <a:lumMod val="25000"/>
                  </a:schemeClr>
                </a:solidFill>
              </a:rPr>
              <a:t>Responden</a:t>
            </a:r>
            <a:r>
              <a:rPr lang="en-US" sz="1400" dirty="0">
                <a:solidFill>
                  <a:schemeClr val="tx2">
                    <a:lumMod val="25000"/>
                  </a:schemeClr>
                </a:solidFill>
              </a:rPr>
              <a:t> </a:t>
            </a:r>
            <a:r>
              <a:rPr lang="en-US" sz="1400" dirty="0" err="1">
                <a:solidFill>
                  <a:schemeClr val="tx2">
                    <a:lumMod val="25000"/>
                  </a:schemeClr>
                </a:solidFill>
              </a:rPr>
              <a:t>sangat</a:t>
            </a:r>
            <a:r>
              <a:rPr lang="en-US" sz="1400" dirty="0">
                <a:solidFill>
                  <a:schemeClr val="tx2">
                    <a:lumMod val="25000"/>
                  </a:schemeClr>
                </a:solidFill>
              </a:rPr>
              <a:t> </a:t>
            </a:r>
            <a:r>
              <a:rPr lang="en-US" sz="1400" dirty="0" err="1">
                <a:solidFill>
                  <a:schemeClr val="tx2">
                    <a:lumMod val="25000"/>
                  </a:schemeClr>
                </a:solidFill>
              </a:rPr>
              <a:t>setuju</a:t>
            </a:r>
            <a:r>
              <a:rPr lang="en-US" sz="1400" dirty="0">
                <a:solidFill>
                  <a:schemeClr val="tx2">
                    <a:lumMod val="25000"/>
                  </a:schemeClr>
                </a:solidFill>
              </a:rPr>
              <a:t> </a:t>
            </a:r>
            <a:r>
              <a:rPr lang="en-US" sz="1400" dirty="0" err="1">
                <a:solidFill>
                  <a:schemeClr val="tx2">
                    <a:lumMod val="25000"/>
                  </a:schemeClr>
                </a:solidFill>
              </a:rPr>
              <a:t>terkait</a:t>
            </a:r>
            <a:r>
              <a:rPr lang="en-US" sz="1400" dirty="0">
                <a:solidFill>
                  <a:schemeClr val="tx2">
                    <a:lumMod val="25000"/>
                  </a:schemeClr>
                </a:solidFill>
              </a:rPr>
              <a:t> </a:t>
            </a:r>
            <a:r>
              <a:rPr lang="en-US" sz="1400" dirty="0" err="1">
                <a:solidFill>
                  <a:schemeClr val="tx2">
                    <a:lumMod val="25000"/>
                  </a:schemeClr>
                </a:solidFill>
              </a:rPr>
              <a:t>pernyataan</a:t>
            </a:r>
            <a:r>
              <a:rPr lang="en-US" sz="1400" dirty="0">
                <a:solidFill>
                  <a:schemeClr val="tx2">
                    <a:lumMod val="25000"/>
                  </a:schemeClr>
                </a:solidFill>
              </a:rPr>
              <a:t> yang </a:t>
            </a:r>
            <a:r>
              <a:rPr lang="en-US" sz="1400" dirty="0" err="1">
                <a:solidFill>
                  <a:schemeClr val="tx2">
                    <a:lumMod val="25000"/>
                  </a:schemeClr>
                </a:solidFill>
              </a:rPr>
              <a:t>diberikan</a:t>
            </a:r>
            <a:r>
              <a:rPr lang="en-US" sz="1400" dirty="0">
                <a:solidFill>
                  <a:schemeClr val="tx2">
                    <a:lumMod val="25000"/>
                  </a:schemeClr>
                </a:solidFill>
              </a:rPr>
              <a:t> </a:t>
            </a:r>
            <a:r>
              <a:rPr lang="en-US" sz="1400" dirty="0" err="1">
                <a:solidFill>
                  <a:schemeClr val="tx2">
                    <a:lumMod val="25000"/>
                  </a:schemeClr>
                </a:solidFill>
              </a:rPr>
              <a:t>dengan</a:t>
            </a:r>
            <a:r>
              <a:rPr lang="en-US" sz="1400" dirty="0">
                <a:solidFill>
                  <a:schemeClr val="tx2">
                    <a:lumMod val="25000"/>
                  </a:schemeClr>
                </a:solidFill>
              </a:rPr>
              <a:t> </a:t>
            </a:r>
            <a:r>
              <a:rPr lang="en-US" sz="1400" dirty="0" err="1">
                <a:solidFill>
                  <a:schemeClr val="tx2">
                    <a:lumMod val="25000"/>
                  </a:schemeClr>
                </a:solidFill>
              </a:rPr>
              <a:t>pengalaman</a:t>
            </a:r>
            <a:r>
              <a:rPr lang="en-US" sz="1400" dirty="0">
                <a:solidFill>
                  <a:schemeClr val="tx2">
                    <a:lumMod val="25000"/>
                  </a:schemeClr>
                </a:solidFill>
              </a:rPr>
              <a:t> yang </a:t>
            </a:r>
            <a:r>
              <a:rPr lang="en-US" sz="1400" dirty="0" err="1">
                <a:solidFill>
                  <a:schemeClr val="tx2">
                    <a:lumMod val="25000"/>
                  </a:schemeClr>
                </a:solidFill>
              </a:rPr>
              <a:t>konsumen</a:t>
            </a:r>
            <a:r>
              <a:rPr lang="en-US" sz="1400" dirty="0">
                <a:solidFill>
                  <a:schemeClr val="tx2">
                    <a:lumMod val="25000"/>
                  </a:schemeClr>
                </a:solidFill>
              </a:rPr>
              <a:t> </a:t>
            </a:r>
            <a:r>
              <a:rPr lang="en-US" sz="1400" dirty="0" err="1">
                <a:solidFill>
                  <a:schemeClr val="tx2">
                    <a:lumMod val="25000"/>
                  </a:schemeClr>
                </a:solidFill>
              </a:rPr>
              <a:t>rasakan</a:t>
            </a:r>
            <a:r>
              <a:rPr lang="en-US" sz="1400" dirty="0">
                <a:solidFill>
                  <a:schemeClr val="tx2">
                    <a:lumMod val="25000"/>
                  </a:schemeClr>
                </a:solidFill>
              </a:rPr>
              <a:t>.</a:t>
            </a:r>
          </a:p>
        </p:txBody>
      </p:sp>
      <p:grpSp>
        <p:nvGrpSpPr>
          <p:cNvPr id="26" name="Group 25">
            <a:extLst>
              <a:ext uri="{FF2B5EF4-FFF2-40B4-BE49-F238E27FC236}">
                <a16:creationId xmlns:a16="http://schemas.microsoft.com/office/drawing/2014/main" id="{F0866C5A-22B9-80B5-476B-BAF6C29F2838}"/>
              </a:ext>
            </a:extLst>
          </p:cNvPr>
          <p:cNvGrpSpPr/>
          <p:nvPr/>
        </p:nvGrpSpPr>
        <p:grpSpPr>
          <a:xfrm>
            <a:off x="465100" y="6444412"/>
            <a:ext cx="11339106" cy="287226"/>
            <a:chOff x="465100" y="6294512"/>
            <a:chExt cx="11339106" cy="287226"/>
          </a:xfrm>
        </p:grpSpPr>
        <p:pic>
          <p:nvPicPr>
            <p:cNvPr id="27" name="Picture 26">
              <a:extLst>
                <a:ext uri="{FF2B5EF4-FFF2-40B4-BE49-F238E27FC236}">
                  <a16:creationId xmlns:a16="http://schemas.microsoft.com/office/drawing/2014/main" id="{AFDED800-8761-2226-194E-526458E24F28}"/>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28" name="Straight Connector 27">
              <a:extLst>
                <a:ext uri="{FF2B5EF4-FFF2-40B4-BE49-F238E27FC236}">
                  <a16:creationId xmlns:a16="http://schemas.microsoft.com/office/drawing/2014/main" id="{6CD315F0-5854-7740-340F-DD2D1ACE3958}"/>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24072A5D-C961-6F6C-2A77-8B92A003A352}"/>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EC9AA6B-BF08-F7CD-C32D-74CE3C515662}"/>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2FABA83-3084-B8A6-52EE-A3BE29275170}"/>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7F3B7DB8-439D-3EB7-49EA-3B21B90CBEC1}"/>
              </a:ext>
            </a:extLst>
          </p:cNvPr>
          <p:cNvSpPr txBox="1"/>
          <p:nvPr/>
        </p:nvSpPr>
        <p:spPr>
          <a:xfrm>
            <a:off x="1285914" y="1269748"/>
            <a:ext cx="340497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 SURVEY KEPUASAN PELANGGAN</a:t>
            </a:r>
          </a:p>
        </p:txBody>
      </p:sp>
      <p:sp>
        <p:nvSpPr>
          <p:cNvPr id="33" name="Rectangle: Rounded Corners 32">
            <a:extLst>
              <a:ext uri="{FF2B5EF4-FFF2-40B4-BE49-F238E27FC236}">
                <a16:creationId xmlns:a16="http://schemas.microsoft.com/office/drawing/2014/main" id="{6C882446-2C18-D163-250C-5E5A841F762D}"/>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34" name="Rectangle: Rounded Corners 33">
            <a:extLst>
              <a:ext uri="{FF2B5EF4-FFF2-40B4-BE49-F238E27FC236}">
                <a16:creationId xmlns:a16="http://schemas.microsoft.com/office/drawing/2014/main" id="{FD057798-CEDC-0D9C-03F0-89E7CFA30343}"/>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35" name="TextBox 34">
            <a:extLst>
              <a:ext uri="{FF2B5EF4-FFF2-40B4-BE49-F238E27FC236}">
                <a16:creationId xmlns:a16="http://schemas.microsoft.com/office/drawing/2014/main" id="{BC884715-A86C-4C37-0EC1-284CEAB76EC2}"/>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36" name="TextBox 35">
            <a:extLst>
              <a:ext uri="{FF2B5EF4-FFF2-40B4-BE49-F238E27FC236}">
                <a16:creationId xmlns:a16="http://schemas.microsoft.com/office/drawing/2014/main" id="{7751F4BD-AFEE-10B3-24FF-A05D7F1D6092}"/>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37" name="TextBox 36">
            <a:extLst>
              <a:ext uri="{FF2B5EF4-FFF2-40B4-BE49-F238E27FC236}">
                <a16:creationId xmlns:a16="http://schemas.microsoft.com/office/drawing/2014/main" id="{BC1709F2-FF3E-C318-6546-9B4D5108EC88}"/>
              </a:ext>
            </a:extLst>
          </p:cNvPr>
          <p:cNvSpPr txBox="1"/>
          <p:nvPr/>
        </p:nvSpPr>
        <p:spPr>
          <a:xfrm>
            <a:off x="1285914" y="961971"/>
            <a:ext cx="4810086" cy="307777"/>
          </a:xfrm>
          <a:prstGeom prst="rect">
            <a:avLst/>
          </a:prstGeom>
          <a:noFill/>
        </p:spPr>
        <p:txBody>
          <a:bodyPr wrap="square">
            <a:spAutoFit/>
          </a:bodyPr>
          <a:lstStyle/>
          <a:p>
            <a:r>
              <a:rPr lang="fi-FI" altLang="ko-KR" sz="1400" b="1" dirty="0">
                <a:latin typeface="Arial"/>
                <a:ea typeface="Arial Unicode MS"/>
                <a:cs typeface="Arial" pitchFamily="34" charset="0"/>
              </a:rPr>
              <a:t>3.3 KINERJA PROSES DAN KESESUAIAN PRODUK</a:t>
            </a:r>
          </a:p>
        </p:txBody>
      </p:sp>
    </p:spTree>
    <p:extLst>
      <p:ext uri="{BB962C8B-B14F-4D97-AF65-F5344CB8AC3E}">
        <p14:creationId xmlns:p14="http://schemas.microsoft.com/office/powerpoint/2010/main" val="185825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2016"/>
          <p:cNvSpPr txBox="1"/>
          <p:nvPr/>
        </p:nvSpPr>
        <p:spPr>
          <a:xfrm>
            <a:off x="4900370" y="1789273"/>
            <a:ext cx="5128099" cy="1297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nSpc>
                <a:spcPct val="90000"/>
              </a:lnSpc>
              <a:defRPr sz="18000" spc="-900">
                <a:solidFill>
                  <a:srgbClr val="000000"/>
                </a:solidFill>
              </a:defRPr>
            </a:lvl1pPr>
          </a:lstStyle>
          <a:p>
            <a:r>
              <a:rPr lang="en-US" sz="9000" dirty="0"/>
              <a:t>60</a:t>
            </a:r>
            <a:endParaRPr sz="9000" dirty="0"/>
          </a:p>
        </p:txBody>
      </p:sp>
      <p:sp>
        <p:nvSpPr>
          <p:cNvPr id="116" name="63"/>
          <p:cNvSpPr txBox="1"/>
          <p:nvPr/>
        </p:nvSpPr>
        <p:spPr>
          <a:xfrm>
            <a:off x="4900370" y="3117130"/>
            <a:ext cx="5128099" cy="1297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nSpc>
                <a:spcPct val="90000"/>
              </a:lnSpc>
              <a:defRPr sz="18000" spc="-900">
                <a:solidFill>
                  <a:srgbClr val="000000"/>
                </a:solidFill>
              </a:defRPr>
            </a:lvl1pPr>
          </a:lstStyle>
          <a:p>
            <a:r>
              <a:rPr lang="en-US" sz="9000" dirty="0"/>
              <a:t>39</a:t>
            </a:r>
            <a:endParaRPr sz="9000" dirty="0"/>
          </a:p>
        </p:txBody>
      </p:sp>
      <p:sp>
        <p:nvSpPr>
          <p:cNvPr id="117" name="781"/>
          <p:cNvSpPr txBox="1"/>
          <p:nvPr/>
        </p:nvSpPr>
        <p:spPr>
          <a:xfrm>
            <a:off x="4900370" y="4444987"/>
            <a:ext cx="5128099" cy="1297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nSpc>
                <a:spcPct val="90000"/>
              </a:lnSpc>
              <a:defRPr sz="18000" spc="-900">
                <a:solidFill>
                  <a:srgbClr val="000000"/>
                </a:solidFill>
              </a:defRPr>
            </a:lvl1pPr>
          </a:lstStyle>
          <a:p>
            <a:r>
              <a:rPr lang="en-US" sz="9000" dirty="0">
                <a:solidFill>
                  <a:srgbClr val="FF0000"/>
                </a:solidFill>
              </a:rPr>
              <a:t>21</a:t>
            </a:r>
            <a:endParaRPr sz="9000" dirty="0">
              <a:solidFill>
                <a:srgbClr val="FF0000"/>
              </a:solidFill>
            </a:endParaRPr>
          </a:p>
        </p:txBody>
      </p:sp>
      <p:sp>
        <p:nvSpPr>
          <p:cNvPr id="120" name="Before delving into the specifics of your business proposal, make sure to provide a brief introduction about your company."/>
          <p:cNvSpPr txBox="1"/>
          <p:nvPr/>
        </p:nvSpPr>
        <p:spPr>
          <a:xfrm>
            <a:off x="4900369" y="656084"/>
            <a:ext cx="6348656" cy="789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00000"/>
              </a:lnSpc>
              <a:spcBef>
                <a:spcPts val="1500"/>
              </a:spcBef>
              <a:defRPr sz="4800">
                <a:solidFill>
                  <a:srgbClr val="000000"/>
                </a:solidFill>
              </a:defRPr>
            </a:lvl1pPr>
          </a:lstStyle>
          <a:p>
            <a:r>
              <a:rPr lang="en-US" sz="2400" dirty="0"/>
              <a:t>Target </a:t>
            </a:r>
            <a:r>
              <a:rPr lang="en-US" sz="2400" dirty="0" err="1"/>
              <a:t>jumlah</a:t>
            </a:r>
            <a:r>
              <a:rPr lang="en-US" sz="2400" dirty="0"/>
              <a:t> </a:t>
            </a:r>
            <a:r>
              <a:rPr lang="en-US" sz="2400" dirty="0" err="1"/>
              <a:t>responden</a:t>
            </a:r>
            <a:r>
              <a:rPr lang="en-US" sz="2400" dirty="0"/>
              <a:t> </a:t>
            </a:r>
            <a:r>
              <a:rPr lang="en-US" sz="2400" dirty="0" err="1"/>
              <a:t>dengan</a:t>
            </a:r>
            <a:r>
              <a:rPr lang="en-US" sz="2400" dirty="0"/>
              <a:t> </a:t>
            </a:r>
            <a:r>
              <a:rPr lang="en-US" sz="2400" dirty="0" err="1"/>
              <a:t>realisasi</a:t>
            </a:r>
            <a:r>
              <a:rPr lang="en-US" sz="2400" dirty="0"/>
              <a:t> </a:t>
            </a:r>
            <a:r>
              <a:rPr lang="en-US" sz="2400" dirty="0" err="1"/>
              <a:t>sebagai</a:t>
            </a:r>
            <a:r>
              <a:rPr lang="en-US" sz="2400" dirty="0"/>
              <a:t> </a:t>
            </a:r>
            <a:r>
              <a:rPr lang="en-US" sz="2400" dirty="0" err="1"/>
              <a:t>berikut</a:t>
            </a:r>
            <a:r>
              <a:rPr lang="en-US" sz="2400" dirty="0"/>
              <a:t>:</a:t>
            </a:r>
            <a:endParaRPr sz="2400" dirty="0"/>
          </a:p>
        </p:txBody>
      </p:sp>
      <p:sp>
        <p:nvSpPr>
          <p:cNvPr id="121" name="Your firm is founded"/>
          <p:cNvSpPr txBox="1"/>
          <p:nvPr/>
        </p:nvSpPr>
        <p:spPr>
          <a:xfrm>
            <a:off x="7573308" y="2289409"/>
            <a:ext cx="5128099" cy="297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200">
                <a:solidFill>
                  <a:srgbClr val="A9A9A9"/>
                </a:solidFill>
              </a:defRPr>
            </a:lvl1pPr>
          </a:lstStyle>
          <a:p>
            <a:r>
              <a:rPr lang="en-US" sz="1600" dirty="0">
                <a:solidFill>
                  <a:schemeClr val="tx2">
                    <a:lumMod val="25000"/>
                  </a:schemeClr>
                </a:solidFill>
              </a:rPr>
              <a:t>Target </a:t>
            </a:r>
            <a:r>
              <a:rPr lang="en-US" sz="1600" dirty="0" err="1">
                <a:solidFill>
                  <a:schemeClr val="tx2">
                    <a:lumMod val="25000"/>
                  </a:schemeClr>
                </a:solidFill>
              </a:rPr>
              <a:t>Responden</a:t>
            </a:r>
            <a:endParaRPr sz="1600" dirty="0">
              <a:solidFill>
                <a:schemeClr val="tx2">
                  <a:lumMod val="25000"/>
                </a:schemeClr>
              </a:solidFill>
            </a:endParaRPr>
          </a:p>
        </p:txBody>
      </p:sp>
      <p:sp>
        <p:nvSpPr>
          <p:cNvPr id="122" name="Employees"/>
          <p:cNvSpPr txBox="1"/>
          <p:nvPr/>
        </p:nvSpPr>
        <p:spPr>
          <a:xfrm>
            <a:off x="7573308" y="3617266"/>
            <a:ext cx="5128099" cy="297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200">
                <a:solidFill>
                  <a:srgbClr val="A9A9A9"/>
                </a:solidFill>
              </a:defRPr>
            </a:lvl1pPr>
          </a:lstStyle>
          <a:p>
            <a:r>
              <a:rPr lang="en-US" sz="1600" dirty="0">
                <a:solidFill>
                  <a:schemeClr val="tx2">
                    <a:lumMod val="25000"/>
                  </a:schemeClr>
                </a:solidFill>
              </a:rPr>
              <a:t>Total </a:t>
            </a:r>
            <a:r>
              <a:rPr lang="en-US" sz="1600" dirty="0" err="1">
                <a:solidFill>
                  <a:schemeClr val="tx2">
                    <a:lumMod val="25000"/>
                  </a:schemeClr>
                </a:solidFill>
              </a:rPr>
              <a:t>Responden</a:t>
            </a:r>
            <a:endParaRPr sz="1600" dirty="0">
              <a:solidFill>
                <a:schemeClr val="tx2">
                  <a:lumMod val="25000"/>
                </a:schemeClr>
              </a:solidFill>
            </a:endParaRPr>
          </a:p>
        </p:txBody>
      </p:sp>
      <p:sp>
        <p:nvSpPr>
          <p:cNvPr id="123" name="Happy Customers"/>
          <p:cNvSpPr txBox="1"/>
          <p:nvPr/>
        </p:nvSpPr>
        <p:spPr>
          <a:xfrm>
            <a:off x="7573308" y="4945123"/>
            <a:ext cx="5128099" cy="297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200">
                <a:solidFill>
                  <a:srgbClr val="A9A9A9"/>
                </a:solidFill>
              </a:defRPr>
            </a:lvl1pPr>
          </a:lstStyle>
          <a:p>
            <a:r>
              <a:rPr lang="en-US" sz="1600" dirty="0">
                <a:solidFill>
                  <a:schemeClr val="tx2">
                    <a:lumMod val="25000"/>
                  </a:schemeClr>
                </a:solidFill>
              </a:rPr>
              <a:t>Missing </a:t>
            </a:r>
            <a:r>
              <a:rPr lang="en-US" sz="1600" dirty="0" err="1">
                <a:solidFill>
                  <a:schemeClr val="tx2">
                    <a:lumMod val="25000"/>
                  </a:schemeClr>
                </a:solidFill>
              </a:rPr>
              <a:t>Responden</a:t>
            </a:r>
            <a:endParaRPr sz="1600" dirty="0">
              <a:solidFill>
                <a:schemeClr val="tx2">
                  <a:lumMod val="25000"/>
                </a:schemeClr>
              </a:solidFill>
            </a:endParaRPr>
          </a:p>
        </p:txBody>
      </p:sp>
      <p:pic>
        <p:nvPicPr>
          <p:cNvPr id="2" name="Picture Placeholder 1"/>
          <p:cNvPicPr>
            <a:picLocks noGrp="1" noChangeAspect="1"/>
          </p:cNvPicPr>
          <p:nvPr>
            <p:ph type="pic" sz="half" idx="21"/>
          </p:nvPr>
        </p:nvPicPr>
        <p:blipFill rotWithShape="1">
          <a:blip r:embed="rId2">
            <a:extLst>
              <a:ext uri="{28A0092B-C50C-407E-A947-70E740481C1C}">
                <a14:useLocalDpi xmlns:a14="http://schemas.microsoft.com/office/drawing/2010/main" val="0"/>
              </a:ext>
            </a:extLst>
          </a:blip>
          <a:srcRect l="12224" t="1084" r="49020" b="167"/>
          <a:stretch/>
        </p:blipFill>
        <p:spPr>
          <a:xfrm>
            <a:off x="587981" y="536331"/>
            <a:ext cx="3550373" cy="5122749"/>
          </a:xfrm>
        </p:spPr>
      </p:pic>
      <p:grpSp>
        <p:nvGrpSpPr>
          <p:cNvPr id="3" name="Group 2">
            <a:extLst>
              <a:ext uri="{FF2B5EF4-FFF2-40B4-BE49-F238E27FC236}">
                <a16:creationId xmlns:a16="http://schemas.microsoft.com/office/drawing/2014/main" id="{4F7B133F-01BA-7B11-BDBB-9CA00D63C0CE}"/>
              </a:ext>
            </a:extLst>
          </p:cNvPr>
          <p:cNvGrpSpPr/>
          <p:nvPr/>
        </p:nvGrpSpPr>
        <p:grpSpPr>
          <a:xfrm>
            <a:off x="465100" y="6444412"/>
            <a:ext cx="11339106" cy="287226"/>
            <a:chOff x="465100" y="6294512"/>
            <a:chExt cx="11339106" cy="287226"/>
          </a:xfrm>
        </p:grpSpPr>
        <p:pic>
          <p:nvPicPr>
            <p:cNvPr id="4" name="Picture 3">
              <a:extLst>
                <a:ext uri="{FF2B5EF4-FFF2-40B4-BE49-F238E27FC236}">
                  <a16:creationId xmlns:a16="http://schemas.microsoft.com/office/drawing/2014/main" id="{ADE8D1DA-BBFB-CD2C-6768-126A06DBB731}"/>
                </a:ext>
              </a:extLst>
            </p:cNvPr>
            <p:cNvPicPr>
              <a:picLocks noChangeAspect="1"/>
            </p:cNvPicPr>
            <p:nvPr/>
          </p:nvPicPr>
          <p:blipFill>
            <a:blip r:embed="rId3"/>
            <a:stretch>
              <a:fillRect/>
            </a:stretch>
          </p:blipFill>
          <p:spPr>
            <a:xfrm>
              <a:off x="10913805" y="6294512"/>
              <a:ext cx="890401" cy="287226"/>
            </a:xfrm>
            <a:prstGeom prst="rect">
              <a:avLst/>
            </a:prstGeom>
          </p:spPr>
        </p:pic>
        <p:cxnSp>
          <p:nvCxnSpPr>
            <p:cNvPr id="5" name="Straight Connector 4">
              <a:extLst>
                <a:ext uri="{FF2B5EF4-FFF2-40B4-BE49-F238E27FC236}">
                  <a16:creationId xmlns:a16="http://schemas.microsoft.com/office/drawing/2014/main" id="{EB279D01-F1FF-95E5-D37B-B95F895A9DFB}"/>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9A6B780-152B-B9F0-22EE-52A1C5C9C18F}"/>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9C0A8AF-5C55-653B-8F39-3B247210437A}"/>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86D585-3967-254F-D787-39E21D56D133}"/>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Map out your proposal on a timeline. Provide a clear visualization of the process."/>
          <p:cNvSpPr txBox="1"/>
          <p:nvPr/>
        </p:nvSpPr>
        <p:spPr>
          <a:xfrm>
            <a:off x="619918" y="700804"/>
            <a:ext cx="10590706" cy="728405"/>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00000"/>
              </a:lnSpc>
              <a:spcBef>
                <a:spcPts val="1500"/>
              </a:spcBef>
              <a:defRPr sz="4800">
                <a:solidFill>
                  <a:srgbClr val="919191"/>
                </a:solidFill>
              </a:defRPr>
            </a:lvl1pPr>
          </a:lstStyle>
          <a:p>
            <a:r>
              <a:rPr lang="en-US" sz="2200" dirty="0" err="1">
                <a:solidFill>
                  <a:schemeClr val="bg2">
                    <a:lumMod val="50000"/>
                  </a:schemeClr>
                </a:solidFill>
              </a:rPr>
              <a:t>Berikut</a:t>
            </a:r>
            <a:r>
              <a:rPr lang="en-US" sz="2200" dirty="0">
                <a:solidFill>
                  <a:schemeClr val="bg2">
                    <a:lumMod val="50000"/>
                  </a:schemeClr>
                </a:solidFill>
              </a:rPr>
              <a:t> </a:t>
            </a:r>
            <a:r>
              <a:rPr lang="en-US" sz="2200" dirty="0" err="1">
                <a:solidFill>
                  <a:schemeClr val="bg2">
                    <a:lumMod val="50000"/>
                  </a:schemeClr>
                </a:solidFill>
              </a:rPr>
              <a:t>adalah</a:t>
            </a:r>
            <a:r>
              <a:rPr lang="en-US" sz="2200" dirty="0">
                <a:solidFill>
                  <a:schemeClr val="bg2">
                    <a:lumMod val="50000"/>
                  </a:schemeClr>
                </a:solidFill>
              </a:rPr>
              <a:t> </a:t>
            </a:r>
            <a:r>
              <a:rPr lang="en-US" sz="2200" dirty="0" err="1">
                <a:solidFill>
                  <a:schemeClr val="bg2">
                    <a:lumMod val="50000"/>
                  </a:schemeClr>
                </a:solidFill>
              </a:rPr>
              <a:t>hasil</a:t>
            </a:r>
            <a:r>
              <a:rPr lang="en-US" sz="2200" dirty="0">
                <a:solidFill>
                  <a:schemeClr val="bg2">
                    <a:lumMod val="50000"/>
                  </a:schemeClr>
                </a:solidFill>
              </a:rPr>
              <a:t> survey </a:t>
            </a:r>
            <a:r>
              <a:rPr lang="en-US" sz="2200" dirty="0" err="1">
                <a:solidFill>
                  <a:schemeClr val="bg2">
                    <a:lumMod val="50000"/>
                  </a:schemeClr>
                </a:solidFill>
              </a:rPr>
              <a:t>kepuasan</a:t>
            </a:r>
            <a:r>
              <a:rPr lang="en-US" sz="2200" dirty="0">
                <a:solidFill>
                  <a:schemeClr val="bg2">
                    <a:lumMod val="50000"/>
                  </a:schemeClr>
                </a:solidFill>
              </a:rPr>
              <a:t> </a:t>
            </a:r>
            <a:r>
              <a:rPr lang="en-US" sz="2200" dirty="0" err="1">
                <a:solidFill>
                  <a:schemeClr val="bg2">
                    <a:lumMod val="50000"/>
                  </a:schemeClr>
                </a:solidFill>
              </a:rPr>
              <a:t>pelanggan</a:t>
            </a:r>
            <a:r>
              <a:rPr lang="en-US" sz="2200" dirty="0">
                <a:solidFill>
                  <a:schemeClr val="bg2">
                    <a:lumMod val="50000"/>
                  </a:schemeClr>
                </a:solidFill>
              </a:rPr>
              <a:t> </a:t>
            </a:r>
            <a:r>
              <a:rPr lang="en-US" sz="2200" dirty="0" err="1">
                <a:solidFill>
                  <a:schemeClr val="bg2">
                    <a:lumMod val="50000"/>
                  </a:schemeClr>
                </a:solidFill>
              </a:rPr>
              <a:t>dengan</a:t>
            </a:r>
            <a:r>
              <a:rPr lang="en-US" sz="2200" dirty="0">
                <a:solidFill>
                  <a:schemeClr val="bg2">
                    <a:lumMod val="50000"/>
                  </a:schemeClr>
                </a:solidFill>
              </a:rPr>
              <a:t> </a:t>
            </a:r>
            <a:r>
              <a:rPr lang="en-US" sz="2200" dirty="0" err="1">
                <a:solidFill>
                  <a:schemeClr val="bg2">
                    <a:lumMod val="50000"/>
                  </a:schemeClr>
                </a:solidFill>
              </a:rPr>
              <a:t>menggunakan</a:t>
            </a:r>
            <a:r>
              <a:rPr lang="en-US" sz="2200" dirty="0">
                <a:solidFill>
                  <a:schemeClr val="bg2">
                    <a:lumMod val="50000"/>
                  </a:schemeClr>
                </a:solidFill>
              </a:rPr>
              <a:t> </a:t>
            </a:r>
            <a:r>
              <a:rPr lang="en-US" sz="2200" dirty="0" err="1">
                <a:solidFill>
                  <a:schemeClr val="bg2">
                    <a:lumMod val="50000"/>
                  </a:schemeClr>
                </a:solidFill>
              </a:rPr>
              <a:t>skala</a:t>
            </a:r>
            <a:r>
              <a:rPr lang="en-US" sz="2200" dirty="0">
                <a:solidFill>
                  <a:schemeClr val="bg2">
                    <a:lumMod val="50000"/>
                  </a:schemeClr>
                </a:solidFill>
              </a:rPr>
              <a:t> 1-4 </a:t>
            </a:r>
            <a:r>
              <a:rPr lang="en-US" sz="2200" dirty="0" err="1">
                <a:solidFill>
                  <a:schemeClr val="bg2">
                    <a:lumMod val="50000"/>
                  </a:schemeClr>
                </a:solidFill>
              </a:rPr>
              <a:t>secara</a:t>
            </a:r>
            <a:r>
              <a:rPr lang="en-US" sz="2200" dirty="0">
                <a:solidFill>
                  <a:schemeClr val="bg2">
                    <a:lumMod val="50000"/>
                  </a:schemeClr>
                </a:solidFill>
              </a:rPr>
              <a:t> </a:t>
            </a:r>
            <a:r>
              <a:rPr lang="en-US" sz="2200" dirty="0" err="1">
                <a:solidFill>
                  <a:schemeClr val="bg2">
                    <a:lumMod val="50000"/>
                  </a:schemeClr>
                </a:solidFill>
              </a:rPr>
              <a:t>keseluruhan</a:t>
            </a:r>
            <a:r>
              <a:rPr lang="en-US" sz="2200" dirty="0">
                <a:solidFill>
                  <a:schemeClr val="bg2">
                    <a:lumMod val="50000"/>
                  </a:schemeClr>
                </a:solidFill>
              </a:rPr>
              <a:t>.</a:t>
            </a:r>
            <a:endParaRPr sz="2200" dirty="0">
              <a:solidFill>
                <a:schemeClr val="bg2">
                  <a:lumMod val="50000"/>
                </a:schemeClr>
              </a:solidFill>
            </a:endParaRPr>
          </a:p>
        </p:txBody>
      </p:sp>
      <p:grpSp>
        <p:nvGrpSpPr>
          <p:cNvPr id="2" name="Group 1">
            <a:extLst>
              <a:ext uri="{FF2B5EF4-FFF2-40B4-BE49-F238E27FC236}">
                <a16:creationId xmlns:a16="http://schemas.microsoft.com/office/drawing/2014/main" id="{9DE6F88C-AEBF-AC84-E699-13DB18A90EC6}"/>
              </a:ext>
            </a:extLst>
          </p:cNvPr>
          <p:cNvGrpSpPr/>
          <p:nvPr/>
        </p:nvGrpSpPr>
        <p:grpSpPr>
          <a:xfrm>
            <a:off x="465100" y="6444412"/>
            <a:ext cx="11339106" cy="287226"/>
            <a:chOff x="465100" y="6294512"/>
            <a:chExt cx="11339106" cy="287226"/>
          </a:xfrm>
        </p:grpSpPr>
        <p:pic>
          <p:nvPicPr>
            <p:cNvPr id="4" name="Picture 3">
              <a:extLst>
                <a:ext uri="{FF2B5EF4-FFF2-40B4-BE49-F238E27FC236}">
                  <a16:creationId xmlns:a16="http://schemas.microsoft.com/office/drawing/2014/main" id="{69F84F30-5E5A-150E-D0B6-D2F7021F049F}"/>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5" name="Straight Connector 4">
              <a:extLst>
                <a:ext uri="{FF2B5EF4-FFF2-40B4-BE49-F238E27FC236}">
                  <a16:creationId xmlns:a16="http://schemas.microsoft.com/office/drawing/2014/main" id="{835E8AF9-304C-41E2-39B8-A992EF5949F8}"/>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3E2FDEE8-E2F1-9222-92DF-E53EB459CF38}"/>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751FA62-C888-7869-547A-17DF43249DE7}"/>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613206F-5475-6F95-6F92-76D622A19E8B}"/>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Chart 8">
            <a:extLst>
              <a:ext uri="{FF2B5EF4-FFF2-40B4-BE49-F238E27FC236}">
                <a16:creationId xmlns:a16="http://schemas.microsoft.com/office/drawing/2014/main" id="{981C755F-92D9-CACE-3940-02C0DA2D8C27}"/>
              </a:ext>
            </a:extLst>
          </p:cNvPr>
          <p:cNvGraphicFramePr>
            <a:graphicFrameLocks/>
          </p:cNvGraphicFramePr>
          <p:nvPr>
            <p:extLst>
              <p:ext uri="{D42A27DB-BD31-4B8C-83A1-F6EECF244321}">
                <p14:modId xmlns:p14="http://schemas.microsoft.com/office/powerpoint/2010/main" val="1271366562"/>
              </p:ext>
            </p:extLst>
          </p:nvPr>
        </p:nvGraphicFramePr>
        <p:xfrm>
          <a:off x="619918" y="1635584"/>
          <a:ext cx="8553111" cy="4506913"/>
        </p:xfrm>
        <a:graphic>
          <a:graphicData uri="http://schemas.openxmlformats.org/drawingml/2006/chart">
            <c:chart xmlns:c="http://schemas.openxmlformats.org/drawingml/2006/chart" xmlns:r="http://schemas.openxmlformats.org/officeDocument/2006/relationships" r:id="rId3"/>
          </a:graphicData>
        </a:graphic>
      </p:graphicFrame>
      <p:sp>
        <p:nvSpPr>
          <p:cNvPr id="3" name="120%">
            <a:extLst>
              <a:ext uri="{FF2B5EF4-FFF2-40B4-BE49-F238E27FC236}">
                <a16:creationId xmlns:a16="http://schemas.microsoft.com/office/drawing/2014/main" id="{62836CC5-3E8C-A0BE-9310-CAF2C3A99264}"/>
              </a:ext>
            </a:extLst>
          </p:cNvPr>
          <p:cNvSpPr txBox="1"/>
          <p:nvPr/>
        </p:nvSpPr>
        <p:spPr>
          <a:xfrm>
            <a:off x="9495929" y="2402093"/>
            <a:ext cx="2076153" cy="1740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90000"/>
              </a:lnSpc>
              <a:defRPr sz="18000" spc="-900">
                <a:solidFill>
                  <a:srgbClr val="000000"/>
                </a:solidFill>
              </a:defRPr>
            </a:lvl1pPr>
          </a:lstStyle>
          <a:p>
            <a:endParaRPr lang="en-US" sz="3200" dirty="0"/>
          </a:p>
          <a:p>
            <a:r>
              <a:rPr lang="en-US" sz="9000" dirty="0"/>
              <a:t>3,57</a:t>
            </a:r>
            <a:endParaRPr sz="9000" dirty="0"/>
          </a:p>
        </p:txBody>
      </p:sp>
      <p:sp>
        <p:nvSpPr>
          <p:cNvPr id="10" name="Map out your proposal on a timeline. Provide a clear visualization of the process.">
            <a:extLst>
              <a:ext uri="{FF2B5EF4-FFF2-40B4-BE49-F238E27FC236}">
                <a16:creationId xmlns:a16="http://schemas.microsoft.com/office/drawing/2014/main" id="{C5DB48B0-AE2E-AFDB-1ABC-D59BFC981AD4}"/>
              </a:ext>
            </a:extLst>
          </p:cNvPr>
          <p:cNvSpPr txBox="1"/>
          <p:nvPr/>
        </p:nvSpPr>
        <p:spPr>
          <a:xfrm>
            <a:off x="9495929" y="2280248"/>
            <a:ext cx="1857871" cy="543739"/>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00000"/>
              </a:lnSpc>
              <a:spcBef>
                <a:spcPts val="1500"/>
              </a:spcBef>
              <a:defRPr sz="4800">
                <a:solidFill>
                  <a:srgbClr val="919191"/>
                </a:solidFill>
              </a:defRPr>
            </a:lvl1pPr>
          </a:lstStyle>
          <a:p>
            <a:r>
              <a:rPr lang="en-US" sz="1600" dirty="0">
                <a:solidFill>
                  <a:schemeClr val="bg2">
                    <a:lumMod val="50000"/>
                  </a:schemeClr>
                </a:solidFill>
              </a:rPr>
              <a:t>Hasil Survey </a:t>
            </a:r>
            <a:r>
              <a:rPr lang="en-US" sz="1600" dirty="0" err="1">
                <a:solidFill>
                  <a:schemeClr val="bg2">
                    <a:lumMod val="50000"/>
                  </a:schemeClr>
                </a:solidFill>
              </a:rPr>
              <a:t>Kepuasan</a:t>
            </a:r>
            <a:r>
              <a:rPr lang="en-US" sz="1600" dirty="0">
                <a:solidFill>
                  <a:schemeClr val="bg2">
                    <a:lumMod val="50000"/>
                  </a:schemeClr>
                </a:solidFill>
              </a:rPr>
              <a:t> </a:t>
            </a:r>
            <a:r>
              <a:rPr lang="en-US" sz="1600" dirty="0" err="1">
                <a:solidFill>
                  <a:schemeClr val="bg2">
                    <a:lumMod val="50000"/>
                  </a:schemeClr>
                </a:solidFill>
              </a:rPr>
              <a:t>Pelanggan</a:t>
            </a:r>
            <a:endParaRPr sz="1600" dirty="0">
              <a:solidFill>
                <a:schemeClr val="bg2">
                  <a:lumMod val="50000"/>
                </a:schemeClr>
              </a:solidFill>
            </a:endParaRPr>
          </a:p>
        </p:txBody>
      </p:sp>
    </p:spTree>
    <p:extLst>
      <p:ext uri="{BB962C8B-B14F-4D97-AF65-F5344CB8AC3E}">
        <p14:creationId xmlns:p14="http://schemas.microsoft.com/office/powerpoint/2010/main" val="6265691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Adam Smith is an exceptional CEO with a track record of transformative leadership. Under his guidance, the company has achieved remarkable growth and innovation."/>
          <p:cNvSpPr txBox="1"/>
          <p:nvPr/>
        </p:nvSpPr>
        <p:spPr>
          <a:xfrm>
            <a:off x="587981" y="593513"/>
            <a:ext cx="6533788"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3200">
                <a:solidFill>
                  <a:srgbClr val="919191"/>
                </a:solidFill>
              </a:defRPr>
            </a:lvl1pPr>
          </a:lstStyle>
          <a:p>
            <a:r>
              <a:rPr lang="en-US" sz="2000" dirty="0" err="1">
                <a:solidFill>
                  <a:schemeClr val="tx2">
                    <a:lumMod val="10000"/>
                  </a:schemeClr>
                </a:solidFill>
              </a:rPr>
              <a:t>Nilai</a:t>
            </a:r>
            <a:r>
              <a:rPr lang="en-US" sz="2000" dirty="0">
                <a:solidFill>
                  <a:schemeClr val="tx2">
                    <a:lumMod val="10000"/>
                  </a:schemeClr>
                </a:solidFill>
              </a:rPr>
              <a:t> </a:t>
            </a:r>
            <a:r>
              <a:rPr lang="en-US" sz="2000" dirty="0" err="1">
                <a:solidFill>
                  <a:schemeClr val="tx2">
                    <a:lumMod val="10000"/>
                  </a:schemeClr>
                </a:solidFill>
              </a:rPr>
              <a:t>Indikator</a:t>
            </a:r>
            <a:r>
              <a:rPr lang="en-US" sz="2000" dirty="0">
                <a:solidFill>
                  <a:schemeClr val="tx2">
                    <a:lumMod val="10000"/>
                  </a:schemeClr>
                </a:solidFill>
              </a:rPr>
              <a:t> </a:t>
            </a:r>
            <a:r>
              <a:rPr lang="en-US" sz="2000" dirty="0" err="1">
                <a:solidFill>
                  <a:schemeClr val="tx2">
                    <a:lumMod val="10000"/>
                  </a:schemeClr>
                </a:solidFill>
              </a:rPr>
              <a:t>Tertinggi</a:t>
            </a:r>
            <a:r>
              <a:rPr lang="en-US" sz="2000" dirty="0">
                <a:solidFill>
                  <a:schemeClr val="tx2">
                    <a:lumMod val="10000"/>
                  </a:schemeClr>
                </a:solidFill>
              </a:rPr>
              <a:t> &amp; </a:t>
            </a:r>
            <a:r>
              <a:rPr lang="en-US" sz="2000" dirty="0" err="1">
                <a:solidFill>
                  <a:schemeClr val="tx2">
                    <a:lumMod val="10000"/>
                  </a:schemeClr>
                </a:solidFill>
              </a:rPr>
              <a:t>Terendah</a:t>
            </a:r>
            <a:r>
              <a:rPr lang="en-US" sz="2000" dirty="0">
                <a:solidFill>
                  <a:schemeClr val="tx2">
                    <a:lumMod val="10000"/>
                  </a:schemeClr>
                </a:solidFill>
              </a:rPr>
              <a:t> </a:t>
            </a:r>
            <a:r>
              <a:rPr lang="en-US" sz="2000" dirty="0" err="1">
                <a:solidFill>
                  <a:schemeClr val="tx2">
                    <a:lumMod val="10000"/>
                  </a:schemeClr>
                </a:solidFill>
              </a:rPr>
              <a:t>Secara</a:t>
            </a:r>
            <a:r>
              <a:rPr lang="en-US" sz="2000" dirty="0">
                <a:solidFill>
                  <a:schemeClr val="tx2">
                    <a:lumMod val="10000"/>
                  </a:schemeClr>
                </a:solidFill>
              </a:rPr>
              <a:t> </a:t>
            </a:r>
            <a:r>
              <a:rPr lang="en-US" sz="2000" dirty="0" err="1">
                <a:solidFill>
                  <a:schemeClr val="tx2">
                    <a:lumMod val="10000"/>
                  </a:schemeClr>
                </a:solidFill>
              </a:rPr>
              <a:t>Keseluruhan</a:t>
            </a:r>
            <a:endParaRPr lang="en-US" sz="2000" dirty="0">
              <a:solidFill>
                <a:schemeClr val="tx2">
                  <a:lumMod val="10000"/>
                </a:schemeClr>
              </a:solidFill>
            </a:endParaRPr>
          </a:p>
          <a:p>
            <a:r>
              <a:rPr lang="en-US" sz="2000" dirty="0" err="1">
                <a:solidFill>
                  <a:schemeClr val="tx2">
                    <a:lumMod val="10000"/>
                  </a:schemeClr>
                </a:solidFill>
              </a:rPr>
              <a:t>Dalam</a:t>
            </a:r>
            <a:r>
              <a:rPr lang="en-US" sz="2000" dirty="0">
                <a:solidFill>
                  <a:schemeClr val="tx2">
                    <a:lumMod val="10000"/>
                  </a:schemeClr>
                </a:solidFill>
              </a:rPr>
              <a:t> Survey </a:t>
            </a:r>
            <a:r>
              <a:rPr lang="en-US" sz="2000" dirty="0" err="1">
                <a:solidFill>
                  <a:schemeClr val="tx2">
                    <a:lumMod val="10000"/>
                  </a:schemeClr>
                </a:solidFill>
              </a:rPr>
              <a:t>Kepuasan</a:t>
            </a:r>
            <a:r>
              <a:rPr lang="en-US" sz="2000" dirty="0">
                <a:solidFill>
                  <a:schemeClr val="tx2">
                    <a:lumMod val="10000"/>
                  </a:schemeClr>
                </a:solidFill>
              </a:rPr>
              <a:t> </a:t>
            </a:r>
            <a:r>
              <a:rPr lang="en-US" sz="2000" dirty="0" err="1">
                <a:solidFill>
                  <a:schemeClr val="tx2">
                    <a:lumMod val="10000"/>
                  </a:schemeClr>
                </a:solidFill>
              </a:rPr>
              <a:t>Pelanggan</a:t>
            </a:r>
            <a:r>
              <a:rPr lang="en-US" sz="2000" dirty="0">
                <a:solidFill>
                  <a:schemeClr val="tx2">
                    <a:lumMod val="10000"/>
                  </a:schemeClr>
                </a:solidFill>
              </a:rPr>
              <a:t>:</a:t>
            </a:r>
            <a:endParaRPr sz="2000" dirty="0">
              <a:solidFill>
                <a:schemeClr val="tx2">
                  <a:lumMod val="10000"/>
                </a:schemeClr>
              </a:solidFill>
            </a:endParaRPr>
          </a:p>
        </p:txBody>
      </p:sp>
      <p:sp>
        <p:nvSpPr>
          <p:cNvPr id="225" name="Line"/>
          <p:cNvSpPr/>
          <p:nvPr/>
        </p:nvSpPr>
        <p:spPr>
          <a:xfrm>
            <a:off x="587981" y="3260317"/>
            <a:ext cx="11016038" cy="1"/>
          </a:xfrm>
          <a:prstGeom prst="line">
            <a:avLst/>
          </a:prstGeom>
          <a:ln w="25400">
            <a:solidFill>
              <a:srgbClr val="BFBFBF"/>
            </a:solidFill>
            <a:miter lim="400000"/>
          </a:ln>
        </p:spPr>
        <p:txBody>
          <a:bodyPr lIns="25400" tIns="25400" rIns="25400" bIns="25400" anchor="ctr"/>
          <a:lstStyle/>
          <a:p>
            <a:endParaRPr sz="900"/>
          </a:p>
        </p:txBody>
      </p:sp>
      <p:sp>
        <p:nvSpPr>
          <p:cNvPr id="226" name="Line"/>
          <p:cNvSpPr/>
          <p:nvPr/>
        </p:nvSpPr>
        <p:spPr>
          <a:xfrm>
            <a:off x="587981" y="1642330"/>
            <a:ext cx="11016038" cy="1"/>
          </a:xfrm>
          <a:prstGeom prst="line">
            <a:avLst/>
          </a:prstGeom>
          <a:ln w="25400">
            <a:solidFill>
              <a:srgbClr val="BFBFBF"/>
            </a:solidFill>
            <a:miter lim="400000"/>
          </a:ln>
        </p:spPr>
        <p:txBody>
          <a:bodyPr lIns="25400" tIns="25400" rIns="25400" bIns="25400" anchor="ctr"/>
          <a:lstStyle/>
          <a:p>
            <a:endParaRPr sz="900"/>
          </a:p>
        </p:txBody>
      </p:sp>
      <p:sp>
        <p:nvSpPr>
          <p:cNvPr id="227" name="120%"/>
          <p:cNvSpPr txBox="1"/>
          <p:nvPr/>
        </p:nvSpPr>
        <p:spPr>
          <a:xfrm>
            <a:off x="587981" y="1802429"/>
            <a:ext cx="3429389" cy="1297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nSpc>
                <a:spcPct val="90000"/>
              </a:lnSpc>
              <a:defRPr sz="18000" spc="-900">
                <a:solidFill>
                  <a:srgbClr val="000000"/>
                </a:solidFill>
              </a:defRPr>
            </a:lvl1pPr>
          </a:lstStyle>
          <a:p>
            <a:r>
              <a:rPr lang="en-US" sz="9000" dirty="0"/>
              <a:t>3,84</a:t>
            </a:r>
            <a:endParaRPr sz="9000" dirty="0"/>
          </a:p>
        </p:txBody>
      </p:sp>
      <p:sp>
        <p:nvSpPr>
          <p:cNvPr id="229" name="Annual Revenue Growth"/>
          <p:cNvSpPr txBox="1"/>
          <p:nvPr/>
        </p:nvSpPr>
        <p:spPr>
          <a:xfrm>
            <a:off x="4093432" y="2176377"/>
            <a:ext cx="7282063" cy="5498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nSpc>
                <a:spcPct val="90000"/>
              </a:lnSpc>
              <a:defRPr sz="10000" spc="-500">
                <a:solidFill>
                  <a:srgbClr val="797979"/>
                </a:solidFill>
              </a:defRPr>
            </a:lvl1pPr>
          </a:lstStyle>
          <a:p>
            <a:r>
              <a:rPr lang="en-US" sz="3600" spc="-150" dirty="0" err="1"/>
              <a:t>Kenyamanan</a:t>
            </a:r>
            <a:r>
              <a:rPr lang="en-US" sz="3600" spc="-150" dirty="0"/>
              <a:t> &amp; </a:t>
            </a:r>
            <a:r>
              <a:rPr lang="en-US" sz="3600" spc="-150" dirty="0" err="1"/>
              <a:t>Ketahanan</a:t>
            </a:r>
            <a:r>
              <a:rPr lang="en-US" sz="3600" spc="-150" dirty="0"/>
              <a:t> </a:t>
            </a:r>
            <a:r>
              <a:rPr lang="en-US" sz="3600" spc="-150" dirty="0" err="1"/>
              <a:t>Produk</a:t>
            </a:r>
            <a:r>
              <a:rPr lang="en-US" sz="3600" spc="-150" dirty="0"/>
              <a:t> </a:t>
            </a:r>
            <a:r>
              <a:rPr lang="en-US" sz="3600" spc="-150" dirty="0" err="1"/>
              <a:t>Chitose</a:t>
            </a:r>
            <a:endParaRPr sz="3600" spc="-150" dirty="0"/>
          </a:p>
        </p:txBody>
      </p:sp>
      <p:sp>
        <p:nvSpPr>
          <p:cNvPr id="231" name="Line"/>
          <p:cNvSpPr/>
          <p:nvPr/>
        </p:nvSpPr>
        <p:spPr>
          <a:xfrm>
            <a:off x="587981" y="4878303"/>
            <a:ext cx="11016038" cy="1"/>
          </a:xfrm>
          <a:prstGeom prst="line">
            <a:avLst/>
          </a:prstGeom>
          <a:ln w="25400">
            <a:solidFill>
              <a:srgbClr val="BFBFBF"/>
            </a:solidFill>
            <a:miter lim="400000"/>
          </a:ln>
        </p:spPr>
        <p:txBody>
          <a:bodyPr lIns="25400" tIns="25400" rIns="25400" bIns="25400" anchor="ctr"/>
          <a:lstStyle/>
          <a:p>
            <a:endParaRPr sz="900"/>
          </a:p>
        </p:txBody>
      </p:sp>
      <p:sp>
        <p:nvSpPr>
          <p:cNvPr id="9" name="120%"/>
          <p:cNvSpPr txBox="1"/>
          <p:nvPr/>
        </p:nvSpPr>
        <p:spPr>
          <a:xfrm>
            <a:off x="587981" y="3420415"/>
            <a:ext cx="3429389" cy="1297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nSpc>
                <a:spcPct val="90000"/>
              </a:lnSpc>
              <a:defRPr sz="18000" spc="-900">
                <a:solidFill>
                  <a:srgbClr val="000000"/>
                </a:solidFill>
              </a:defRPr>
            </a:lvl1pPr>
          </a:lstStyle>
          <a:p>
            <a:r>
              <a:rPr lang="en-US" sz="9000" dirty="0">
                <a:solidFill>
                  <a:srgbClr val="FF0000"/>
                </a:solidFill>
              </a:rPr>
              <a:t>3,29</a:t>
            </a:r>
            <a:endParaRPr sz="9000" dirty="0">
              <a:solidFill>
                <a:srgbClr val="FF0000"/>
              </a:solidFill>
            </a:endParaRPr>
          </a:p>
        </p:txBody>
      </p:sp>
      <p:sp>
        <p:nvSpPr>
          <p:cNvPr id="10" name="Annual Revenue Growth"/>
          <p:cNvSpPr txBox="1"/>
          <p:nvPr/>
        </p:nvSpPr>
        <p:spPr>
          <a:xfrm>
            <a:off x="4093432" y="3703308"/>
            <a:ext cx="7282063" cy="5498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nSpc>
                <a:spcPct val="90000"/>
              </a:lnSpc>
              <a:defRPr sz="10000" spc="-500">
                <a:solidFill>
                  <a:srgbClr val="797979"/>
                </a:solidFill>
              </a:defRPr>
            </a:lvl1pPr>
          </a:lstStyle>
          <a:p>
            <a:r>
              <a:rPr lang="en-US" sz="3600" spc="-150" dirty="0" err="1"/>
              <a:t>Pengiriman</a:t>
            </a:r>
            <a:r>
              <a:rPr lang="en-US" sz="3600" spc="-150" dirty="0"/>
              <a:t> </a:t>
            </a:r>
            <a:r>
              <a:rPr lang="en-US" sz="3600" spc="-150" dirty="0" err="1"/>
              <a:t>Produk</a:t>
            </a:r>
            <a:r>
              <a:rPr lang="en-US" sz="3600" spc="-150" dirty="0"/>
              <a:t> </a:t>
            </a:r>
            <a:r>
              <a:rPr lang="en-US" sz="3600" spc="-150" dirty="0" err="1"/>
              <a:t>Chitose</a:t>
            </a:r>
            <a:endParaRPr sz="3600" spc="-150" dirty="0"/>
          </a:p>
        </p:txBody>
      </p:sp>
      <p:grpSp>
        <p:nvGrpSpPr>
          <p:cNvPr id="2" name="Group 1">
            <a:extLst>
              <a:ext uri="{FF2B5EF4-FFF2-40B4-BE49-F238E27FC236}">
                <a16:creationId xmlns:a16="http://schemas.microsoft.com/office/drawing/2014/main" id="{E837A973-04D4-D0B4-E2F5-0AAB62639CE3}"/>
              </a:ext>
            </a:extLst>
          </p:cNvPr>
          <p:cNvGrpSpPr/>
          <p:nvPr/>
        </p:nvGrpSpPr>
        <p:grpSpPr>
          <a:xfrm>
            <a:off x="465100" y="6444412"/>
            <a:ext cx="11339106" cy="287226"/>
            <a:chOff x="465100" y="6294512"/>
            <a:chExt cx="11339106" cy="287226"/>
          </a:xfrm>
        </p:grpSpPr>
        <p:pic>
          <p:nvPicPr>
            <p:cNvPr id="3" name="Picture 2">
              <a:extLst>
                <a:ext uri="{FF2B5EF4-FFF2-40B4-BE49-F238E27FC236}">
                  <a16:creationId xmlns:a16="http://schemas.microsoft.com/office/drawing/2014/main" id="{B150F9E6-7BA6-3673-646B-4AC9F6A9FD0D}"/>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4" name="Straight Connector 3">
              <a:extLst>
                <a:ext uri="{FF2B5EF4-FFF2-40B4-BE49-F238E27FC236}">
                  <a16:creationId xmlns:a16="http://schemas.microsoft.com/office/drawing/2014/main" id="{67A18738-6DF3-EB9E-897D-CDD8BB1EB50F}"/>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35A393D-D934-D2B3-CB68-5F76B419E26C}"/>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6D76174-F061-D4BC-0875-3B03A88E87AA}"/>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CA7B907-A198-676C-917C-129A01D23765}"/>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Line"/>
          <p:cNvSpPr/>
          <p:nvPr/>
        </p:nvSpPr>
        <p:spPr>
          <a:xfrm>
            <a:off x="651481" y="3296759"/>
            <a:ext cx="10952539" cy="1"/>
          </a:xfrm>
          <a:prstGeom prst="line">
            <a:avLst/>
          </a:prstGeom>
          <a:ln w="25400">
            <a:solidFill>
              <a:srgbClr val="D0CECF"/>
            </a:solidFill>
            <a:miter lim="400000"/>
          </a:ln>
        </p:spPr>
        <p:txBody>
          <a:bodyPr lIns="25400" tIns="25400" rIns="25400" bIns="25400" anchor="ctr"/>
          <a:lstStyle/>
          <a:p>
            <a:endParaRPr sz="900"/>
          </a:p>
        </p:txBody>
      </p:sp>
      <p:sp>
        <p:nvSpPr>
          <p:cNvPr id="165" name="Circle"/>
          <p:cNvSpPr/>
          <p:nvPr/>
        </p:nvSpPr>
        <p:spPr>
          <a:xfrm>
            <a:off x="587981" y="3226909"/>
            <a:ext cx="127001" cy="127001"/>
          </a:xfrm>
          <a:prstGeom prst="ellipse">
            <a:avLst/>
          </a:prstGeom>
          <a:solidFill>
            <a:srgbClr val="000000"/>
          </a:solidFill>
          <a:ln w="12700">
            <a:miter lim="400000"/>
          </a:ln>
        </p:spPr>
        <p:txBody>
          <a:bodyPr lIns="0" tIns="0" rIns="0" bIns="0" anchor="ctr"/>
          <a:lstStyle/>
          <a:p>
            <a:pPr defTabSz="457200">
              <a:defRPr sz="2000" b="1">
                <a:solidFill>
                  <a:srgbClr val="FDFDFD"/>
                </a:solidFill>
              </a:defRPr>
            </a:pPr>
            <a:endParaRPr sz="1000"/>
          </a:p>
        </p:txBody>
      </p:sp>
      <p:sp>
        <p:nvSpPr>
          <p:cNvPr id="166" name="Circle"/>
          <p:cNvSpPr/>
          <p:nvPr/>
        </p:nvSpPr>
        <p:spPr>
          <a:xfrm>
            <a:off x="3341990" y="3226909"/>
            <a:ext cx="127001" cy="127001"/>
          </a:xfrm>
          <a:prstGeom prst="ellipse">
            <a:avLst/>
          </a:prstGeom>
          <a:solidFill>
            <a:srgbClr val="000000"/>
          </a:solidFill>
          <a:ln w="12700">
            <a:miter lim="400000"/>
          </a:ln>
        </p:spPr>
        <p:txBody>
          <a:bodyPr lIns="0" tIns="0" rIns="0" bIns="0" anchor="ctr"/>
          <a:lstStyle/>
          <a:p>
            <a:pPr defTabSz="457200">
              <a:defRPr sz="2000" b="1">
                <a:solidFill>
                  <a:srgbClr val="FDFDFD"/>
                </a:solidFill>
              </a:defRPr>
            </a:pPr>
            <a:endParaRPr sz="1000"/>
          </a:p>
        </p:txBody>
      </p:sp>
      <p:sp>
        <p:nvSpPr>
          <p:cNvPr id="167" name="Circle"/>
          <p:cNvSpPr/>
          <p:nvPr/>
        </p:nvSpPr>
        <p:spPr>
          <a:xfrm>
            <a:off x="6096000" y="3226909"/>
            <a:ext cx="127000" cy="127001"/>
          </a:xfrm>
          <a:prstGeom prst="ellipse">
            <a:avLst/>
          </a:prstGeom>
          <a:solidFill>
            <a:srgbClr val="000000"/>
          </a:solidFill>
          <a:ln w="12700">
            <a:miter lim="400000"/>
          </a:ln>
        </p:spPr>
        <p:txBody>
          <a:bodyPr lIns="0" tIns="0" rIns="0" bIns="0" anchor="ctr"/>
          <a:lstStyle/>
          <a:p>
            <a:pPr defTabSz="457200">
              <a:defRPr sz="2000" b="1">
                <a:solidFill>
                  <a:srgbClr val="FDFDFD"/>
                </a:solidFill>
              </a:defRPr>
            </a:pPr>
            <a:endParaRPr sz="1000"/>
          </a:p>
        </p:txBody>
      </p:sp>
      <p:sp>
        <p:nvSpPr>
          <p:cNvPr id="168" name="Circle"/>
          <p:cNvSpPr/>
          <p:nvPr/>
        </p:nvSpPr>
        <p:spPr>
          <a:xfrm>
            <a:off x="8850009" y="3226909"/>
            <a:ext cx="127001" cy="127001"/>
          </a:xfrm>
          <a:prstGeom prst="ellipse">
            <a:avLst/>
          </a:prstGeom>
          <a:solidFill>
            <a:srgbClr val="000000"/>
          </a:solidFill>
          <a:ln w="12700">
            <a:miter lim="400000"/>
          </a:ln>
        </p:spPr>
        <p:txBody>
          <a:bodyPr lIns="0" tIns="0" rIns="0" bIns="0" anchor="ctr"/>
          <a:lstStyle/>
          <a:p>
            <a:pPr defTabSz="457200">
              <a:defRPr sz="2000" b="1">
                <a:solidFill>
                  <a:srgbClr val="FDFDFD"/>
                </a:solidFill>
              </a:defRPr>
            </a:pPr>
            <a:endParaRPr sz="1000"/>
          </a:p>
        </p:txBody>
      </p:sp>
      <p:sp>
        <p:nvSpPr>
          <p:cNvPr id="169" name="January"/>
          <p:cNvSpPr txBox="1"/>
          <p:nvPr/>
        </p:nvSpPr>
        <p:spPr>
          <a:xfrm>
            <a:off x="587981" y="2213613"/>
            <a:ext cx="2437917" cy="6606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nSpc>
                <a:spcPct val="90000"/>
              </a:lnSpc>
              <a:defRPr sz="10000" spc="-500">
                <a:solidFill>
                  <a:srgbClr val="000000"/>
                </a:solidFill>
              </a:defRPr>
            </a:lvl1pPr>
          </a:lstStyle>
          <a:p>
            <a:r>
              <a:rPr lang="en-US" sz="4400" dirty="0"/>
              <a:t>Product</a:t>
            </a:r>
            <a:endParaRPr sz="4400" dirty="0"/>
          </a:p>
        </p:txBody>
      </p:sp>
      <p:sp>
        <p:nvSpPr>
          <p:cNvPr id="170" name="February"/>
          <p:cNvSpPr txBox="1"/>
          <p:nvPr/>
        </p:nvSpPr>
        <p:spPr>
          <a:xfrm>
            <a:off x="3341990" y="2213613"/>
            <a:ext cx="2437917" cy="6606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nSpc>
                <a:spcPct val="90000"/>
              </a:lnSpc>
              <a:defRPr sz="10000" spc="-500">
                <a:solidFill>
                  <a:srgbClr val="000000"/>
                </a:solidFill>
              </a:defRPr>
            </a:lvl1pPr>
          </a:lstStyle>
          <a:p>
            <a:r>
              <a:rPr lang="en-US" sz="4400" dirty="0"/>
              <a:t>Price</a:t>
            </a:r>
            <a:endParaRPr sz="4400" dirty="0"/>
          </a:p>
        </p:txBody>
      </p:sp>
      <p:sp>
        <p:nvSpPr>
          <p:cNvPr id="171" name="March"/>
          <p:cNvSpPr txBox="1"/>
          <p:nvPr/>
        </p:nvSpPr>
        <p:spPr>
          <a:xfrm>
            <a:off x="6096000" y="2213613"/>
            <a:ext cx="2437917" cy="6606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nSpc>
                <a:spcPct val="90000"/>
              </a:lnSpc>
              <a:defRPr sz="10000" spc="-500">
                <a:solidFill>
                  <a:srgbClr val="000000"/>
                </a:solidFill>
              </a:defRPr>
            </a:lvl1pPr>
          </a:lstStyle>
          <a:p>
            <a:r>
              <a:rPr lang="en-US" sz="4400" dirty="0"/>
              <a:t>Promotion</a:t>
            </a:r>
            <a:endParaRPr sz="4400" dirty="0"/>
          </a:p>
        </p:txBody>
      </p:sp>
      <p:sp>
        <p:nvSpPr>
          <p:cNvPr id="172" name="April"/>
          <p:cNvSpPr txBox="1"/>
          <p:nvPr/>
        </p:nvSpPr>
        <p:spPr>
          <a:xfrm>
            <a:off x="8850009" y="2213613"/>
            <a:ext cx="2437917" cy="6606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nSpc>
                <a:spcPct val="90000"/>
              </a:lnSpc>
              <a:defRPr sz="10000" spc="-500">
                <a:solidFill>
                  <a:srgbClr val="000000"/>
                </a:solidFill>
              </a:defRPr>
            </a:lvl1pPr>
          </a:lstStyle>
          <a:p>
            <a:r>
              <a:rPr lang="en-US" sz="4400" dirty="0"/>
              <a:t>Place</a:t>
            </a:r>
            <a:endParaRPr sz="4400" dirty="0"/>
          </a:p>
        </p:txBody>
      </p:sp>
      <p:sp>
        <p:nvSpPr>
          <p:cNvPr id="173" name="Map out your proposal on a timeline. Provide a clear visualization of the process."/>
          <p:cNvSpPr txBox="1"/>
          <p:nvPr/>
        </p:nvSpPr>
        <p:spPr>
          <a:xfrm>
            <a:off x="587981" y="666125"/>
            <a:ext cx="9345728"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00000"/>
              </a:lnSpc>
              <a:spcBef>
                <a:spcPts val="1500"/>
              </a:spcBef>
              <a:defRPr sz="4800">
                <a:solidFill>
                  <a:srgbClr val="919191"/>
                </a:solidFill>
              </a:defRPr>
            </a:lvl1pPr>
          </a:lstStyle>
          <a:p>
            <a:r>
              <a:rPr lang="en-US" sz="2400" dirty="0" err="1"/>
              <a:t>Berikut</a:t>
            </a:r>
            <a:r>
              <a:rPr lang="en-US" sz="2400" dirty="0"/>
              <a:t> </a:t>
            </a:r>
            <a:r>
              <a:rPr lang="en-US" sz="2400" dirty="0" err="1"/>
              <a:t>adalah</a:t>
            </a:r>
            <a:r>
              <a:rPr lang="en-US" sz="2400" dirty="0"/>
              <a:t> </a:t>
            </a:r>
            <a:r>
              <a:rPr lang="en-US" sz="2400" dirty="0" err="1"/>
              <a:t>hasil</a:t>
            </a:r>
            <a:r>
              <a:rPr lang="en-US" sz="2400" dirty="0"/>
              <a:t> survey 4 </a:t>
            </a:r>
            <a:r>
              <a:rPr lang="en-US" sz="2400" dirty="0" err="1"/>
              <a:t>variabel</a:t>
            </a:r>
            <a:r>
              <a:rPr lang="en-US" sz="2400" dirty="0"/>
              <a:t> </a:t>
            </a:r>
            <a:r>
              <a:rPr lang="en-US" sz="2400" dirty="0" err="1"/>
              <a:t>dengan</a:t>
            </a:r>
            <a:r>
              <a:rPr lang="en-US" sz="2400" dirty="0"/>
              <a:t> </a:t>
            </a:r>
            <a:r>
              <a:rPr lang="en-US" sz="2400" dirty="0" err="1"/>
              <a:t>menggunakan</a:t>
            </a:r>
            <a:r>
              <a:rPr lang="en-US" sz="2400" dirty="0"/>
              <a:t> </a:t>
            </a:r>
            <a:r>
              <a:rPr lang="en-US" sz="2400" dirty="0" err="1"/>
              <a:t>skala</a:t>
            </a:r>
            <a:r>
              <a:rPr lang="en-US" sz="2400" dirty="0"/>
              <a:t> 1-4.</a:t>
            </a:r>
            <a:endParaRPr sz="2400" dirty="0"/>
          </a:p>
        </p:txBody>
      </p:sp>
      <p:sp>
        <p:nvSpPr>
          <p:cNvPr id="174" name="Stage 1"/>
          <p:cNvSpPr txBox="1"/>
          <p:nvPr/>
        </p:nvSpPr>
        <p:spPr>
          <a:xfrm>
            <a:off x="587981" y="3490981"/>
            <a:ext cx="1543265"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200">
                <a:solidFill>
                  <a:srgbClr val="919191"/>
                </a:solidFill>
              </a:defRPr>
            </a:lvl1pPr>
          </a:lstStyle>
          <a:p>
            <a:r>
              <a:rPr lang="en-US" sz="3000" b="1" dirty="0"/>
              <a:t>3,66</a:t>
            </a:r>
            <a:endParaRPr sz="3000" b="1" dirty="0"/>
          </a:p>
        </p:txBody>
      </p:sp>
      <p:sp>
        <p:nvSpPr>
          <p:cNvPr id="175" name="Stage 2"/>
          <p:cNvSpPr txBox="1"/>
          <p:nvPr/>
        </p:nvSpPr>
        <p:spPr>
          <a:xfrm>
            <a:off x="3341990" y="3490981"/>
            <a:ext cx="1543264"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200">
                <a:solidFill>
                  <a:srgbClr val="919191"/>
                </a:solidFill>
              </a:defRPr>
            </a:lvl1pPr>
          </a:lstStyle>
          <a:p>
            <a:r>
              <a:rPr lang="en-US" sz="3000" b="1" dirty="0"/>
              <a:t>3,51</a:t>
            </a:r>
            <a:endParaRPr sz="3000" b="1" dirty="0"/>
          </a:p>
        </p:txBody>
      </p:sp>
      <p:sp>
        <p:nvSpPr>
          <p:cNvPr id="176" name="Stage 3"/>
          <p:cNvSpPr txBox="1"/>
          <p:nvPr/>
        </p:nvSpPr>
        <p:spPr>
          <a:xfrm>
            <a:off x="6096000" y="3490981"/>
            <a:ext cx="1543264"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200">
                <a:solidFill>
                  <a:srgbClr val="919191"/>
                </a:solidFill>
              </a:defRPr>
            </a:lvl1pPr>
          </a:lstStyle>
          <a:p>
            <a:r>
              <a:rPr lang="en-US" sz="3000" b="1" dirty="0">
                <a:solidFill>
                  <a:srgbClr val="00B0F0"/>
                </a:solidFill>
              </a:rPr>
              <a:t>3,68</a:t>
            </a:r>
            <a:endParaRPr sz="3000" b="1" dirty="0">
              <a:solidFill>
                <a:srgbClr val="00B0F0"/>
              </a:solidFill>
            </a:endParaRPr>
          </a:p>
        </p:txBody>
      </p:sp>
      <p:sp>
        <p:nvSpPr>
          <p:cNvPr id="177" name="Stage 4"/>
          <p:cNvSpPr txBox="1"/>
          <p:nvPr/>
        </p:nvSpPr>
        <p:spPr>
          <a:xfrm>
            <a:off x="8850009" y="3490981"/>
            <a:ext cx="1543264"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200">
                <a:solidFill>
                  <a:srgbClr val="919191"/>
                </a:solidFill>
              </a:defRPr>
            </a:lvl1pPr>
          </a:lstStyle>
          <a:p>
            <a:r>
              <a:rPr lang="en-US" sz="3000" b="1" dirty="0">
                <a:solidFill>
                  <a:srgbClr val="FF0000"/>
                </a:solidFill>
              </a:rPr>
              <a:t>3,34</a:t>
            </a:r>
            <a:endParaRPr sz="3000" b="1" dirty="0">
              <a:solidFill>
                <a:srgbClr val="FF0000"/>
              </a:solidFill>
            </a:endParaRPr>
          </a:p>
        </p:txBody>
      </p:sp>
      <p:grpSp>
        <p:nvGrpSpPr>
          <p:cNvPr id="3" name="Group 2">
            <a:extLst>
              <a:ext uri="{FF2B5EF4-FFF2-40B4-BE49-F238E27FC236}">
                <a16:creationId xmlns:a16="http://schemas.microsoft.com/office/drawing/2014/main" id="{EC77AC66-9A8D-778D-C111-CFF7C2C76625}"/>
              </a:ext>
            </a:extLst>
          </p:cNvPr>
          <p:cNvGrpSpPr/>
          <p:nvPr/>
        </p:nvGrpSpPr>
        <p:grpSpPr>
          <a:xfrm>
            <a:off x="465100" y="6444412"/>
            <a:ext cx="11339106" cy="287226"/>
            <a:chOff x="465100" y="6294512"/>
            <a:chExt cx="11339106" cy="287226"/>
          </a:xfrm>
        </p:grpSpPr>
        <p:pic>
          <p:nvPicPr>
            <p:cNvPr id="4" name="Picture 3">
              <a:extLst>
                <a:ext uri="{FF2B5EF4-FFF2-40B4-BE49-F238E27FC236}">
                  <a16:creationId xmlns:a16="http://schemas.microsoft.com/office/drawing/2014/main" id="{6DD611C2-45E5-021D-F822-3E20B16CB8E5}"/>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5" name="Straight Connector 4">
              <a:extLst>
                <a:ext uri="{FF2B5EF4-FFF2-40B4-BE49-F238E27FC236}">
                  <a16:creationId xmlns:a16="http://schemas.microsoft.com/office/drawing/2014/main" id="{3EBE122D-D334-733B-B360-A3794F16CE3A}"/>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79B62BC-CF0E-48DC-E7A0-927C3494586B}"/>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786541D-AE90-131E-4812-14C383D042E2}"/>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6358CEC-EE49-A0D1-95BF-92DBD5CEBF03}"/>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3D8CA27A-CF86-AF2F-7FD7-5821B125C9CD}"/>
              </a:ext>
            </a:extLst>
          </p:cNvPr>
          <p:cNvSpPr txBox="1"/>
          <p:nvPr/>
        </p:nvSpPr>
        <p:spPr>
          <a:xfrm>
            <a:off x="6096000" y="4115994"/>
            <a:ext cx="2184400" cy="16024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en-US" sz="1400" dirty="0" err="1">
                <a:solidFill>
                  <a:schemeClr val="tx2">
                    <a:lumMod val="25000"/>
                  </a:schemeClr>
                </a:solidFill>
              </a:rPr>
              <a:t>Berdasarkan</a:t>
            </a:r>
            <a:r>
              <a:rPr lang="en-US" sz="1400" dirty="0">
                <a:solidFill>
                  <a:schemeClr val="tx2">
                    <a:lumMod val="25000"/>
                  </a:schemeClr>
                </a:solidFill>
              </a:rPr>
              <a:t> </a:t>
            </a:r>
            <a:r>
              <a:rPr lang="en-US" sz="1400" dirty="0" err="1">
                <a:solidFill>
                  <a:schemeClr val="tx2">
                    <a:lumMod val="25000"/>
                  </a:schemeClr>
                </a:solidFill>
              </a:rPr>
              <a:t>hasil</a:t>
            </a:r>
            <a:r>
              <a:rPr lang="en-US" sz="1400" dirty="0">
                <a:solidFill>
                  <a:schemeClr val="tx2">
                    <a:lumMod val="25000"/>
                  </a:schemeClr>
                </a:solidFill>
              </a:rPr>
              <a:t> survey </a:t>
            </a:r>
            <a:r>
              <a:rPr lang="en-US" sz="1400" dirty="0" err="1">
                <a:solidFill>
                  <a:schemeClr val="tx2">
                    <a:lumMod val="25000"/>
                  </a:schemeClr>
                </a:solidFill>
              </a:rPr>
              <a:t>bahwa</a:t>
            </a:r>
            <a:r>
              <a:rPr lang="en-US" sz="1400" dirty="0">
                <a:solidFill>
                  <a:schemeClr val="tx2">
                    <a:lumMod val="25000"/>
                  </a:schemeClr>
                </a:solidFill>
              </a:rPr>
              <a:t> </a:t>
            </a:r>
            <a:r>
              <a:rPr lang="en-US" sz="1400" dirty="0" err="1">
                <a:solidFill>
                  <a:schemeClr val="tx2">
                    <a:lumMod val="25000"/>
                  </a:schemeClr>
                </a:solidFill>
              </a:rPr>
              <a:t>variabel</a:t>
            </a:r>
            <a:r>
              <a:rPr lang="en-US" sz="1400" dirty="0">
                <a:solidFill>
                  <a:schemeClr val="tx2">
                    <a:lumMod val="25000"/>
                  </a:schemeClr>
                </a:solidFill>
              </a:rPr>
              <a:t> product </a:t>
            </a:r>
            <a:r>
              <a:rPr lang="en-US" sz="1400" dirty="0" err="1">
                <a:solidFill>
                  <a:schemeClr val="tx2">
                    <a:lumMod val="25000"/>
                  </a:schemeClr>
                </a:solidFill>
              </a:rPr>
              <a:t>memiliki</a:t>
            </a:r>
            <a:r>
              <a:rPr lang="en-US" sz="1400" dirty="0">
                <a:solidFill>
                  <a:schemeClr val="tx2">
                    <a:lumMod val="25000"/>
                  </a:schemeClr>
                </a:solidFill>
              </a:rPr>
              <a:t> </a:t>
            </a:r>
            <a:r>
              <a:rPr lang="en-US" sz="1400" dirty="0" err="1">
                <a:solidFill>
                  <a:schemeClr val="tx2">
                    <a:lumMod val="25000"/>
                  </a:schemeClr>
                </a:solidFill>
              </a:rPr>
              <a:t>nilai</a:t>
            </a:r>
            <a:r>
              <a:rPr lang="en-US" sz="1400" dirty="0">
                <a:solidFill>
                  <a:schemeClr val="tx2">
                    <a:lumMod val="25000"/>
                  </a:schemeClr>
                </a:solidFill>
              </a:rPr>
              <a:t> </a:t>
            </a:r>
            <a:r>
              <a:rPr lang="en-US" sz="1400" dirty="0" err="1">
                <a:solidFill>
                  <a:schemeClr val="tx2">
                    <a:lumMod val="25000"/>
                  </a:schemeClr>
                </a:solidFill>
              </a:rPr>
              <a:t>tertinggi</a:t>
            </a:r>
            <a:r>
              <a:rPr lang="en-US" sz="1400" dirty="0">
                <a:solidFill>
                  <a:schemeClr val="tx2">
                    <a:lumMod val="25000"/>
                  </a:schemeClr>
                </a:solidFill>
              </a:rPr>
              <a:t> </a:t>
            </a:r>
            <a:r>
              <a:rPr lang="en-US" sz="1400" dirty="0" err="1">
                <a:solidFill>
                  <a:schemeClr val="tx2">
                    <a:lumMod val="25000"/>
                  </a:schemeClr>
                </a:solidFill>
              </a:rPr>
              <a:t>pada</a:t>
            </a:r>
            <a:r>
              <a:rPr lang="en-US" sz="1400" dirty="0">
                <a:solidFill>
                  <a:schemeClr val="tx2">
                    <a:lumMod val="25000"/>
                  </a:schemeClr>
                </a:solidFill>
              </a:rPr>
              <a:t> </a:t>
            </a:r>
            <a:r>
              <a:rPr lang="en-US" sz="1400" dirty="0" err="1">
                <a:solidFill>
                  <a:schemeClr val="tx2">
                    <a:lumMod val="25000"/>
                  </a:schemeClr>
                </a:solidFill>
              </a:rPr>
              <a:t>indikator</a:t>
            </a:r>
            <a:r>
              <a:rPr lang="en-US" sz="1400" dirty="0">
                <a:solidFill>
                  <a:schemeClr val="tx2">
                    <a:lumMod val="25000"/>
                  </a:schemeClr>
                </a:solidFill>
              </a:rPr>
              <a:t>: </a:t>
            </a:r>
          </a:p>
          <a:p>
            <a:pPr marL="228600" indent="-228600">
              <a:buAutoNum type="arabicPeriod"/>
            </a:pPr>
            <a:r>
              <a:rPr lang="en-US" sz="1400" dirty="0" err="1">
                <a:solidFill>
                  <a:schemeClr val="tx2">
                    <a:lumMod val="25000"/>
                  </a:schemeClr>
                </a:solidFill>
              </a:rPr>
              <a:t>Pelayanan</a:t>
            </a:r>
            <a:r>
              <a:rPr lang="en-US" sz="1400" dirty="0">
                <a:solidFill>
                  <a:schemeClr val="tx2">
                    <a:lumMod val="25000"/>
                  </a:schemeClr>
                </a:solidFill>
              </a:rPr>
              <a:t> </a:t>
            </a:r>
            <a:r>
              <a:rPr lang="en-US" sz="1400" dirty="0" err="1">
                <a:solidFill>
                  <a:schemeClr val="tx2">
                    <a:lumMod val="25000"/>
                  </a:schemeClr>
                </a:solidFill>
              </a:rPr>
              <a:t>Chitose</a:t>
            </a:r>
            <a:r>
              <a:rPr lang="en-US" sz="1400" dirty="0">
                <a:solidFill>
                  <a:schemeClr val="tx2">
                    <a:lumMod val="25000"/>
                  </a:schemeClr>
                </a:solidFill>
              </a:rPr>
              <a:t>.</a:t>
            </a:r>
          </a:p>
          <a:p>
            <a:pPr marL="228600" indent="-228600">
              <a:buAutoNum type="arabicPeriod"/>
            </a:pPr>
            <a:r>
              <a:rPr lang="en-US" sz="1400" dirty="0">
                <a:solidFill>
                  <a:schemeClr val="tx2">
                    <a:lumMod val="25000"/>
                  </a:schemeClr>
                </a:solidFill>
              </a:rPr>
              <a:t>Media </a:t>
            </a:r>
            <a:r>
              <a:rPr lang="en-US" sz="1400" dirty="0" err="1">
                <a:solidFill>
                  <a:schemeClr val="tx2">
                    <a:lumMod val="25000"/>
                  </a:schemeClr>
                </a:solidFill>
              </a:rPr>
              <a:t>Promosi</a:t>
            </a:r>
            <a:r>
              <a:rPr lang="en-US" sz="1400" dirty="0">
                <a:solidFill>
                  <a:schemeClr val="tx2">
                    <a:lumMod val="25000"/>
                  </a:schemeClr>
                </a:solidFill>
              </a:rPr>
              <a:t> </a:t>
            </a:r>
            <a:r>
              <a:rPr lang="en-US" sz="1400" dirty="0" err="1">
                <a:solidFill>
                  <a:schemeClr val="tx2">
                    <a:lumMod val="25000"/>
                  </a:schemeClr>
                </a:solidFill>
              </a:rPr>
              <a:t>Chitose</a:t>
            </a:r>
            <a:r>
              <a:rPr lang="en-US" sz="1400" dirty="0">
                <a:solidFill>
                  <a:schemeClr val="tx2">
                    <a:lumMod val="25000"/>
                  </a:schemeClr>
                </a:solidFill>
              </a:rPr>
              <a:t>.</a:t>
            </a:r>
          </a:p>
          <a:p>
            <a:pPr defTabSz="1625559" hangingPunct="0">
              <a:lnSpc>
                <a:spcPct val="120000"/>
              </a:lnSpc>
            </a:pPr>
            <a:endParaRPr lang="en-US" sz="1400" dirty="0">
              <a:solidFill>
                <a:schemeClr val="tx2">
                  <a:lumMod val="25000"/>
                </a:schemeClr>
              </a:solidFill>
              <a:sym typeface="Arial"/>
            </a:endParaRPr>
          </a:p>
        </p:txBody>
      </p:sp>
      <p:sp>
        <p:nvSpPr>
          <p:cNvPr id="10" name="TextBox 9">
            <a:extLst>
              <a:ext uri="{FF2B5EF4-FFF2-40B4-BE49-F238E27FC236}">
                <a16:creationId xmlns:a16="http://schemas.microsoft.com/office/drawing/2014/main" id="{EEEACEF3-0F9D-8D11-A411-A2D082F588A7}"/>
              </a:ext>
            </a:extLst>
          </p:cNvPr>
          <p:cNvSpPr txBox="1"/>
          <p:nvPr/>
        </p:nvSpPr>
        <p:spPr>
          <a:xfrm>
            <a:off x="8850009" y="4118527"/>
            <a:ext cx="2479484" cy="15594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en-US" sz="1400" dirty="0" err="1">
                <a:solidFill>
                  <a:schemeClr val="tx2">
                    <a:lumMod val="25000"/>
                  </a:schemeClr>
                </a:solidFill>
              </a:rPr>
              <a:t>Berdasarkan</a:t>
            </a:r>
            <a:r>
              <a:rPr lang="en-US" sz="1400" dirty="0">
                <a:solidFill>
                  <a:schemeClr val="tx2">
                    <a:lumMod val="25000"/>
                  </a:schemeClr>
                </a:solidFill>
              </a:rPr>
              <a:t> </a:t>
            </a:r>
            <a:r>
              <a:rPr lang="en-US" sz="1400" dirty="0" err="1">
                <a:solidFill>
                  <a:schemeClr val="tx2">
                    <a:lumMod val="25000"/>
                  </a:schemeClr>
                </a:solidFill>
              </a:rPr>
              <a:t>hasil</a:t>
            </a:r>
            <a:r>
              <a:rPr lang="en-US" sz="1400" dirty="0">
                <a:solidFill>
                  <a:schemeClr val="tx2">
                    <a:lumMod val="25000"/>
                  </a:schemeClr>
                </a:solidFill>
              </a:rPr>
              <a:t> survey </a:t>
            </a:r>
            <a:r>
              <a:rPr lang="en-US" sz="1400" dirty="0" err="1">
                <a:solidFill>
                  <a:schemeClr val="tx2">
                    <a:lumMod val="25000"/>
                  </a:schemeClr>
                </a:solidFill>
              </a:rPr>
              <a:t>bahwa</a:t>
            </a:r>
            <a:r>
              <a:rPr lang="en-US" sz="1400" dirty="0">
                <a:solidFill>
                  <a:schemeClr val="tx2">
                    <a:lumMod val="25000"/>
                  </a:schemeClr>
                </a:solidFill>
              </a:rPr>
              <a:t> </a:t>
            </a:r>
            <a:r>
              <a:rPr lang="en-US" sz="1400" dirty="0" err="1">
                <a:solidFill>
                  <a:schemeClr val="tx2">
                    <a:lumMod val="25000"/>
                  </a:schemeClr>
                </a:solidFill>
              </a:rPr>
              <a:t>variabel</a:t>
            </a:r>
            <a:r>
              <a:rPr lang="en-US" sz="1400" dirty="0">
                <a:solidFill>
                  <a:schemeClr val="tx2">
                    <a:lumMod val="25000"/>
                  </a:schemeClr>
                </a:solidFill>
              </a:rPr>
              <a:t> place </a:t>
            </a:r>
            <a:r>
              <a:rPr lang="en-US" sz="1400" dirty="0" err="1">
                <a:solidFill>
                  <a:schemeClr val="tx2">
                    <a:lumMod val="25000"/>
                  </a:schemeClr>
                </a:solidFill>
              </a:rPr>
              <a:t>memiliki</a:t>
            </a:r>
            <a:r>
              <a:rPr lang="en-US" sz="1400" dirty="0">
                <a:solidFill>
                  <a:schemeClr val="tx2">
                    <a:lumMod val="25000"/>
                  </a:schemeClr>
                </a:solidFill>
              </a:rPr>
              <a:t> </a:t>
            </a:r>
            <a:r>
              <a:rPr lang="en-US" sz="1400" dirty="0" err="1">
                <a:solidFill>
                  <a:schemeClr val="tx2">
                    <a:lumMod val="25000"/>
                  </a:schemeClr>
                </a:solidFill>
              </a:rPr>
              <a:t>nilai</a:t>
            </a:r>
            <a:r>
              <a:rPr lang="en-US" sz="1400" dirty="0">
                <a:solidFill>
                  <a:schemeClr val="tx2">
                    <a:lumMod val="25000"/>
                  </a:schemeClr>
                </a:solidFill>
              </a:rPr>
              <a:t> </a:t>
            </a:r>
            <a:r>
              <a:rPr lang="en-US" sz="1400" dirty="0" err="1">
                <a:solidFill>
                  <a:schemeClr val="tx2">
                    <a:lumMod val="25000"/>
                  </a:schemeClr>
                </a:solidFill>
              </a:rPr>
              <a:t>terendah</a:t>
            </a:r>
            <a:r>
              <a:rPr lang="en-US" sz="1400" dirty="0">
                <a:solidFill>
                  <a:schemeClr val="tx2">
                    <a:lumMod val="25000"/>
                  </a:schemeClr>
                </a:solidFill>
              </a:rPr>
              <a:t> </a:t>
            </a:r>
            <a:r>
              <a:rPr lang="en-US" sz="1400" dirty="0" err="1">
                <a:solidFill>
                  <a:schemeClr val="tx2">
                    <a:lumMod val="25000"/>
                  </a:schemeClr>
                </a:solidFill>
              </a:rPr>
              <a:t>pada</a:t>
            </a:r>
            <a:r>
              <a:rPr lang="en-US" sz="1400" dirty="0">
                <a:solidFill>
                  <a:schemeClr val="tx2">
                    <a:lumMod val="25000"/>
                  </a:schemeClr>
                </a:solidFill>
              </a:rPr>
              <a:t> </a:t>
            </a:r>
            <a:r>
              <a:rPr lang="en-US" sz="1400" dirty="0" err="1">
                <a:solidFill>
                  <a:schemeClr val="tx2">
                    <a:lumMod val="25000"/>
                  </a:schemeClr>
                </a:solidFill>
              </a:rPr>
              <a:t>indikator</a:t>
            </a:r>
            <a:r>
              <a:rPr lang="en-US" sz="1400" dirty="0">
                <a:solidFill>
                  <a:schemeClr val="tx2">
                    <a:lumMod val="25000"/>
                  </a:schemeClr>
                </a:solidFill>
              </a:rPr>
              <a:t>: </a:t>
            </a:r>
          </a:p>
          <a:p>
            <a:pPr marL="228600" indent="-228600">
              <a:buAutoNum type="arabicPeriod"/>
            </a:pPr>
            <a:r>
              <a:rPr lang="en-US" sz="1400" dirty="0" err="1">
                <a:solidFill>
                  <a:schemeClr val="tx2">
                    <a:lumMod val="25000"/>
                  </a:schemeClr>
                </a:solidFill>
              </a:rPr>
              <a:t>Lokasi</a:t>
            </a:r>
            <a:r>
              <a:rPr lang="en-US" sz="1400" dirty="0">
                <a:solidFill>
                  <a:schemeClr val="tx2">
                    <a:lumMod val="25000"/>
                  </a:schemeClr>
                </a:solidFill>
              </a:rPr>
              <a:t> Kantor / Showroom / Distributor </a:t>
            </a:r>
            <a:r>
              <a:rPr lang="en-US" sz="1400" dirty="0" err="1">
                <a:solidFill>
                  <a:schemeClr val="tx2">
                    <a:lumMod val="25000"/>
                  </a:schemeClr>
                </a:solidFill>
              </a:rPr>
              <a:t>Chitose</a:t>
            </a:r>
            <a:r>
              <a:rPr lang="en-US" sz="1400" dirty="0">
                <a:solidFill>
                  <a:schemeClr val="tx2">
                    <a:lumMod val="25000"/>
                  </a:schemeClr>
                </a:solidFill>
              </a:rPr>
              <a:t>.</a:t>
            </a:r>
          </a:p>
          <a:p>
            <a:pPr marL="228600" indent="-228600">
              <a:buAutoNum type="arabicPeriod"/>
            </a:pPr>
            <a:r>
              <a:rPr lang="en-US" sz="1400" dirty="0" err="1">
                <a:solidFill>
                  <a:schemeClr val="tx2">
                    <a:lumMod val="25000"/>
                  </a:schemeClr>
                </a:solidFill>
              </a:rPr>
              <a:t>Pengiriman</a:t>
            </a:r>
            <a:r>
              <a:rPr lang="en-US" sz="1400" dirty="0">
                <a:solidFill>
                  <a:schemeClr val="tx2">
                    <a:lumMod val="25000"/>
                  </a:schemeClr>
                </a:solidFill>
              </a:rPr>
              <a:t> </a:t>
            </a:r>
            <a:r>
              <a:rPr lang="en-US" sz="1400" dirty="0" err="1">
                <a:solidFill>
                  <a:schemeClr val="tx2">
                    <a:lumMod val="25000"/>
                  </a:schemeClr>
                </a:solidFill>
              </a:rPr>
              <a:t>produk-produk</a:t>
            </a:r>
            <a:r>
              <a:rPr lang="en-US" sz="1400" dirty="0">
                <a:solidFill>
                  <a:schemeClr val="tx2">
                    <a:lumMod val="25000"/>
                  </a:schemeClr>
                </a:solidFill>
              </a:rPr>
              <a:t> </a:t>
            </a:r>
            <a:r>
              <a:rPr lang="en-US" sz="1400" dirty="0" err="1">
                <a:solidFill>
                  <a:schemeClr val="tx2">
                    <a:lumMod val="25000"/>
                  </a:schemeClr>
                </a:solidFill>
              </a:rPr>
              <a:t>Chitose</a:t>
            </a:r>
            <a:r>
              <a:rPr lang="en-US" sz="1400" dirty="0">
                <a:solidFill>
                  <a:schemeClr val="tx2">
                    <a:lumMod val="25000"/>
                  </a:schemeClr>
                </a:solidFill>
              </a:rPr>
              <a:t>.</a:t>
            </a:r>
          </a:p>
        </p:txBody>
      </p:sp>
    </p:spTree>
    <p:extLst>
      <p:ext uri="{BB962C8B-B14F-4D97-AF65-F5344CB8AC3E}">
        <p14:creationId xmlns:p14="http://schemas.microsoft.com/office/powerpoint/2010/main" val="47284499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087952B-9CF1-6966-35BE-F55A2B3B8FB3}"/>
              </a:ext>
            </a:extLst>
          </p:cNvPr>
          <p:cNvGraphicFramePr>
            <a:graphicFrameLocks/>
          </p:cNvGraphicFramePr>
          <p:nvPr>
            <p:extLst>
              <p:ext uri="{D42A27DB-BD31-4B8C-83A1-F6EECF244321}">
                <p14:modId xmlns:p14="http://schemas.microsoft.com/office/powerpoint/2010/main" val="2005594187"/>
              </p:ext>
            </p:extLst>
          </p:nvPr>
        </p:nvGraphicFramePr>
        <p:xfrm>
          <a:off x="422786" y="1247548"/>
          <a:ext cx="11381419" cy="5167694"/>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a:extLst>
              <a:ext uri="{FF2B5EF4-FFF2-40B4-BE49-F238E27FC236}">
                <a16:creationId xmlns:a16="http://schemas.microsoft.com/office/drawing/2014/main" id="{0FEC028A-CB41-526D-4E53-DCCD318C461A}"/>
              </a:ext>
            </a:extLst>
          </p:cNvPr>
          <p:cNvGrpSpPr/>
          <p:nvPr/>
        </p:nvGrpSpPr>
        <p:grpSpPr>
          <a:xfrm>
            <a:off x="10451726" y="6444412"/>
            <a:ext cx="1352480" cy="287226"/>
            <a:chOff x="10451726" y="6294512"/>
            <a:chExt cx="1352480" cy="287226"/>
          </a:xfrm>
        </p:grpSpPr>
        <p:pic>
          <p:nvPicPr>
            <p:cNvPr id="3" name="Picture 2">
              <a:extLst>
                <a:ext uri="{FF2B5EF4-FFF2-40B4-BE49-F238E27FC236}">
                  <a16:creationId xmlns:a16="http://schemas.microsoft.com/office/drawing/2014/main" id="{C879C7DD-C9F0-ADBB-CB20-44004B20BF56}"/>
                </a:ext>
              </a:extLst>
            </p:cNvPr>
            <p:cNvPicPr>
              <a:picLocks noChangeAspect="1"/>
            </p:cNvPicPr>
            <p:nvPr/>
          </p:nvPicPr>
          <p:blipFill>
            <a:blip r:embed="rId3"/>
            <a:stretch>
              <a:fillRect/>
            </a:stretch>
          </p:blipFill>
          <p:spPr>
            <a:xfrm>
              <a:off x="10913805" y="6294512"/>
              <a:ext cx="890401" cy="287226"/>
            </a:xfrm>
            <a:prstGeom prst="rect">
              <a:avLst/>
            </a:prstGeom>
          </p:spPr>
        </p:pic>
        <p:sp>
          <p:nvSpPr>
            <p:cNvPr id="10" name="Oval 9">
              <a:extLst>
                <a:ext uri="{FF2B5EF4-FFF2-40B4-BE49-F238E27FC236}">
                  <a16:creationId xmlns:a16="http://schemas.microsoft.com/office/drawing/2014/main" id="{FDC55270-46A9-BDC5-7513-915342D50D34}"/>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873B424-994A-CA27-334E-1F8522308AC5}"/>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98FD16F-0000-16E7-9F64-BA7EF6052CED}"/>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Rounded Corners 21">
            <a:extLst>
              <a:ext uri="{FF2B5EF4-FFF2-40B4-BE49-F238E27FC236}">
                <a16:creationId xmlns:a16="http://schemas.microsoft.com/office/drawing/2014/main" id="{A89C6E3A-C38D-6B82-547C-4183547FF7B1}"/>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3" name="Rectangle: Rounded Corners 22">
            <a:extLst>
              <a:ext uri="{FF2B5EF4-FFF2-40B4-BE49-F238E27FC236}">
                <a16:creationId xmlns:a16="http://schemas.microsoft.com/office/drawing/2014/main" id="{423AA3AF-4D4A-0DCE-E495-0E64B75E4189}"/>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4" name="TextBox 23">
            <a:extLst>
              <a:ext uri="{FF2B5EF4-FFF2-40B4-BE49-F238E27FC236}">
                <a16:creationId xmlns:a16="http://schemas.microsoft.com/office/drawing/2014/main" id="{DBA7C6FF-B045-F0A9-B569-A7BD256D8CEE}"/>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25" name="TextBox 24">
            <a:extLst>
              <a:ext uri="{FF2B5EF4-FFF2-40B4-BE49-F238E27FC236}">
                <a16:creationId xmlns:a16="http://schemas.microsoft.com/office/drawing/2014/main" id="{24CBD8FD-06FD-AAEA-A57B-051EEB31C165}"/>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26" name="TextBox 25">
            <a:extLst>
              <a:ext uri="{FF2B5EF4-FFF2-40B4-BE49-F238E27FC236}">
                <a16:creationId xmlns:a16="http://schemas.microsoft.com/office/drawing/2014/main" id="{DED3FFD9-2A1A-8DC4-0A6E-916428390F42}"/>
              </a:ext>
            </a:extLst>
          </p:cNvPr>
          <p:cNvSpPr txBox="1"/>
          <p:nvPr/>
        </p:nvSpPr>
        <p:spPr>
          <a:xfrm>
            <a:off x="1285914" y="961971"/>
            <a:ext cx="4810086" cy="307777"/>
          </a:xfrm>
          <a:prstGeom prst="rect">
            <a:avLst/>
          </a:prstGeom>
          <a:noFill/>
        </p:spPr>
        <p:txBody>
          <a:bodyPr wrap="square">
            <a:spAutoFit/>
          </a:bodyPr>
          <a:lstStyle/>
          <a:p>
            <a:r>
              <a:rPr lang="fi-FI" altLang="ko-KR" sz="1400" b="1" dirty="0">
                <a:latin typeface="Arial"/>
                <a:ea typeface="Arial Unicode MS"/>
                <a:cs typeface="Arial" pitchFamily="34" charset="0"/>
              </a:rPr>
              <a:t>3.4 KETIDAKSESUAIAN DAN TINDAKAN KOREKSI</a:t>
            </a:r>
          </a:p>
        </p:txBody>
      </p:sp>
    </p:spTree>
    <p:extLst>
      <p:ext uri="{BB962C8B-B14F-4D97-AF65-F5344CB8AC3E}">
        <p14:creationId xmlns:p14="http://schemas.microsoft.com/office/powerpoint/2010/main" val="243166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48E135E-8FE8-CD97-9628-596DE2B5FF9D}"/>
              </a:ext>
            </a:extLst>
          </p:cNvPr>
          <p:cNvGraphicFramePr>
            <a:graphicFrameLocks noGrp="1"/>
          </p:cNvGraphicFramePr>
          <p:nvPr>
            <p:ph idx="1"/>
            <p:extLst>
              <p:ext uri="{D42A27DB-BD31-4B8C-83A1-F6EECF244321}">
                <p14:modId xmlns:p14="http://schemas.microsoft.com/office/powerpoint/2010/main" val="1536576415"/>
              </p:ext>
            </p:extLst>
          </p:nvPr>
        </p:nvGraphicFramePr>
        <p:xfrm>
          <a:off x="465100" y="1264849"/>
          <a:ext cx="11339107" cy="4736383"/>
        </p:xfrm>
        <a:graphic>
          <a:graphicData uri="http://schemas.openxmlformats.org/drawingml/2006/table">
            <a:tbl>
              <a:tblPr firstRow="1" firstCol="1" bandRow="1">
                <a:tableStyleId>{7E9639D4-E3E2-4D34-9284-5A2195B3D0D7}</a:tableStyleId>
              </a:tblPr>
              <a:tblGrid>
                <a:gridCol w="649717">
                  <a:extLst>
                    <a:ext uri="{9D8B030D-6E8A-4147-A177-3AD203B41FA5}">
                      <a16:colId xmlns:a16="http://schemas.microsoft.com/office/drawing/2014/main" val="948451999"/>
                    </a:ext>
                  </a:extLst>
                </a:gridCol>
                <a:gridCol w="5455833">
                  <a:extLst>
                    <a:ext uri="{9D8B030D-6E8A-4147-A177-3AD203B41FA5}">
                      <a16:colId xmlns:a16="http://schemas.microsoft.com/office/drawing/2014/main" val="2023345517"/>
                    </a:ext>
                  </a:extLst>
                </a:gridCol>
                <a:gridCol w="5233557">
                  <a:extLst>
                    <a:ext uri="{9D8B030D-6E8A-4147-A177-3AD203B41FA5}">
                      <a16:colId xmlns:a16="http://schemas.microsoft.com/office/drawing/2014/main" val="2085299884"/>
                    </a:ext>
                  </a:extLst>
                </a:gridCol>
              </a:tblGrid>
              <a:tr h="428941">
                <a:tc>
                  <a:txBody>
                    <a:bodyPr/>
                    <a:lstStyle/>
                    <a:p>
                      <a:pPr marL="0" marR="63500" indent="0" algn="ctr">
                        <a:spcAft>
                          <a:spcPts val="0"/>
                        </a:spcAft>
                      </a:pPr>
                      <a:r>
                        <a:rPr lang="en-US" sz="1600" b="1" kern="100" dirty="0">
                          <a:solidFill>
                            <a:schemeClr val="bg1"/>
                          </a:solidFill>
                          <a:effectLst/>
                        </a:rPr>
                        <a:t>No</a:t>
                      </a:r>
                      <a:endParaRPr lang="en-US" sz="1100" b="1" kern="1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8953" marR="48953" marT="0" marB="0" anchor="ctr"/>
                </a:tc>
                <a:tc>
                  <a:txBody>
                    <a:bodyPr/>
                    <a:lstStyle/>
                    <a:p>
                      <a:pPr marL="457200" marR="63500" algn="ctr">
                        <a:spcAft>
                          <a:spcPts val="0"/>
                        </a:spcAft>
                      </a:pPr>
                      <a:r>
                        <a:rPr lang="en-US" sz="1600" b="1" kern="100" dirty="0">
                          <a:solidFill>
                            <a:schemeClr val="bg1"/>
                          </a:solidFill>
                          <a:effectLst/>
                        </a:rPr>
                        <a:t>RTM </a:t>
                      </a:r>
                      <a:r>
                        <a:rPr lang="en-US" sz="1600" b="1" kern="100" dirty="0" err="1">
                          <a:solidFill>
                            <a:schemeClr val="bg1"/>
                          </a:solidFill>
                          <a:effectLst/>
                        </a:rPr>
                        <a:t>Sebelumnya</a:t>
                      </a:r>
                      <a:endParaRPr lang="en-US" sz="1100" b="1" kern="1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8953" marR="48953" marT="0" marB="0" anchor="ctr"/>
                </a:tc>
                <a:tc>
                  <a:txBody>
                    <a:bodyPr/>
                    <a:lstStyle/>
                    <a:p>
                      <a:pPr marL="457200" marR="63500" algn="ctr">
                        <a:spcAft>
                          <a:spcPts val="0"/>
                        </a:spcAft>
                      </a:pPr>
                      <a:r>
                        <a:rPr lang="en-US" sz="1600" b="1" kern="100" dirty="0" err="1">
                          <a:solidFill>
                            <a:schemeClr val="bg1"/>
                          </a:solidFill>
                          <a:effectLst/>
                        </a:rPr>
                        <a:t>Kondisi</a:t>
                      </a:r>
                      <a:r>
                        <a:rPr lang="en-US" sz="1600" b="1" kern="100" dirty="0">
                          <a:solidFill>
                            <a:schemeClr val="bg1"/>
                          </a:solidFill>
                          <a:effectLst/>
                        </a:rPr>
                        <a:t> Update</a:t>
                      </a:r>
                      <a:endParaRPr lang="en-US" sz="1100" b="1" kern="1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8953" marR="48953" marT="0" marB="0" anchor="ctr"/>
                </a:tc>
                <a:extLst>
                  <a:ext uri="{0D108BD9-81ED-4DB2-BD59-A6C34878D82A}">
                    <a16:rowId xmlns:a16="http://schemas.microsoft.com/office/drawing/2014/main" val="1955534863"/>
                  </a:ext>
                </a:extLst>
              </a:tr>
              <a:tr h="998166">
                <a:tc>
                  <a:txBody>
                    <a:bodyPr/>
                    <a:lstStyle/>
                    <a:p>
                      <a:pPr marL="0" marR="63500" indent="0" algn="ctr">
                        <a:spcAft>
                          <a:spcPts val="0"/>
                        </a:spcAft>
                      </a:pPr>
                      <a:r>
                        <a:rPr lang="en-US" sz="1600" b="0" kern="100" dirty="0">
                          <a:solidFill>
                            <a:schemeClr val="tx1"/>
                          </a:solidFill>
                          <a:effectLst/>
                        </a:rPr>
                        <a:t>1</a:t>
                      </a:r>
                      <a:endParaRPr lang="en-US" sz="1600" b="0" kern="100" dirty="0">
                        <a:solidFill>
                          <a:schemeClr val="tx1"/>
                        </a:solidFill>
                        <a:effectLst/>
                        <a:latin typeface="+mn-lt"/>
                        <a:ea typeface="Times New Roman" panose="02020603050405020304" pitchFamily="18" charset="0"/>
                        <a:cs typeface="Arial" panose="020B0604020202020204" pitchFamily="34" charset="0"/>
                      </a:endParaRPr>
                    </a:p>
                  </a:txBody>
                  <a:tcPr marL="48953" marR="48953" marT="0" marB="0" anchor="ctr"/>
                </a:tc>
                <a:tc>
                  <a:txBody>
                    <a:bodyPr/>
                    <a:lstStyle/>
                    <a:p>
                      <a:pPr algn="l" fontAlgn="b"/>
                      <a:r>
                        <a:rPr lang="en-US" sz="1600" b="0" u="none" strike="noStrike" dirty="0" err="1">
                          <a:solidFill>
                            <a:srgbClr val="000000"/>
                          </a:solidFill>
                          <a:effectLst/>
                        </a:rPr>
                        <a:t>Isu</a:t>
                      </a:r>
                      <a:r>
                        <a:rPr lang="en-US" sz="1600" b="0" u="none" strike="noStrike" dirty="0">
                          <a:solidFill>
                            <a:srgbClr val="000000"/>
                          </a:solidFill>
                          <a:effectLst/>
                        </a:rPr>
                        <a:t> </a:t>
                      </a:r>
                      <a:r>
                        <a:rPr lang="en-US" sz="1600" b="0" u="none" strike="noStrike" dirty="0" err="1">
                          <a:solidFill>
                            <a:srgbClr val="000000"/>
                          </a:solidFill>
                          <a:effectLst/>
                        </a:rPr>
                        <a:t>Eksternal</a:t>
                      </a:r>
                      <a:r>
                        <a:rPr lang="en-US" sz="1600" b="0" u="none" strike="noStrike" dirty="0">
                          <a:solidFill>
                            <a:srgbClr val="000000"/>
                          </a:solidFill>
                          <a:effectLst/>
                        </a:rPr>
                        <a:t> </a:t>
                      </a:r>
                      <a:r>
                        <a:rPr lang="en-US" sz="1600" b="0" u="none" strike="noStrike" dirty="0" err="1">
                          <a:solidFill>
                            <a:srgbClr val="000000"/>
                          </a:solidFill>
                          <a:effectLst/>
                        </a:rPr>
                        <a:t>terkait</a:t>
                      </a:r>
                      <a:r>
                        <a:rPr lang="en-US" sz="1600" b="0" u="none" strike="noStrike" dirty="0">
                          <a:solidFill>
                            <a:srgbClr val="000000"/>
                          </a:solidFill>
                          <a:effectLst/>
                        </a:rPr>
                        <a:t> </a:t>
                      </a:r>
                      <a:r>
                        <a:rPr lang="en-US" sz="1600" b="0" u="none" strike="noStrike" dirty="0" err="1">
                          <a:solidFill>
                            <a:srgbClr val="000000"/>
                          </a:solidFill>
                          <a:effectLst/>
                        </a:rPr>
                        <a:t>persaingan</a:t>
                      </a:r>
                      <a:r>
                        <a:rPr lang="en-US" sz="1600" b="0" u="none" strike="noStrike" dirty="0">
                          <a:solidFill>
                            <a:srgbClr val="000000"/>
                          </a:solidFill>
                          <a:effectLst/>
                        </a:rPr>
                        <a:t> pasar, </a:t>
                      </a:r>
                      <a:r>
                        <a:rPr lang="en-US" sz="1600" b="0" u="none" strike="noStrike" dirty="0" err="1">
                          <a:solidFill>
                            <a:srgbClr val="000000"/>
                          </a:solidFill>
                          <a:effectLst/>
                        </a:rPr>
                        <a:t>perlu</a:t>
                      </a:r>
                      <a:r>
                        <a:rPr lang="en-US" sz="1600" b="0" u="none" strike="noStrike" dirty="0">
                          <a:solidFill>
                            <a:srgbClr val="000000"/>
                          </a:solidFill>
                          <a:effectLst/>
                        </a:rPr>
                        <a:t> </a:t>
                      </a:r>
                      <a:r>
                        <a:rPr lang="en-US" sz="1600" b="0" u="none" strike="noStrike" dirty="0" err="1">
                          <a:solidFill>
                            <a:srgbClr val="000000"/>
                          </a:solidFill>
                          <a:effectLst/>
                        </a:rPr>
                        <a:t>adanya</a:t>
                      </a:r>
                      <a:r>
                        <a:rPr lang="en-US" sz="1600" b="0" u="none" strike="noStrike" dirty="0">
                          <a:solidFill>
                            <a:srgbClr val="000000"/>
                          </a:solidFill>
                          <a:effectLst/>
                        </a:rPr>
                        <a:t> </a:t>
                      </a:r>
                      <a:r>
                        <a:rPr lang="en-US" sz="1600" b="0" u="none" strike="noStrike" dirty="0" err="1">
                          <a:solidFill>
                            <a:srgbClr val="000000"/>
                          </a:solidFill>
                          <a:effectLst/>
                        </a:rPr>
                        <a:t>pembanding</a:t>
                      </a:r>
                      <a:r>
                        <a:rPr lang="en-US" sz="1600" b="0" u="none" strike="noStrike" dirty="0">
                          <a:solidFill>
                            <a:srgbClr val="000000"/>
                          </a:solidFill>
                          <a:effectLst/>
                        </a:rPr>
                        <a:t> </a:t>
                      </a:r>
                      <a:r>
                        <a:rPr lang="en-US" sz="1600" b="0" u="none" strike="noStrike" dirty="0" err="1">
                          <a:solidFill>
                            <a:srgbClr val="000000"/>
                          </a:solidFill>
                          <a:effectLst/>
                        </a:rPr>
                        <a:t>antara</a:t>
                      </a:r>
                      <a:r>
                        <a:rPr lang="en-US" sz="1600" b="0" u="none" strike="noStrike" dirty="0">
                          <a:solidFill>
                            <a:srgbClr val="000000"/>
                          </a:solidFill>
                          <a:effectLst/>
                        </a:rPr>
                        <a:t> </a:t>
                      </a:r>
                      <a:r>
                        <a:rPr lang="en-US" sz="1600" b="0" u="none" strike="noStrike" dirty="0" err="1">
                          <a:solidFill>
                            <a:srgbClr val="000000"/>
                          </a:solidFill>
                          <a:effectLst/>
                        </a:rPr>
                        <a:t>produk</a:t>
                      </a:r>
                      <a:r>
                        <a:rPr lang="en-US" sz="1600" b="0" u="none" strike="noStrike" dirty="0">
                          <a:solidFill>
                            <a:srgbClr val="000000"/>
                          </a:solidFill>
                          <a:effectLst/>
                        </a:rPr>
                        <a:t> </a:t>
                      </a:r>
                      <a:r>
                        <a:rPr lang="en-US" sz="1600" b="0" u="none" strike="noStrike" dirty="0" err="1">
                          <a:solidFill>
                            <a:srgbClr val="000000"/>
                          </a:solidFill>
                          <a:effectLst/>
                        </a:rPr>
                        <a:t>Lokal</a:t>
                      </a:r>
                      <a:r>
                        <a:rPr lang="en-US" sz="1600" b="0" u="none" strike="noStrike" dirty="0">
                          <a:solidFill>
                            <a:srgbClr val="000000"/>
                          </a:solidFill>
                          <a:effectLst/>
                        </a:rPr>
                        <a:t> </a:t>
                      </a:r>
                      <a:r>
                        <a:rPr lang="en-US" sz="1600" b="0" u="none" strike="noStrike" dirty="0" err="1">
                          <a:solidFill>
                            <a:srgbClr val="000000"/>
                          </a:solidFill>
                          <a:effectLst/>
                        </a:rPr>
                        <a:t>dengan</a:t>
                      </a:r>
                      <a:r>
                        <a:rPr lang="en-US" sz="1600" b="0" u="none" strike="noStrike" dirty="0">
                          <a:solidFill>
                            <a:srgbClr val="000000"/>
                          </a:solidFill>
                          <a:effectLst/>
                        </a:rPr>
                        <a:t> </a:t>
                      </a:r>
                      <a:r>
                        <a:rPr lang="en-US" sz="1600" b="0" u="none" strike="noStrike" dirty="0" err="1">
                          <a:solidFill>
                            <a:srgbClr val="000000"/>
                          </a:solidFill>
                          <a:effectLst/>
                        </a:rPr>
                        <a:t>Produk</a:t>
                      </a:r>
                      <a:r>
                        <a:rPr lang="en-US" sz="1600" b="0" u="none" strike="noStrike" dirty="0">
                          <a:solidFill>
                            <a:srgbClr val="000000"/>
                          </a:solidFill>
                          <a:effectLst/>
                        </a:rPr>
                        <a:t> Import, </a:t>
                      </a:r>
                      <a:r>
                        <a:rPr lang="en-US" sz="1600" b="0" u="none" strike="noStrike" dirty="0" err="1">
                          <a:solidFill>
                            <a:srgbClr val="000000"/>
                          </a:solidFill>
                          <a:effectLst/>
                        </a:rPr>
                        <a:t>untuk</a:t>
                      </a:r>
                      <a:r>
                        <a:rPr lang="en-US" sz="1600" b="0" u="none" strike="noStrike" dirty="0">
                          <a:solidFill>
                            <a:srgbClr val="000000"/>
                          </a:solidFill>
                          <a:effectLst/>
                        </a:rPr>
                        <a:t> </a:t>
                      </a:r>
                      <a:r>
                        <a:rPr lang="en-US" sz="1600" b="0" u="none" strike="noStrike" dirty="0" err="1">
                          <a:solidFill>
                            <a:srgbClr val="000000"/>
                          </a:solidFill>
                          <a:effectLst/>
                        </a:rPr>
                        <a:t>mengetahui</a:t>
                      </a:r>
                      <a:r>
                        <a:rPr lang="en-US" sz="1600" b="0" u="none" strike="noStrike" dirty="0">
                          <a:solidFill>
                            <a:srgbClr val="000000"/>
                          </a:solidFill>
                          <a:effectLst/>
                        </a:rPr>
                        <a:t> GP </a:t>
                      </a:r>
                      <a:r>
                        <a:rPr lang="en-US" sz="1600" b="0" u="none" strike="noStrike" dirty="0" err="1">
                          <a:solidFill>
                            <a:srgbClr val="000000"/>
                          </a:solidFill>
                          <a:effectLst/>
                        </a:rPr>
                        <a:t>lebih</a:t>
                      </a:r>
                      <a:r>
                        <a:rPr lang="en-US" sz="1600" b="0" u="none" strike="noStrike" dirty="0">
                          <a:solidFill>
                            <a:srgbClr val="000000"/>
                          </a:solidFill>
                          <a:effectLst/>
                        </a:rPr>
                        <a:t> yang </a:t>
                      </a:r>
                      <a:r>
                        <a:rPr lang="en-US" sz="1600" b="0" u="none" strike="noStrike" dirty="0" err="1">
                          <a:solidFill>
                            <a:srgbClr val="000000"/>
                          </a:solidFill>
                          <a:effectLst/>
                        </a:rPr>
                        <a:t>baik</a:t>
                      </a:r>
                      <a:r>
                        <a:rPr lang="en-US" sz="1600" b="0" u="none" strike="noStrike" dirty="0">
                          <a:solidFill>
                            <a:srgbClr val="000000"/>
                          </a:solidFill>
                          <a:effectLst/>
                        </a:rPr>
                        <a:t>.</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marL="117475" marR="63500" indent="0" algn="l" defTabSz="914400" rtl="0" eaLnBrk="1" latinLnBrk="0" hangingPunct="1">
                        <a:spcAft>
                          <a:spcPts val="0"/>
                        </a:spcAft>
                      </a:pPr>
                      <a:r>
                        <a:rPr lang="en-US" sz="1600" kern="100" dirty="0">
                          <a:solidFill>
                            <a:schemeClr val="tx1"/>
                          </a:solidFill>
                          <a:effectLst/>
                        </a:rPr>
                        <a:t>GP </a:t>
                      </a:r>
                      <a:r>
                        <a:rPr lang="en-US" sz="1600" kern="100" dirty="0" err="1">
                          <a:solidFill>
                            <a:schemeClr val="tx1"/>
                          </a:solidFill>
                          <a:effectLst/>
                        </a:rPr>
                        <a:t>antara</a:t>
                      </a:r>
                      <a:r>
                        <a:rPr lang="en-US" sz="1600" kern="100" dirty="0">
                          <a:solidFill>
                            <a:schemeClr val="tx1"/>
                          </a:solidFill>
                          <a:effectLst/>
                        </a:rPr>
                        <a:t> </a:t>
                      </a:r>
                      <a:r>
                        <a:rPr lang="en-US" sz="1600" kern="100" dirty="0" err="1">
                          <a:solidFill>
                            <a:schemeClr val="tx1"/>
                          </a:solidFill>
                          <a:effectLst/>
                        </a:rPr>
                        <a:t>produk</a:t>
                      </a:r>
                      <a:r>
                        <a:rPr lang="en-US" sz="1600" kern="100" dirty="0">
                          <a:solidFill>
                            <a:schemeClr val="tx1"/>
                          </a:solidFill>
                          <a:effectLst/>
                        </a:rPr>
                        <a:t> import dan local </a:t>
                      </a:r>
                      <a:r>
                        <a:rPr lang="en-US" sz="1600" kern="100" dirty="0" err="1">
                          <a:solidFill>
                            <a:schemeClr val="tx1"/>
                          </a:solidFill>
                          <a:effectLst/>
                        </a:rPr>
                        <a:t>sudah</a:t>
                      </a:r>
                      <a:r>
                        <a:rPr lang="en-US" sz="1600" kern="100" dirty="0">
                          <a:solidFill>
                            <a:schemeClr val="tx1"/>
                          </a:solidFill>
                          <a:effectLst/>
                        </a:rPr>
                        <a:t> </a:t>
                      </a:r>
                      <a:r>
                        <a:rPr lang="en-US" sz="1600" kern="100" dirty="0" err="1">
                          <a:solidFill>
                            <a:schemeClr val="tx1"/>
                          </a:solidFill>
                          <a:effectLst/>
                        </a:rPr>
                        <a:t>dilakukan</a:t>
                      </a:r>
                      <a:r>
                        <a:rPr lang="en-US" sz="1600" kern="100" dirty="0">
                          <a:solidFill>
                            <a:schemeClr val="tx1"/>
                          </a:solidFill>
                          <a:effectLst/>
                        </a:rPr>
                        <a:t> </a:t>
                      </a:r>
                      <a:r>
                        <a:rPr lang="en-US" sz="1600" kern="100" dirty="0" err="1">
                          <a:solidFill>
                            <a:schemeClr val="tx1"/>
                          </a:solidFill>
                          <a:effectLst/>
                        </a:rPr>
                        <a:t>analisa</a:t>
                      </a:r>
                      <a:r>
                        <a:rPr lang="en-US" sz="1600" kern="100" dirty="0">
                          <a:solidFill>
                            <a:schemeClr val="tx1"/>
                          </a:solidFill>
                          <a:effectLst/>
                        </a:rPr>
                        <a:t> </a:t>
                      </a:r>
                      <a:r>
                        <a:rPr lang="en-US" sz="1600" kern="100" dirty="0" err="1">
                          <a:solidFill>
                            <a:schemeClr val="tx1"/>
                          </a:solidFill>
                          <a:effectLst/>
                        </a:rPr>
                        <a:t>berdasarkan</a:t>
                      </a:r>
                      <a:r>
                        <a:rPr lang="en-US" sz="1600" kern="100" dirty="0">
                          <a:solidFill>
                            <a:schemeClr val="tx1"/>
                          </a:solidFill>
                          <a:effectLst/>
                        </a:rPr>
                        <a:t> data </a:t>
                      </a:r>
                      <a:r>
                        <a:rPr lang="en-US" sz="1600" kern="100" dirty="0" err="1">
                          <a:solidFill>
                            <a:schemeClr val="tx1"/>
                          </a:solidFill>
                          <a:effectLst/>
                        </a:rPr>
                        <a:t>analisa</a:t>
                      </a:r>
                      <a:r>
                        <a:rPr lang="en-US" sz="1600" kern="100" dirty="0">
                          <a:solidFill>
                            <a:schemeClr val="tx1"/>
                          </a:solidFill>
                          <a:effectLst/>
                        </a:rPr>
                        <a:t> Dept FIACO.</a:t>
                      </a:r>
                      <a:endParaRPr lang="en-US" sz="1600" kern="100" dirty="0">
                        <a:solidFill>
                          <a:schemeClr val="tx1"/>
                        </a:solidFill>
                        <a:effectLst/>
                        <a:latin typeface="+mn-lt"/>
                        <a:ea typeface="+mn-ea"/>
                        <a:cs typeface="Arial" panose="020B0604020202020204" pitchFamily="34" charset="0"/>
                      </a:endParaRPr>
                    </a:p>
                  </a:txBody>
                  <a:tcPr marL="48953" marR="48953" marT="0" marB="0" anchor="ctr"/>
                </a:tc>
                <a:extLst>
                  <a:ext uri="{0D108BD9-81ED-4DB2-BD59-A6C34878D82A}">
                    <a16:rowId xmlns:a16="http://schemas.microsoft.com/office/drawing/2014/main" val="2957147661"/>
                  </a:ext>
                </a:extLst>
              </a:tr>
              <a:tr h="835956">
                <a:tc>
                  <a:txBody>
                    <a:bodyPr/>
                    <a:lstStyle/>
                    <a:p>
                      <a:pPr marL="0" marR="63500" indent="0" algn="ctr" defTabSz="914400" rtl="0" eaLnBrk="1" latinLnBrk="0" hangingPunct="1">
                        <a:spcAft>
                          <a:spcPts val="0"/>
                        </a:spcAft>
                      </a:pPr>
                      <a:r>
                        <a:rPr lang="en-US" sz="1600" b="0" kern="100" dirty="0">
                          <a:solidFill>
                            <a:schemeClr val="tx1"/>
                          </a:solidFill>
                          <a:effectLst/>
                        </a:rPr>
                        <a:t>2</a:t>
                      </a:r>
                      <a:endParaRPr lang="en-US" sz="1600" b="0" kern="100" dirty="0">
                        <a:solidFill>
                          <a:schemeClr val="tx1"/>
                        </a:solidFill>
                        <a:effectLst/>
                        <a:latin typeface="+mn-lt"/>
                        <a:ea typeface="+mn-ea"/>
                        <a:cs typeface="Arial" panose="020B0604020202020204" pitchFamily="34" charset="0"/>
                      </a:endParaRPr>
                    </a:p>
                  </a:txBody>
                  <a:tcPr marL="48953" marR="48953" marT="0" marB="0" anchor="ctr"/>
                </a:tc>
                <a:tc>
                  <a:txBody>
                    <a:bodyPr/>
                    <a:lstStyle/>
                    <a:p>
                      <a:pPr algn="l" fontAlgn="b"/>
                      <a:r>
                        <a:rPr lang="sv-SE" sz="1600" b="0" u="none" strike="noStrike" dirty="0">
                          <a:solidFill>
                            <a:srgbClr val="000000"/>
                          </a:solidFill>
                          <a:effectLst/>
                        </a:rPr>
                        <a:t>Survey Kepuasan Pelanggan NSB, perlu dijelaskan lebih detail, tidak puas dalam kategori apa saja.</a:t>
                      </a:r>
                      <a:endParaRPr lang="sv-SE"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marL="117475" marR="63500" indent="0" algn="l" defTabSz="914400" rtl="0" eaLnBrk="1" latinLnBrk="0" hangingPunct="1">
                        <a:spcAft>
                          <a:spcPts val="0"/>
                        </a:spcAft>
                      </a:pPr>
                      <a:r>
                        <a:rPr lang="en-US" sz="1600" kern="100" dirty="0">
                          <a:solidFill>
                            <a:schemeClr val="tx1"/>
                          </a:solidFill>
                          <a:effectLst/>
                          <a:latin typeface="+mn-lt"/>
                          <a:ea typeface="+mn-ea"/>
                          <a:cs typeface="Arial" panose="020B0604020202020204" pitchFamily="34" charset="0"/>
                        </a:rPr>
                        <a:t>Survey </a:t>
                      </a:r>
                      <a:r>
                        <a:rPr lang="en-US" sz="1600" kern="100" dirty="0" err="1">
                          <a:solidFill>
                            <a:schemeClr val="tx1"/>
                          </a:solidFill>
                          <a:effectLst/>
                          <a:latin typeface="+mn-lt"/>
                          <a:ea typeface="+mn-ea"/>
                          <a:cs typeface="Arial" panose="020B0604020202020204" pitchFamily="34" charset="0"/>
                        </a:rPr>
                        <a:t>Kepuasan</a:t>
                      </a:r>
                      <a:r>
                        <a:rPr lang="en-US" sz="1600" kern="100" dirty="0">
                          <a:solidFill>
                            <a:schemeClr val="tx1"/>
                          </a:solidFill>
                          <a:effectLst/>
                          <a:latin typeface="+mn-lt"/>
                          <a:ea typeface="+mn-ea"/>
                          <a:cs typeface="Arial" panose="020B0604020202020204" pitchFamily="34" charset="0"/>
                        </a:rPr>
                        <a:t> </a:t>
                      </a:r>
                      <a:r>
                        <a:rPr lang="en-US" sz="1600" kern="100" dirty="0" err="1">
                          <a:solidFill>
                            <a:schemeClr val="tx1"/>
                          </a:solidFill>
                          <a:effectLst/>
                          <a:latin typeface="+mn-lt"/>
                          <a:ea typeface="+mn-ea"/>
                          <a:cs typeface="Arial" panose="020B0604020202020204" pitchFamily="34" charset="0"/>
                        </a:rPr>
                        <a:t>Pelanggan</a:t>
                      </a:r>
                      <a:r>
                        <a:rPr lang="en-US" sz="1600" kern="100" dirty="0">
                          <a:solidFill>
                            <a:schemeClr val="tx1"/>
                          </a:solidFill>
                          <a:effectLst/>
                          <a:latin typeface="+mn-lt"/>
                          <a:ea typeface="+mn-ea"/>
                          <a:cs typeface="Arial" panose="020B0604020202020204" pitchFamily="34" charset="0"/>
                        </a:rPr>
                        <a:t> NSB </a:t>
                      </a:r>
                      <a:r>
                        <a:rPr lang="en-US" sz="1600" kern="100" dirty="0" err="1">
                          <a:solidFill>
                            <a:schemeClr val="tx1"/>
                          </a:solidFill>
                          <a:effectLst/>
                          <a:latin typeface="+mn-lt"/>
                          <a:ea typeface="+mn-ea"/>
                          <a:cs typeface="Arial" panose="020B0604020202020204" pitchFamily="34" charset="0"/>
                        </a:rPr>
                        <a:t>sudah</a:t>
                      </a:r>
                      <a:r>
                        <a:rPr lang="en-US" sz="1600" kern="100" dirty="0">
                          <a:solidFill>
                            <a:schemeClr val="tx1"/>
                          </a:solidFill>
                          <a:effectLst/>
                          <a:latin typeface="+mn-lt"/>
                          <a:ea typeface="+mn-ea"/>
                          <a:cs typeface="Arial" panose="020B0604020202020204" pitchFamily="34" charset="0"/>
                        </a:rPr>
                        <a:t> detail </a:t>
                      </a:r>
                      <a:r>
                        <a:rPr lang="en-US" sz="1600" kern="100" dirty="0" err="1">
                          <a:solidFill>
                            <a:schemeClr val="tx1"/>
                          </a:solidFill>
                          <a:effectLst/>
                          <a:latin typeface="+mn-lt"/>
                          <a:ea typeface="+mn-ea"/>
                          <a:cs typeface="Arial" panose="020B0604020202020204" pitchFamily="34" charset="0"/>
                        </a:rPr>
                        <a:t>berdasarkan</a:t>
                      </a:r>
                      <a:r>
                        <a:rPr lang="en-US" sz="1600" kern="100" dirty="0">
                          <a:solidFill>
                            <a:schemeClr val="tx1"/>
                          </a:solidFill>
                          <a:effectLst/>
                          <a:latin typeface="+mn-lt"/>
                          <a:ea typeface="+mn-ea"/>
                          <a:cs typeface="Arial" panose="020B0604020202020204" pitchFamily="34" charset="0"/>
                        </a:rPr>
                        <a:t> </a:t>
                      </a:r>
                      <a:r>
                        <a:rPr lang="en-US" sz="1600" kern="100" dirty="0" err="1">
                          <a:solidFill>
                            <a:schemeClr val="tx1"/>
                          </a:solidFill>
                          <a:effectLst/>
                          <a:latin typeface="+mn-lt"/>
                          <a:ea typeface="+mn-ea"/>
                          <a:cs typeface="Arial" panose="020B0604020202020204" pitchFamily="34" charset="0"/>
                        </a:rPr>
                        <a:t>kategori</a:t>
                      </a:r>
                      <a:r>
                        <a:rPr lang="en-US" sz="1600" kern="100" dirty="0">
                          <a:solidFill>
                            <a:schemeClr val="tx1"/>
                          </a:solidFill>
                          <a:effectLst/>
                          <a:latin typeface="+mn-lt"/>
                          <a:ea typeface="+mn-ea"/>
                          <a:cs typeface="Arial" panose="020B0604020202020204" pitchFamily="34" charset="0"/>
                        </a:rPr>
                        <a:t> </a:t>
                      </a:r>
                      <a:r>
                        <a:rPr lang="en-US" sz="1600" kern="100" dirty="0" err="1">
                          <a:solidFill>
                            <a:schemeClr val="tx1"/>
                          </a:solidFill>
                          <a:effectLst/>
                          <a:latin typeface="+mn-lt"/>
                          <a:ea typeface="+mn-ea"/>
                          <a:cs typeface="Arial" panose="020B0604020202020204" pitchFamily="34" charset="0"/>
                        </a:rPr>
                        <a:t>penilaian</a:t>
                      </a:r>
                      <a:r>
                        <a:rPr lang="en-US" sz="1600" kern="100" dirty="0">
                          <a:solidFill>
                            <a:schemeClr val="tx1"/>
                          </a:solidFill>
                          <a:effectLst/>
                          <a:latin typeface="+mn-lt"/>
                          <a:ea typeface="+mn-ea"/>
                          <a:cs typeface="Arial" panose="020B0604020202020204" pitchFamily="34" charset="0"/>
                        </a:rPr>
                        <a:t>.</a:t>
                      </a:r>
                    </a:p>
                  </a:txBody>
                  <a:tcPr marL="48953" marR="48953" marT="0" marB="0" anchor="ctr">
                    <a:solidFill>
                      <a:schemeClr val="bg1"/>
                    </a:solidFill>
                  </a:tcPr>
                </a:tc>
                <a:extLst>
                  <a:ext uri="{0D108BD9-81ED-4DB2-BD59-A6C34878D82A}">
                    <a16:rowId xmlns:a16="http://schemas.microsoft.com/office/drawing/2014/main" val="2829260484"/>
                  </a:ext>
                </a:extLst>
              </a:tr>
              <a:tr h="857883">
                <a:tc>
                  <a:txBody>
                    <a:bodyPr/>
                    <a:lstStyle/>
                    <a:p>
                      <a:pPr marL="0" marR="63500" indent="0" algn="ctr" defTabSz="914400" rtl="0" eaLnBrk="1" latinLnBrk="0" hangingPunct="1">
                        <a:spcAft>
                          <a:spcPts val="0"/>
                        </a:spcAft>
                      </a:pPr>
                      <a:r>
                        <a:rPr lang="en-US" sz="1600" b="0" kern="100" dirty="0">
                          <a:solidFill>
                            <a:schemeClr val="tx1"/>
                          </a:solidFill>
                          <a:effectLst/>
                        </a:rPr>
                        <a:t>3</a:t>
                      </a:r>
                      <a:endParaRPr lang="en-US" sz="1600" b="0" kern="100" dirty="0">
                        <a:solidFill>
                          <a:schemeClr val="tx1"/>
                        </a:solidFill>
                        <a:effectLst/>
                        <a:latin typeface="+mn-lt"/>
                        <a:ea typeface="+mn-ea"/>
                        <a:cs typeface="Arial" panose="020B0604020202020204" pitchFamily="34" charset="0"/>
                      </a:endParaRPr>
                    </a:p>
                  </a:txBody>
                  <a:tcPr marL="48953" marR="48953" marT="0" marB="0" anchor="ctr"/>
                </a:tc>
                <a:tc>
                  <a:txBody>
                    <a:bodyPr/>
                    <a:lstStyle/>
                    <a:p>
                      <a:pPr algn="l" fontAlgn="b"/>
                      <a:r>
                        <a:rPr lang="en-US" sz="1600" b="0" u="none" strike="noStrike" dirty="0">
                          <a:solidFill>
                            <a:srgbClr val="000000"/>
                          </a:solidFill>
                          <a:effectLst/>
                        </a:rPr>
                        <a:t>Tindakan </a:t>
                      </a:r>
                      <a:r>
                        <a:rPr lang="en-US" sz="1600" b="0" u="none" strike="noStrike" dirty="0" err="1">
                          <a:solidFill>
                            <a:srgbClr val="000000"/>
                          </a:solidFill>
                          <a:effectLst/>
                        </a:rPr>
                        <a:t>perbaikan</a:t>
                      </a:r>
                      <a:r>
                        <a:rPr lang="en-US" sz="1600" b="0" u="none" strike="noStrike" dirty="0">
                          <a:solidFill>
                            <a:srgbClr val="000000"/>
                          </a:solidFill>
                          <a:effectLst/>
                        </a:rPr>
                        <a:t> </a:t>
                      </a:r>
                      <a:r>
                        <a:rPr lang="en-US" sz="1600" b="0" u="none" strike="noStrike" dirty="0" err="1">
                          <a:solidFill>
                            <a:srgbClr val="000000"/>
                          </a:solidFill>
                          <a:effectLst/>
                        </a:rPr>
                        <a:t>Kegagalan</a:t>
                      </a:r>
                      <a:r>
                        <a:rPr lang="en-US" sz="1600" b="0" u="none" strike="noStrike" dirty="0">
                          <a:solidFill>
                            <a:srgbClr val="000000"/>
                          </a:solidFill>
                          <a:effectLst/>
                        </a:rPr>
                        <a:t> G1 dan G2 </a:t>
                      </a:r>
                      <a:r>
                        <a:rPr lang="en-US" sz="1600" b="0" u="none" strike="noStrike" dirty="0" err="1">
                          <a:solidFill>
                            <a:srgbClr val="000000"/>
                          </a:solidFill>
                          <a:effectLst/>
                        </a:rPr>
                        <a:t>masih</a:t>
                      </a:r>
                      <a:r>
                        <a:rPr lang="en-US" sz="1600" b="0" u="none" strike="noStrike" dirty="0">
                          <a:solidFill>
                            <a:srgbClr val="000000"/>
                          </a:solidFill>
                          <a:effectLst/>
                        </a:rPr>
                        <a:t> corrective action, </a:t>
                      </a:r>
                      <a:r>
                        <a:rPr lang="en-US" sz="1600" b="0" u="none" strike="noStrike" dirty="0" err="1">
                          <a:solidFill>
                            <a:srgbClr val="000000"/>
                          </a:solidFill>
                          <a:effectLst/>
                        </a:rPr>
                        <a:t>sebaiknya</a:t>
                      </a:r>
                      <a:r>
                        <a:rPr lang="en-US" sz="1600" b="0" u="none" strike="noStrike" dirty="0">
                          <a:solidFill>
                            <a:srgbClr val="000000"/>
                          </a:solidFill>
                          <a:effectLst/>
                        </a:rPr>
                        <a:t> </a:t>
                      </a:r>
                      <a:r>
                        <a:rPr lang="en-US" sz="1600" b="0" u="none" strike="noStrike" dirty="0" err="1">
                          <a:solidFill>
                            <a:srgbClr val="000000"/>
                          </a:solidFill>
                          <a:effectLst/>
                        </a:rPr>
                        <a:t>perbaikan</a:t>
                      </a:r>
                      <a:r>
                        <a:rPr lang="en-US" sz="1600" b="0" u="none" strike="noStrike" dirty="0">
                          <a:solidFill>
                            <a:srgbClr val="000000"/>
                          </a:solidFill>
                          <a:effectLst/>
                        </a:rPr>
                        <a:t> </a:t>
                      </a:r>
                      <a:r>
                        <a:rPr lang="en-US" sz="1600" b="0" u="none" strike="noStrike" dirty="0" err="1">
                          <a:solidFill>
                            <a:srgbClr val="000000"/>
                          </a:solidFill>
                          <a:effectLst/>
                        </a:rPr>
                        <a:t>dalam</a:t>
                      </a:r>
                      <a:r>
                        <a:rPr lang="en-US" sz="1600" b="0" u="none" strike="noStrike" dirty="0">
                          <a:solidFill>
                            <a:srgbClr val="000000"/>
                          </a:solidFill>
                          <a:effectLst/>
                        </a:rPr>
                        <a:t> </a:t>
                      </a:r>
                      <a:r>
                        <a:rPr lang="en-US" sz="1600" b="0" u="none" strike="noStrike" dirty="0" err="1">
                          <a:solidFill>
                            <a:srgbClr val="000000"/>
                          </a:solidFill>
                          <a:effectLst/>
                        </a:rPr>
                        <a:t>bentuk</a:t>
                      </a:r>
                      <a:r>
                        <a:rPr lang="en-US" sz="1600" b="0" u="none" strike="noStrike" dirty="0">
                          <a:solidFill>
                            <a:srgbClr val="000000"/>
                          </a:solidFill>
                          <a:effectLst/>
                        </a:rPr>
                        <a:t> </a:t>
                      </a:r>
                      <a:r>
                        <a:rPr lang="en-US" sz="1600" b="0" u="none" strike="noStrike" dirty="0" err="1">
                          <a:solidFill>
                            <a:srgbClr val="000000"/>
                          </a:solidFill>
                          <a:effectLst/>
                        </a:rPr>
                        <a:t>preventif</a:t>
                      </a:r>
                      <a:r>
                        <a:rPr lang="en-US" sz="1600" b="0" u="none" strike="noStrike" dirty="0">
                          <a:solidFill>
                            <a:srgbClr val="000000"/>
                          </a:solidFill>
                          <a:effectLst/>
                        </a:rPr>
                        <a:t> action.</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marL="117475" marR="63500" indent="0" algn="l" defTabSz="914400" rtl="0" eaLnBrk="1" latinLnBrk="0" hangingPunct="1">
                        <a:spcAft>
                          <a:spcPts val="0"/>
                        </a:spcAft>
                      </a:pPr>
                      <a:r>
                        <a:rPr lang="en-US" sz="1600" kern="100" dirty="0" err="1">
                          <a:solidFill>
                            <a:schemeClr val="tx1"/>
                          </a:solidFill>
                          <a:effectLst/>
                        </a:rPr>
                        <a:t>Sudah</a:t>
                      </a:r>
                      <a:r>
                        <a:rPr lang="en-US" sz="1600" kern="100" dirty="0">
                          <a:solidFill>
                            <a:schemeClr val="tx1"/>
                          </a:solidFill>
                          <a:effectLst/>
                        </a:rPr>
                        <a:t> </a:t>
                      </a:r>
                      <a:r>
                        <a:rPr lang="en-US" sz="1600" kern="100" dirty="0" err="1">
                          <a:solidFill>
                            <a:schemeClr val="tx1"/>
                          </a:solidFill>
                          <a:effectLst/>
                        </a:rPr>
                        <a:t>dianalisa</a:t>
                      </a:r>
                      <a:r>
                        <a:rPr lang="en-US" sz="1600" kern="100" dirty="0">
                          <a:solidFill>
                            <a:schemeClr val="tx1"/>
                          </a:solidFill>
                          <a:effectLst/>
                        </a:rPr>
                        <a:t> </a:t>
                      </a:r>
                      <a:r>
                        <a:rPr lang="en-US" sz="1600" kern="100" dirty="0" err="1">
                          <a:solidFill>
                            <a:schemeClr val="tx1"/>
                          </a:solidFill>
                          <a:effectLst/>
                        </a:rPr>
                        <a:t>sampai</a:t>
                      </a:r>
                      <a:r>
                        <a:rPr lang="en-US" sz="1600" kern="100" dirty="0">
                          <a:solidFill>
                            <a:schemeClr val="tx1"/>
                          </a:solidFill>
                          <a:effectLst/>
                        </a:rPr>
                        <a:t> </a:t>
                      </a:r>
                      <a:r>
                        <a:rPr lang="en-US" sz="1600" kern="100" dirty="0" err="1">
                          <a:solidFill>
                            <a:schemeClr val="tx1"/>
                          </a:solidFill>
                          <a:effectLst/>
                        </a:rPr>
                        <a:t>dengan</a:t>
                      </a:r>
                      <a:r>
                        <a:rPr lang="en-US" sz="1600" kern="100" dirty="0">
                          <a:solidFill>
                            <a:schemeClr val="tx1"/>
                          </a:solidFill>
                          <a:effectLst/>
                        </a:rPr>
                        <a:t> preventive action dan </a:t>
                      </a:r>
                      <a:r>
                        <a:rPr lang="en-US" sz="1600" kern="100" dirty="0" err="1">
                          <a:solidFill>
                            <a:schemeClr val="tx1"/>
                          </a:solidFill>
                          <a:effectLst/>
                        </a:rPr>
                        <a:t>diimplementasikan</a:t>
                      </a:r>
                      <a:r>
                        <a:rPr lang="en-US" sz="1600" kern="100" dirty="0">
                          <a:solidFill>
                            <a:schemeClr val="tx1"/>
                          </a:solidFill>
                          <a:effectLst/>
                        </a:rPr>
                        <a:t>.</a:t>
                      </a:r>
                      <a:endParaRPr lang="en-US" sz="1600" kern="100" dirty="0">
                        <a:solidFill>
                          <a:schemeClr val="tx1"/>
                        </a:solidFill>
                        <a:effectLst/>
                        <a:latin typeface="+mn-lt"/>
                        <a:ea typeface="+mn-ea"/>
                        <a:cs typeface="Arial" panose="020B0604020202020204" pitchFamily="34" charset="0"/>
                      </a:endParaRPr>
                    </a:p>
                  </a:txBody>
                  <a:tcPr marL="48953" marR="48953" marT="0" marB="0" anchor="ctr"/>
                </a:tc>
                <a:extLst>
                  <a:ext uri="{0D108BD9-81ED-4DB2-BD59-A6C34878D82A}">
                    <a16:rowId xmlns:a16="http://schemas.microsoft.com/office/drawing/2014/main" val="2812103946"/>
                  </a:ext>
                </a:extLst>
              </a:tr>
              <a:tr h="773598">
                <a:tc>
                  <a:txBody>
                    <a:bodyPr/>
                    <a:lstStyle/>
                    <a:p>
                      <a:pPr marL="0" marR="63500" indent="0" algn="ctr" defTabSz="914400" rtl="0" eaLnBrk="1" latinLnBrk="0" hangingPunct="1">
                        <a:spcAft>
                          <a:spcPts val="0"/>
                        </a:spcAft>
                      </a:pPr>
                      <a:r>
                        <a:rPr lang="en-US" sz="1600" b="0" kern="100" dirty="0">
                          <a:solidFill>
                            <a:schemeClr val="tx1"/>
                          </a:solidFill>
                          <a:effectLst/>
                        </a:rPr>
                        <a:t>4</a:t>
                      </a:r>
                      <a:endParaRPr lang="en-US" sz="1600" b="0" kern="100" dirty="0">
                        <a:solidFill>
                          <a:schemeClr val="tx1"/>
                        </a:solidFill>
                        <a:effectLst/>
                        <a:latin typeface="+mn-lt"/>
                        <a:ea typeface="+mn-ea"/>
                        <a:cs typeface="Arial" panose="020B0604020202020204" pitchFamily="34" charset="0"/>
                      </a:endParaRPr>
                    </a:p>
                  </a:txBody>
                  <a:tcPr marL="48953" marR="48953" marT="0" marB="0" anchor="ctr"/>
                </a:tc>
                <a:tc>
                  <a:txBody>
                    <a:bodyPr/>
                    <a:lstStyle/>
                    <a:p>
                      <a:pPr algn="l" fontAlgn="b"/>
                      <a:r>
                        <a:rPr lang="en-US" sz="1600" b="0" u="none" strike="noStrike" dirty="0" err="1">
                          <a:solidFill>
                            <a:srgbClr val="000000"/>
                          </a:solidFill>
                          <a:effectLst/>
                        </a:rPr>
                        <a:t>Pencapaian</a:t>
                      </a:r>
                      <a:r>
                        <a:rPr lang="en-US" sz="1600" b="0" u="none" strike="noStrike" dirty="0">
                          <a:solidFill>
                            <a:srgbClr val="000000"/>
                          </a:solidFill>
                          <a:effectLst/>
                        </a:rPr>
                        <a:t> </a:t>
                      </a:r>
                      <a:r>
                        <a:rPr lang="en-US" sz="1600" b="0" u="none" strike="noStrike" dirty="0" err="1">
                          <a:solidFill>
                            <a:srgbClr val="000000"/>
                          </a:solidFill>
                          <a:effectLst/>
                        </a:rPr>
                        <a:t>positif</a:t>
                      </a:r>
                      <a:r>
                        <a:rPr lang="en-US" sz="1600" b="0" u="none" strike="noStrike" dirty="0">
                          <a:solidFill>
                            <a:srgbClr val="000000"/>
                          </a:solidFill>
                          <a:effectLst/>
                        </a:rPr>
                        <a:t> </a:t>
                      </a:r>
                      <a:r>
                        <a:rPr lang="en-US" sz="1600" b="0" u="none" strike="noStrike" dirty="0" err="1">
                          <a:solidFill>
                            <a:srgbClr val="000000"/>
                          </a:solidFill>
                          <a:effectLst/>
                        </a:rPr>
                        <a:t>perusahaan</a:t>
                      </a:r>
                      <a:r>
                        <a:rPr lang="en-US" sz="1600" b="0" u="none" strike="noStrike" dirty="0">
                          <a:solidFill>
                            <a:srgbClr val="000000"/>
                          </a:solidFill>
                          <a:effectLst/>
                        </a:rPr>
                        <a:t> </a:t>
                      </a:r>
                      <a:r>
                        <a:rPr lang="en-US" sz="1600" b="0" u="none" strike="noStrike" dirty="0" err="1">
                          <a:solidFill>
                            <a:srgbClr val="000000"/>
                          </a:solidFill>
                          <a:effectLst/>
                        </a:rPr>
                        <a:t>seperti</a:t>
                      </a:r>
                      <a:r>
                        <a:rPr lang="en-US" sz="1600" b="0" u="none" strike="noStrike" dirty="0">
                          <a:solidFill>
                            <a:srgbClr val="000000"/>
                          </a:solidFill>
                          <a:effectLst/>
                        </a:rPr>
                        <a:t> </a:t>
                      </a:r>
                      <a:r>
                        <a:rPr lang="en-US" sz="1600" b="0" u="none" strike="noStrike" dirty="0" err="1">
                          <a:solidFill>
                            <a:srgbClr val="000000"/>
                          </a:solidFill>
                          <a:effectLst/>
                        </a:rPr>
                        <a:t>penurunan</a:t>
                      </a:r>
                      <a:r>
                        <a:rPr lang="en-US" sz="1600" b="0" u="none" strike="noStrike" dirty="0">
                          <a:solidFill>
                            <a:srgbClr val="000000"/>
                          </a:solidFill>
                          <a:effectLst/>
                        </a:rPr>
                        <a:t> progress </a:t>
                      </a:r>
                      <a:r>
                        <a:rPr lang="en-US" sz="1600" b="0" u="none" strike="noStrike" dirty="0" err="1">
                          <a:solidFill>
                            <a:srgbClr val="000000"/>
                          </a:solidFill>
                          <a:effectLst/>
                        </a:rPr>
                        <a:t>nilai</a:t>
                      </a:r>
                      <a:r>
                        <a:rPr lang="en-US" sz="1600" b="0" u="none" strike="noStrike" dirty="0">
                          <a:solidFill>
                            <a:srgbClr val="000000"/>
                          </a:solidFill>
                          <a:effectLst/>
                        </a:rPr>
                        <a:t> inventory </a:t>
                      </a:r>
                      <a:r>
                        <a:rPr lang="en-US" sz="1600" b="0" u="none" strike="noStrike" dirty="0" err="1">
                          <a:solidFill>
                            <a:srgbClr val="000000"/>
                          </a:solidFill>
                          <a:effectLst/>
                        </a:rPr>
                        <a:t>ditampilkan</a:t>
                      </a:r>
                      <a:r>
                        <a:rPr lang="en-US" sz="1600" b="0" u="none" strike="noStrike" dirty="0">
                          <a:solidFill>
                            <a:srgbClr val="000000"/>
                          </a:solidFill>
                          <a:effectLst/>
                        </a:rPr>
                        <a:t> di RTM.</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marL="117475" marR="63500" indent="0" algn="l" defTabSz="914400" rtl="0" eaLnBrk="1" latinLnBrk="0" hangingPunct="1">
                        <a:spcAft>
                          <a:spcPts val="0"/>
                        </a:spcAft>
                      </a:pPr>
                      <a:r>
                        <a:rPr lang="en-US" sz="1600" kern="100" dirty="0">
                          <a:solidFill>
                            <a:schemeClr val="tx1"/>
                          </a:solidFill>
                          <a:effectLst/>
                        </a:rPr>
                        <a:t>Materi RTM </a:t>
                      </a:r>
                      <a:r>
                        <a:rPr lang="en-US" sz="1600" kern="100" dirty="0" err="1">
                          <a:solidFill>
                            <a:schemeClr val="tx1"/>
                          </a:solidFill>
                          <a:effectLst/>
                        </a:rPr>
                        <a:t>sudah</a:t>
                      </a:r>
                      <a:r>
                        <a:rPr lang="en-US" sz="1600" kern="100" dirty="0">
                          <a:solidFill>
                            <a:schemeClr val="tx1"/>
                          </a:solidFill>
                          <a:effectLst/>
                        </a:rPr>
                        <a:t> </a:t>
                      </a:r>
                      <a:r>
                        <a:rPr lang="en-US" sz="1600" kern="100" dirty="0" err="1">
                          <a:solidFill>
                            <a:schemeClr val="tx1"/>
                          </a:solidFill>
                          <a:effectLst/>
                        </a:rPr>
                        <a:t>memuat</a:t>
                      </a:r>
                      <a:r>
                        <a:rPr lang="en-US" sz="1600" kern="100" dirty="0">
                          <a:solidFill>
                            <a:schemeClr val="tx1"/>
                          </a:solidFill>
                          <a:effectLst/>
                        </a:rPr>
                        <a:t> progress </a:t>
                      </a:r>
                      <a:r>
                        <a:rPr lang="en-US" sz="1600" kern="100" dirty="0" err="1">
                          <a:solidFill>
                            <a:schemeClr val="tx1"/>
                          </a:solidFill>
                          <a:effectLst/>
                        </a:rPr>
                        <a:t>penurunan</a:t>
                      </a:r>
                      <a:r>
                        <a:rPr lang="en-US" sz="1600" kern="100" dirty="0">
                          <a:solidFill>
                            <a:schemeClr val="tx1"/>
                          </a:solidFill>
                          <a:effectLst/>
                        </a:rPr>
                        <a:t> inventory unmoving RM.</a:t>
                      </a:r>
                      <a:endParaRPr lang="en-US" sz="1600" kern="100" dirty="0">
                        <a:solidFill>
                          <a:schemeClr val="tx1"/>
                        </a:solidFill>
                        <a:effectLst/>
                        <a:latin typeface="+mn-lt"/>
                        <a:ea typeface="+mn-ea"/>
                        <a:cs typeface="Arial" panose="020B0604020202020204" pitchFamily="34" charset="0"/>
                      </a:endParaRPr>
                    </a:p>
                  </a:txBody>
                  <a:tcPr marL="48953" marR="48953" marT="0" marB="0" anchor="ctr"/>
                </a:tc>
                <a:extLst>
                  <a:ext uri="{0D108BD9-81ED-4DB2-BD59-A6C34878D82A}">
                    <a16:rowId xmlns:a16="http://schemas.microsoft.com/office/drawing/2014/main" val="3998256653"/>
                  </a:ext>
                </a:extLst>
              </a:tr>
              <a:tr h="841839">
                <a:tc>
                  <a:txBody>
                    <a:bodyPr/>
                    <a:lstStyle/>
                    <a:p>
                      <a:pPr marL="0" marR="63500" indent="0" algn="ctr" defTabSz="914400" rtl="0" eaLnBrk="1" latinLnBrk="0" hangingPunct="1">
                        <a:spcAft>
                          <a:spcPts val="0"/>
                        </a:spcAft>
                      </a:pPr>
                      <a:r>
                        <a:rPr lang="en-US" sz="1600" b="0" kern="100" dirty="0">
                          <a:solidFill>
                            <a:schemeClr val="tx1"/>
                          </a:solidFill>
                          <a:effectLst/>
                        </a:rPr>
                        <a:t>5</a:t>
                      </a:r>
                      <a:endParaRPr lang="en-US" sz="1600" b="0" kern="100" dirty="0">
                        <a:solidFill>
                          <a:schemeClr val="tx1"/>
                        </a:solidFill>
                        <a:effectLst/>
                        <a:latin typeface="+mn-lt"/>
                        <a:ea typeface="+mn-ea"/>
                        <a:cs typeface="Arial" panose="020B0604020202020204" pitchFamily="34" charset="0"/>
                      </a:endParaRPr>
                    </a:p>
                  </a:txBody>
                  <a:tcPr marL="48953" marR="48953" marT="0" marB="0" anchor="ctr"/>
                </a:tc>
                <a:tc>
                  <a:txBody>
                    <a:bodyPr/>
                    <a:lstStyle/>
                    <a:p>
                      <a:pPr algn="l" fontAlgn="b"/>
                      <a:r>
                        <a:rPr lang="en-US" sz="1600" b="0" u="none" strike="noStrike" dirty="0" err="1">
                          <a:solidFill>
                            <a:srgbClr val="000000"/>
                          </a:solidFill>
                          <a:effectLst/>
                        </a:rPr>
                        <a:t>Rekomendasi</a:t>
                      </a:r>
                      <a:r>
                        <a:rPr lang="en-US" sz="1600" b="0" u="none" strike="noStrike" dirty="0">
                          <a:solidFill>
                            <a:srgbClr val="000000"/>
                          </a:solidFill>
                          <a:effectLst/>
                        </a:rPr>
                        <a:t> </a:t>
                      </a:r>
                      <a:r>
                        <a:rPr lang="en-US" sz="1600" b="0" u="none" strike="noStrike" dirty="0" err="1">
                          <a:solidFill>
                            <a:srgbClr val="000000"/>
                          </a:solidFill>
                          <a:effectLst/>
                        </a:rPr>
                        <a:t>tindakan</a:t>
                      </a:r>
                      <a:r>
                        <a:rPr lang="en-US" sz="1600" b="0" u="none" strike="noStrike" dirty="0">
                          <a:solidFill>
                            <a:srgbClr val="000000"/>
                          </a:solidFill>
                          <a:effectLst/>
                        </a:rPr>
                        <a:t> </a:t>
                      </a:r>
                      <a:r>
                        <a:rPr lang="en-US" sz="1600" b="0" u="none" strike="noStrike" dirty="0" err="1">
                          <a:solidFill>
                            <a:srgbClr val="000000"/>
                          </a:solidFill>
                          <a:effectLst/>
                        </a:rPr>
                        <a:t>perbaikan</a:t>
                      </a:r>
                      <a:r>
                        <a:rPr lang="en-US" sz="1600" b="0" u="none" strike="noStrike" dirty="0">
                          <a:solidFill>
                            <a:srgbClr val="000000"/>
                          </a:solidFill>
                          <a:effectLst/>
                        </a:rPr>
                        <a:t> </a:t>
                      </a:r>
                      <a:r>
                        <a:rPr lang="en-US" sz="1600" b="0" u="none" strike="noStrike" dirty="0" err="1">
                          <a:solidFill>
                            <a:srgbClr val="000000"/>
                          </a:solidFill>
                          <a:effectLst/>
                        </a:rPr>
                        <a:t>didiskusikan</a:t>
                      </a:r>
                      <a:r>
                        <a:rPr lang="en-US" sz="1600" b="0" u="none" strike="noStrike" dirty="0">
                          <a:solidFill>
                            <a:srgbClr val="000000"/>
                          </a:solidFill>
                          <a:effectLst/>
                        </a:rPr>
                        <a:t> </a:t>
                      </a:r>
                      <a:r>
                        <a:rPr lang="en-US" sz="1600" b="0" u="none" strike="noStrike" dirty="0" err="1">
                          <a:solidFill>
                            <a:srgbClr val="000000"/>
                          </a:solidFill>
                          <a:effectLst/>
                        </a:rPr>
                        <a:t>dengan</a:t>
                      </a:r>
                      <a:r>
                        <a:rPr lang="en-US" sz="1600" b="0" u="none" strike="noStrike" dirty="0">
                          <a:solidFill>
                            <a:srgbClr val="000000"/>
                          </a:solidFill>
                          <a:effectLst/>
                        </a:rPr>
                        <a:t> Manager </a:t>
                      </a:r>
                      <a:r>
                        <a:rPr lang="en-US" sz="1600" b="0" u="none" strike="noStrike" dirty="0" err="1">
                          <a:solidFill>
                            <a:srgbClr val="000000"/>
                          </a:solidFill>
                          <a:effectLst/>
                        </a:rPr>
                        <a:t>terlebih</a:t>
                      </a:r>
                      <a:r>
                        <a:rPr lang="en-US" sz="1600" b="0" u="none" strike="noStrike" dirty="0">
                          <a:solidFill>
                            <a:srgbClr val="000000"/>
                          </a:solidFill>
                          <a:effectLst/>
                        </a:rPr>
                        <a:t> </a:t>
                      </a:r>
                      <a:r>
                        <a:rPr lang="en-US" sz="1600" b="0" u="none" strike="noStrike" dirty="0" err="1">
                          <a:solidFill>
                            <a:srgbClr val="000000"/>
                          </a:solidFill>
                          <a:effectLst/>
                        </a:rPr>
                        <a:t>dahulu</a:t>
                      </a:r>
                      <a:r>
                        <a:rPr lang="en-US" sz="1600" b="0" u="none" strike="noStrike" dirty="0">
                          <a:solidFill>
                            <a:srgbClr val="000000"/>
                          </a:solidFill>
                          <a:effectLst/>
                        </a:rPr>
                        <a:t> agar </a:t>
                      </a:r>
                      <a:r>
                        <a:rPr lang="en-US" sz="1600" b="0" u="none" strike="noStrike" dirty="0" err="1">
                          <a:solidFill>
                            <a:srgbClr val="000000"/>
                          </a:solidFill>
                          <a:effectLst/>
                        </a:rPr>
                        <a:t>mendapatkan</a:t>
                      </a:r>
                      <a:r>
                        <a:rPr lang="en-US" sz="1600" b="0" u="none" strike="noStrike" dirty="0">
                          <a:solidFill>
                            <a:srgbClr val="000000"/>
                          </a:solidFill>
                          <a:effectLst/>
                        </a:rPr>
                        <a:t> </a:t>
                      </a:r>
                      <a:r>
                        <a:rPr lang="en-US" sz="1600" b="0" u="none" strike="noStrike" dirty="0" err="1">
                          <a:solidFill>
                            <a:srgbClr val="000000"/>
                          </a:solidFill>
                          <a:effectLst/>
                        </a:rPr>
                        <a:t>banyak</a:t>
                      </a:r>
                      <a:r>
                        <a:rPr lang="en-US" sz="1600" b="0" u="none" strike="noStrike" dirty="0">
                          <a:solidFill>
                            <a:srgbClr val="000000"/>
                          </a:solidFill>
                          <a:effectLst/>
                        </a:rPr>
                        <a:t> </a:t>
                      </a:r>
                      <a:r>
                        <a:rPr lang="en-US" sz="1600" b="0" u="none" strike="noStrike" dirty="0" err="1">
                          <a:solidFill>
                            <a:srgbClr val="000000"/>
                          </a:solidFill>
                          <a:effectLst/>
                        </a:rPr>
                        <a:t>pandangan</a:t>
                      </a:r>
                      <a:r>
                        <a:rPr lang="en-US" sz="1600" b="0" u="none" strike="noStrike" dirty="0">
                          <a:solidFill>
                            <a:srgbClr val="000000"/>
                          </a:solidFill>
                          <a:effectLst/>
                        </a:rPr>
                        <a:t>, </a:t>
                      </a:r>
                      <a:r>
                        <a:rPr lang="en-US" sz="1600" b="0" u="none" strike="noStrike" dirty="0" err="1">
                          <a:solidFill>
                            <a:srgbClr val="000000"/>
                          </a:solidFill>
                          <a:effectLst/>
                        </a:rPr>
                        <a:t>bukan</a:t>
                      </a:r>
                      <a:r>
                        <a:rPr lang="en-US" sz="1600" b="0" u="none" strike="noStrike" dirty="0">
                          <a:solidFill>
                            <a:srgbClr val="000000"/>
                          </a:solidFill>
                          <a:effectLst/>
                        </a:rPr>
                        <a:t> </a:t>
                      </a:r>
                      <a:r>
                        <a:rPr lang="en-US" sz="1600" b="0" u="none" strike="noStrike" dirty="0" err="1">
                          <a:solidFill>
                            <a:srgbClr val="000000"/>
                          </a:solidFill>
                          <a:effectLst/>
                        </a:rPr>
                        <a:t>hanya</a:t>
                      </a:r>
                      <a:r>
                        <a:rPr lang="en-US" sz="1600" b="0" u="none" strike="noStrike" dirty="0">
                          <a:solidFill>
                            <a:srgbClr val="000000"/>
                          </a:solidFill>
                          <a:effectLst/>
                        </a:rPr>
                        <a:t> </a:t>
                      </a:r>
                      <a:r>
                        <a:rPr lang="en-US" sz="1600" b="0" u="none" strike="noStrike" dirty="0" err="1">
                          <a:solidFill>
                            <a:srgbClr val="000000"/>
                          </a:solidFill>
                          <a:effectLst/>
                        </a:rPr>
                        <a:t>pandangan</a:t>
                      </a:r>
                      <a:r>
                        <a:rPr lang="en-US" sz="1600" b="0" u="none" strike="noStrike" dirty="0">
                          <a:solidFill>
                            <a:srgbClr val="000000"/>
                          </a:solidFill>
                          <a:effectLst/>
                        </a:rPr>
                        <a:t> CMS </a:t>
                      </a:r>
                      <a:r>
                        <a:rPr lang="en-US" sz="1600" b="0" u="none" strike="noStrike" dirty="0" err="1">
                          <a:solidFill>
                            <a:srgbClr val="000000"/>
                          </a:solidFill>
                          <a:effectLst/>
                        </a:rPr>
                        <a:t>saja</a:t>
                      </a:r>
                      <a:r>
                        <a:rPr lang="en-US" sz="1600" b="0" u="none" strike="noStrike" dirty="0">
                          <a:solidFill>
                            <a:srgbClr val="000000"/>
                          </a:solidFill>
                          <a:effectLst/>
                        </a:rPr>
                        <a:t>.</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marL="117475" marR="63500" indent="0" algn="l" defTabSz="914400" rtl="0" eaLnBrk="1" latinLnBrk="0" hangingPunct="1">
                        <a:spcAft>
                          <a:spcPts val="0"/>
                        </a:spcAft>
                      </a:pPr>
                      <a:r>
                        <a:rPr lang="en-US" sz="1600" kern="100" dirty="0" err="1">
                          <a:solidFill>
                            <a:schemeClr val="tx1"/>
                          </a:solidFill>
                          <a:effectLst/>
                          <a:latin typeface="+mn-lt"/>
                          <a:ea typeface="+mn-ea"/>
                          <a:cs typeface="Arial" panose="020B0604020202020204" pitchFamily="34" charset="0"/>
                        </a:rPr>
                        <a:t>Menyimpulkan</a:t>
                      </a:r>
                      <a:r>
                        <a:rPr lang="en-US" sz="1600" kern="100" dirty="0">
                          <a:solidFill>
                            <a:schemeClr val="tx1"/>
                          </a:solidFill>
                          <a:effectLst/>
                          <a:latin typeface="+mn-lt"/>
                          <a:ea typeface="+mn-ea"/>
                          <a:cs typeface="Arial" panose="020B0604020202020204" pitchFamily="34" charset="0"/>
                        </a:rPr>
                        <a:t> </a:t>
                      </a:r>
                      <a:r>
                        <a:rPr lang="en-US" sz="1600" kern="100" dirty="0" err="1">
                          <a:solidFill>
                            <a:schemeClr val="tx1"/>
                          </a:solidFill>
                          <a:effectLst/>
                          <a:latin typeface="+mn-lt"/>
                          <a:ea typeface="+mn-ea"/>
                          <a:cs typeface="Arial" panose="020B0604020202020204" pitchFamily="34" charset="0"/>
                        </a:rPr>
                        <a:t>dari</a:t>
                      </a:r>
                      <a:r>
                        <a:rPr lang="en-US" sz="1600" kern="100" dirty="0">
                          <a:solidFill>
                            <a:schemeClr val="tx1"/>
                          </a:solidFill>
                          <a:effectLst/>
                          <a:latin typeface="+mn-lt"/>
                          <a:ea typeface="+mn-ea"/>
                          <a:cs typeface="Arial" panose="020B0604020202020204" pitchFamily="34" charset="0"/>
                        </a:rPr>
                        <a:t> </a:t>
                      </a:r>
                      <a:r>
                        <a:rPr lang="en-US" sz="1600" kern="100" dirty="0" err="1">
                          <a:solidFill>
                            <a:schemeClr val="tx1"/>
                          </a:solidFill>
                          <a:effectLst/>
                          <a:latin typeface="+mn-lt"/>
                          <a:ea typeface="+mn-ea"/>
                          <a:cs typeface="Arial" panose="020B0604020202020204" pitchFamily="34" charset="0"/>
                        </a:rPr>
                        <a:t>rekomendasi</a:t>
                      </a:r>
                      <a:r>
                        <a:rPr lang="en-US" sz="1600" kern="100" dirty="0">
                          <a:solidFill>
                            <a:schemeClr val="tx1"/>
                          </a:solidFill>
                          <a:effectLst/>
                          <a:latin typeface="+mn-lt"/>
                          <a:ea typeface="+mn-ea"/>
                          <a:cs typeface="Arial" panose="020B0604020202020204" pitchFamily="34" charset="0"/>
                        </a:rPr>
                        <a:t> </a:t>
                      </a:r>
                      <a:r>
                        <a:rPr lang="en-US" sz="1600" kern="100" dirty="0" err="1">
                          <a:solidFill>
                            <a:schemeClr val="tx1"/>
                          </a:solidFill>
                          <a:effectLst/>
                          <a:latin typeface="+mn-lt"/>
                          <a:ea typeface="+mn-ea"/>
                          <a:cs typeface="Arial" panose="020B0604020202020204" pitchFamily="34" charset="0"/>
                        </a:rPr>
                        <a:t>perbaikan</a:t>
                      </a:r>
                      <a:r>
                        <a:rPr lang="en-US" sz="1600" kern="100" dirty="0">
                          <a:solidFill>
                            <a:schemeClr val="tx1"/>
                          </a:solidFill>
                          <a:effectLst/>
                          <a:latin typeface="+mn-lt"/>
                          <a:ea typeface="+mn-ea"/>
                          <a:cs typeface="Arial" panose="020B0604020202020204" pitchFamily="34" charset="0"/>
                        </a:rPr>
                        <a:t> </a:t>
                      </a:r>
                      <a:r>
                        <a:rPr lang="en-US" sz="1600" kern="100" dirty="0" err="1">
                          <a:solidFill>
                            <a:schemeClr val="tx1"/>
                          </a:solidFill>
                          <a:effectLst/>
                          <a:latin typeface="+mn-lt"/>
                          <a:ea typeface="+mn-ea"/>
                          <a:cs typeface="Arial" panose="020B0604020202020204" pitchFamily="34" charset="0"/>
                        </a:rPr>
                        <a:t>dari</a:t>
                      </a:r>
                      <a:r>
                        <a:rPr lang="en-US" sz="1600" kern="100" dirty="0">
                          <a:solidFill>
                            <a:schemeClr val="tx1"/>
                          </a:solidFill>
                          <a:effectLst/>
                          <a:latin typeface="+mn-lt"/>
                          <a:ea typeface="+mn-ea"/>
                          <a:cs typeface="Arial" panose="020B0604020202020204" pitchFamily="34" charset="0"/>
                        </a:rPr>
                        <a:t> </a:t>
                      </a:r>
                      <a:r>
                        <a:rPr lang="en-US" sz="1600" kern="100" dirty="0" err="1">
                          <a:solidFill>
                            <a:schemeClr val="tx1"/>
                          </a:solidFill>
                          <a:effectLst/>
                          <a:latin typeface="+mn-lt"/>
                          <a:ea typeface="+mn-ea"/>
                          <a:cs typeface="Arial" panose="020B0604020202020204" pitchFamily="34" charset="0"/>
                        </a:rPr>
                        <a:t>temuan</a:t>
                      </a:r>
                      <a:r>
                        <a:rPr lang="en-US" sz="1600" kern="100" dirty="0">
                          <a:solidFill>
                            <a:schemeClr val="tx1"/>
                          </a:solidFill>
                          <a:effectLst/>
                          <a:latin typeface="+mn-lt"/>
                          <a:ea typeface="+mn-ea"/>
                          <a:cs typeface="Arial" panose="020B0604020202020204" pitchFamily="34" charset="0"/>
                        </a:rPr>
                        <a:t> audit.</a:t>
                      </a:r>
                    </a:p>
                  </a:txBody>
                  <a:tcPr marL="48953" marR="48953" marT="0" marB="0" anchor="ctr">
                    <a:noFill/>
                  </a:tcPr>
                </a:tc>
                <a:extLst>
                  <a:ext uri="{0D108BD9-81ED-4DB2-BD59-A6C34878D82A}">
                    <a16:rowId xmlns:a16="http://schemas.microsoft.com/office/drawing/2014/main" val="3062577440"/>
                  </a:ext>
                </a:extLst>
              </a:tr>
            </a:tbl>
          </a:graphicData>
        </a:graphic>
      </p:graphicFrame>
      <p:sp>
        <p:nvSpPr>
          <p:cNvPr id="16" name="TextBox 15">
            <a:extLst>
              <a:ext uri="{FF2B5EF4-FFF2-40B4-BE49-F238E27FC236}">
                <a16:creationId xmlns:a16="http://schemas.microsoft.com/office/drawing/2014/main" id="{6CB84CED-31B3-40A1-5FAC-DFE9BF30C0F3}"/>
              </a:ext>
            </a:extLst>
          </p:cNvPr>
          <p:cNvSpPr txBox="1"/>
          <p:nvPr/>
        </p:nvSpPr>
        <p:spPr>
          <a:xfrm>
            <a:off x="1222153" y="410561"/>
            <a:ext cx="4583561" cy="523220"/>
          </a:xfrm>
          <a:prstGeom prst="rect">
            <a:avLst/>
          </a:prstGeom>
          <a:noFill/>
        </p:spPr>
        <p:txBody>
          <a:bodyPr wrap="square" lIns="108000" rIns="108000" rtlCol="0">
            <a:spAutoFit/>
          </a:bodyPr>
          <a:lstStyle/>
          <a:p>
            <a:r>
              <a:rPr lang="en-US" altLang="ko-KR" sz="1400" b="1" dirty="0">
                <a:latin typeface="Arial"/>
                <a:ea typeface="Arial Unicode MS"/>
                <a:cs typeface="Arial" pitchFamily="34" charset="0"/>
              </a:rPr>
              <a:t>TINDAK LANJUT RAPAT TINJAUAN MANAJEMEN SEBELUMNYA</a:t>
            </a:r>
          </a:p>
        </p:txBody>
      </p:sp>
      <p:grpSp>
        <p:nvGrpSpPr>
          <p:cNvPr id="34" name="Group 33">
            <a:extLst>
              <a:ext uri="{FF2B5EF4-FFF2-40B4-BE49-F238E27FC236}">
                <a16:creationId xmlns:a16="http://schemas.microsoft.com/office/drawing/2014/main" id="{60BDAAED-B713-32DD-0B4B-E0F1F2AA9849}"/>
              </a:ext>
            </a:extLst>
          </p:cNvPr>
          <p:cNvGrpSpPr/>
          <p:nvPr/>
        </p:nvGrpSpPr>
        <p:grpSpPr>
          <a:xfrm>
            <a:off x="422786" y="392377"/>
            <a:ext cx="613166" cy="621231"/>
            <a:chOff x="422786" y="392377"/>
            <a:chExt cx="613166" cy="621231"/>
          </a:xfrm>
        </p:grpSpPr>
        <p:sp>
          <p:nvSpPr>
            <p:cNvPr id="14" name="Rectangle: Rounded Corners 13">
              <a:extLst>
                <a:ext uri="{FF2B5EF4-FFF2-40B4-BE49-F238E27FC236}">
                  <a16:creationId xmlns:a16="http://schemas.microsoft.com/office/drawing/2014/main" id="{89821D54-B772-DF51-34FC-582EE270FE68}"/>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5" name="Rectangle: Rounded Corners 14">
              <a:extLst>
                <a:ext uri="{FF2B5EF4-FFF2-40B4-BE49-F238E27FC236}">
                  <a16:creationId xmlns:a16="http://schemas.microsoft.com/office/drawing/2014/main" id="{2C281702-2BDB-3A0F-EA3F-457CC5870421}"/>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7" name="TextBox 16">
              <a:extLst>
                <a:ext uri="{FF2B5EF4-FFF2-40B4-BE49-F238E27FC236}">
                  <a16:creationId xmlns:a16="http://schemas.microsoft.com/office/drawing/2014/main" id="{1EBE8096-D3DF-C080-645A-ABFE7535BB28}"/>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01</a:t>
              </a:r>
              <a:endParaRPr lang="ko-KR" altLang="en-US" sz="2400" b="1" dirty="0">
                <a:latin typeface="Arial"/>
                <a:ea typeface="Arial Unicode MS"/>
                <a:cs typeface="Arial" pitchFamily="34" charset="0"/>
              </a:endParaRPr>
            </a:p>
          </p:txBody>
        </p:sp>
      </p:grpSp>
      <p:grpSp>
        <p:nvGrpSpPr>
          <p:cNvPr id="28" name="Group 27">
            <a:extLst>
              <a:ext uri="{FF2B5EF4-FFF2-40B4-BE49-F238E27FC236}">
                <a16:creationId xmlns:a16="http://schemas.microsoft.com/office/drawing/2014/main" id="{CD977C36-4490-E238-9B60-371DCAB4BC0F}"/>
              </a:ext>
            </a:extLst>
          </p:cNvPr>
          <p:cNvGrpSpPr/>
          <p:nvPr/>
        </p:nvGrpSpPr>
        <p:grpSpPr>
          <a:xfrm>
            <a:off x="465100" y="6444412"/>
            <a:ext cx="11339106" cy="287226"/>
            <a:chOff x="465100" y="6294512"/>
            <a:chExt cx="11339106" cy="287226"/>
          </a:xfrm>
        </p:grpSpPr>
        <p:pic>
          <p:nvPicPr>
            <p:cNvPr id="29" name="Picture 28">
              <a:extLst>
                <a:ext uri="{FF2B5EF4-FFF2-40B4-BE49-F238E27FC236}">
                  <a16:creationId xmlns:a16="http://schemas.microsoft.com/office/drawing/2014/main" id="{9922A8ED-1E68-5E27-38F0-EAA58A1930DE}"/>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30" name="Straight Connector 29">
              <a:extLst>
                <a:ext uri="{FF2B5EF4-FFF2-40B4-BE49-F238E27FC236}">
                  <a16:creationId xmlns:a16="http://schemas.microsoft.com/office/drawing/2014/main" id="{E60241F3-1D77-5D5A-C8DB-0D935C6DB2E5}"/>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5C6E86E1-573A-B936-CB13-1C127A4DA661}"/>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08EEB59-A3F7-0664-2852-2F47764B90DF}"/>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C10ED03-A8A1-0B1D-4405-0FC9880E1E31}"/>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0175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EE37A20-10E9-299C-F925-810F086E8AF5}"/>
              </a:ext>
            </a:extLst>
          </p:cNvPr>
          <p:cNvCxnSpPr>
            <a:cxnSpLocks/>
          </p:cNvCxnSpPr>
          <p:nvPr/>
        </p:nvCxnSpPr>
        <p:spPr>
          <a:xfrm>
            <a:off x="2540000" y="4305797"/>
            <a:ext cx="807099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F4FD243B-72AA-345F-6D64-BDC1FBEEEB1E}"/>
              </a:ext>
            </a:extLst>
          </p:cNvPr>
          <p:cNvGraphicFramePr>
            <a:graphicFrameLocks/>
          </p:cNvGraphicFramePr>
          <p:nvPr>
            <p:extLst>
              <p:ext uri="{D42A27DB-BD31-4B8C-83A1-F6EECF244321}">
                <p14:modId xmlns:p14="http://schemas.microsoft.com/office/powerpoint/2010/main" val="2624525851"/>
              </p:ext>
            </p:extLst>
          </p:nvPr>
        </p:nvGraphicFramePr>
        <p:xfrm>
          <a:off x="686603" y="1477172"/>
          <a:ext cx="10360087" cy="486985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a:extLst>
              <a:ext uri="{FF2B5EF4-FFF2-40B4-BE49-F238E27FC236}">
                <a16:creationId xmlns:a16="http://schemas.microsoft.com/office/drawing/2014/main" id="{897AD3C3-DD3C-ACDA-9C23-0BA2792F32E9}"/>
              </a:ext>
            </a:extLst>
          </p:cNvPr>
          <p:cNvGrpSpPr/>
          <p:nvPr/>
        </p:nvGrpSpPr>
        <p:grpSpPr>
          <a:xfrm>
            <a:off x="10451726" y="6444412"/>
            <a:ext cx="1352480" cy="287226"/>
            <a:chOff x="10451726" y="6294512"/>
            <a:chExt cx="1352480" cy="287226"/>
          </a:xfrm>
        </p:grpSpPr>
        <p:pic>
          <p:nvPicPr>
            <p:cNvPr id="5" name="Picture 4">
              <a:extLst>
                <a:ext uri="{FF2B5EF4-FFF2-40B4-BE49-F238E27FC236}">
                  <a16:creationId xmlns:a16="http://schemas.microsoft.com/office/drawing/2014/main" id="{94A211F5-842E-FCEC-AB7E-9DCE43958A9F}"/>
                </a:ext>
              </a:extLst>
            </p:cNvPr>
            <p:cNvPicPr>
              <a:picLocks noChangeAspect="1"/>
            </p:cNvPicPr>
            <p:nvPr/>
          </p:nvPicPr>
          <p:blipFill>
            <a:blip r:embed="rId3"/>
            <a:stretch>
              <a:fillRect/>
            </a:stretch>
          </p:blipFill>
          <p:spPr>
            <a:xfrm>
              <a:off x="10913805" y="6294512"/>
              <a:ext cx="890401" cy="287226"/>
            </a:xfrm>
            <a:prstGeom prst="rect">
              <a:avLst/>
            </a:prstGeom>
          </p:spPr>
        </p:pic>
        <p:sp>
          <p:nvSpPr>
            <p:cNvPr id="6" name="Oval 5">
              <a:extLst>
                <a:ext uri="{FF2B5EF4-FFF2-40B4-BE49-F238E27FC236}">
                  <a16:creationId xmlns:a16="http://schemas.microsoft.com/office/drawing/2014/main" id="{9FB389FD-C75B-5B1D-820E-DC2978F210C6}"/>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D8813B1-BDB9-5249-EE21-F74B96A5D585}"/>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2375459-5C85-593F-D923-20BA455C1830}"/>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Rounded Corners 9">
            <a:extLst>
              <a:ext uri="{FF2B5EF4-FFF2-40B4-BE49-F238E27FC236}">
                <a16:creationId xmlns:a16="http://schemas.microsoft.com/office/drawing/2014/main" id="{F42EC3B2-FBF7-F393-72DA-DD0A54AB4575}"/>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1" name="Rectangle: Rounded Corners 10">
            <a:extLst>
              <a:ext uri="{FF2B5EF4-FFF2-40B4-BE49-F238E27FC236}">
                <a16:creationId xmlns:a16="http://schemas.microsoft.com/office/drawing/2014/main" id="{0D232534-06D8-6640-C1BB-9E4662A489E6}"/>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2" name="TextBox 11">
            <a:extLst>
              <a:ext uri="{FF2B5EF4-FFF2-40B4-BE49-F238E27FC236}">
                <a16:creationId xmlns:a16="http://schemas.microsoft.com/office/drawing/2014/main" id="{DE16A5C2-3274-1C58-11EA-198CFDD61762}"/>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3" name="TextBox 12">
            <a:extLst>
              <a:ext uri="{FF2B5EF4-FFF2-40B4-BE49-F238E27FC236}">
                <a16:creationId xmlns:a16="http://schemas.microsoft.com/office/drawing/2014/main" id="{78EC871C-B8E5-0286-9A55-3DD790FE6BDD}"/>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4" name="TextBox 13">
            <a:extLst>
              <a:ext uri="{FF2B5EF4-FFF2-40B4-BE49-F238E27FC236}">
                <a16:creationId xmlns:a16="http://schemas.microsoft.com/office/drawing/2014/main" id="{03B70CD7-068B-A934-027B-04221B6A3ED9}"/>
              </a:ext>
            </a:extLst>
          </p:cNvPr>
          <p:cNvSpPr txBox="1"/>
          <p:nvPr/>
        </p:nvSpPr>
        <p:spPr>
          <a:xfrm>
            <a:off x="1285914" y="961971"/>
            <a:ext cx="4810086" cy="307777"/>
          </a:xfrm>
          <a:prstGeom prst="rect">
            <a:avLst/>
          </a:prstGeom>
          <a:noFill/>
        </p:spPr>
        <p:txBody>
          <a:bodyPr wrap="square">
            <a:spAutoFit/>
          </a:bodyPr>
          <a:lstStyle/>
          <a:p>
            <a:r>
              <a:rPr lang="fi-FI" altLang="ko-KR" sz="1400" b="1" dirty="0">
                <a:latin typeface="Arial"/>
                <a:ea typeface="Arial Unicode MS"/>
                <a:cs typeface="Arial" pitchFamily="34" charset="0"/>
              </a:rPr>
              <a:t>3.4 KETIDAKSESUAIAN DAN TINDAKAN KOREKSI</a:t>
            </a:r>
          </a:p>
        </p:txBody>
      </p:sp>
      <p:sp>
        <p:nvSpPr>
          <p:cNvPr id="17" name="TextBox 1">
            <a:extLst>
              <a:ext uri="{FF2B5EF4-FFF2-40B4-BE49-F238E27FC236}">
                <a16:creationId xmlns:a16="http://schemas.microsoft.com/office/drawing/2014/main" id="{51FBE291-C9EB-BB31-2A36-67F4832DBC57}"/>
              </a:ext>
            </a:extLst>
          </p:cNvPr>
          <p:cNvSpPr txBox="1"/>
          <p:nvPr/>
        </p:nvSpPr>
        <p:spPr>
          <a:xfrm>
            <a:off x="2340048" y="4215158"/>
            <a:ext cx="438869" cy="181278"/>
          </a:xfrm>
          <a:prstGeom prst="rect">
            <a:avLst/>
          </a:prstGeom>
          <a:solidFill>
            <a:srgbClr val="FFC00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kern="1200" dirty="0">
                <a:solidFill>
                  <a:schemeClr val="bg1"/>
                </a:solidFill>
              </a:rPr>
              <a:t>KPI G2</a:t>
            </a:r>
          </a:p>
        </p:txBody>
      </p:sp>
    </p:spTree>
    <p:extLst>
      <p:ext uri="{BB962C8B-B14F-4D97-AF65-F5344CB8AC3E}">
        <p14:creationId xmlns:p14="http://schemas.microsoft.com/office/powerpoint/2010/main" val="1021245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E58DA7A-0447-76F7-2493-A4411A45E440}"/>
              </a:ext>
            </a:extLst>
          </p:cNvPr>
          <p:cNvCxnSpPr/>
          <p:nvPr/>
        </p:nvCxnSpPr>
        <p:spPr>
          <a:xfrm>
            <a:off x="2424545" y="4267198"/>
            <a:ext cx="848926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34D6CB0D-7D15-B8AE-D796-33F1CCBFBDFF}"/>
              </a:ext>
            </a:extLst>
          </p:cNvPr>
          <p:cNvGraphicFramePr>
            <a:graphicFrameLocks/>
          </p:cNvGraphicFramePr>
          <p:nvPr>
            <p:extLst>
              <p:ext uri="{D42A27DB-BD31-4B8C-83A1-F6EECF244321}">
                <p14:modId xmlns:p14="http://schemas.microsoft.com/office/powerpoint/2010/main" val="1527959016"/>
              </p:ext>
            </p:extLst>
          </p:nvPr>
        </p:nvGraphicFramePr>
        <p:xfrm>
          <a:off x="879519" y="1308922"/>
          <a:ext cx="10432959" cy="510210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5D18B834-361D-5E55-47CF-FE6D3001538D}"/>
              </a:ext>
            </a:extLst>
          </p:cNvPr>
          <p:cNvGrpSpPr/>
          <p:nvPr/>
        </p:nvGrpSpPr>
        <p:grpSpPr>
          <a:xfrm>
            <a:off x="10451726" y="6444412"/>
            <a:ext cx="1352480" cy="287226"/>
            <a:chOff x="10451726" y="6294512"/>
            <a:chExt cx="1352480" cy="287226"/>
          </a:xfrm>
        </p:grpSpPr>
        <p:pic>
          <p:nvPicPr>
            <p:cNvPr id="3" name="Picture 2">
              <a:extLst>
                <a:ext uri="{FF2B5EF4-FFF2-40B4-BE49-F238E27FC236}">
                  <a16:creationId xmlns:a16="http://schemas.microsoft.com/office/drawing/2014/main" id="{1E68C8A8-29E0-E52D-B94B-1B90145F6FB7}"/>
                </a:ext>
              </a:extLst>
            </p:cNvPr>
            <p:cNvPicPr>
              <a:picLocks noChangeAspect="1"/>
            </p:cNvPicPr>
            <p:nvPr/>
          </p:nvPicPr>
          <p:blipFill>
            <a:blip r:embed="rId4"/>
            <a:stretch>
              <a:fillRect/>
            </a:stretch>
          </p:blipFill>
          <p:spPr>
            <a:xfrm>
              <a:off x="10913805" y="6294512"/>
              <a:ext cx="890401" cy="287226"/>
            </a:xfrm>
            <a:prstGeom prst="rect">
              <a:avLst/>
            </a:prstGeom>
          </p:spPr>
        </p:pic>
        <p:sp>
          <p:nvSpPr>
            <p:cNvPr id="10" name="Oval 9">
              <a:extLst>
                <a:ext uri="{FF2B5EF4-FFF2-40B4-BE49-F238E27FC236}">
                  <a16:creationId xmlns:a16="http://schemas.microsoft.com/office/drawing/2014/main" id="{9695D1AA-ABA6-090D-5355-9F65FB913233}"/>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BDDDD62-AC5E-58AC-31EE-D315AAAA1FEE}"/>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591E467-5655-D886-A04A-DDEA943B83D2}"/>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Rounded Corners 12">
            <a:extLst>
              <a:ext uri="{FF2B5EF4-FFF2-40B4-BE49-F238E27FC236}">
                <a16:creationId xmlns:a16="http://schemas.microsoft.com/office/drawing/2014/main" id="{42F07560-C72C-4E0F-E61D-316C4C84C8D6}"/>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4" name="Rectangle: Rounded Corners 13">
            <a:extLst>
              <a:ext uri="{FF2B5EF4-FFF2-40B4-BE49-F238E27FC236}">
                <a16:creationId xmlns:a16="http://schemas.microsoft.com/office/drawing/2014/main" id="{97026BDF-1FBC-EC2D-AF9B-241A63A57989}"/>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5" name="TextBox 14">
            <a:extLst>
              <a:ext uri="{FF2B5EF4-FFF2-40B4-BE49-F238E27FC236}">
                <a16:creationId xmlns:a16="http://schemas.microsoft.com/office/drawing/2014/main" id="{FFE18404-9FF3-A58F-649F-B326DFE35DCD}"/>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6" name="TextBox 15">
            <a:extLst>
              <a:ext uri="{FF2B5EF4-FFF2-40B4-BE49-F238E27FC236}">
                <a16:creationId xmlns:a16="http://schemas.microsoft.com/office/drawing/2014/main" id="{D25E43F0-0628-9404-DBE9-B0F88AFD562D}"/>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7" name="TextBox 16">
            <a:extLst>
              <a:ext uri="{FF2B5EF4-FFF2-40B4-BE49-F238E27FC236}">
                <a16:creationId xmlns:a16="http://schemas.microsoft.com/office/drawing/2014/main" id="{E21C93C7-7255-34E0-864F-5B40F1454DE4}"/>
              </a:ext>
            </a:extLst>
          </p:cNvPr>
          <p:cNvSpPr txBox="1"/>
          <p:nvPr/>
        </p:nvSpPr>
        <p:spPr>
          <a:xfrm>
            <a:off x="1285914" y="961971"/>
            <a:ext cx="4810086" cy="307777"/>
          </a:xfrm>
          <a:prstGeom prst="rect">
            <a:avLst/>
          </a:prstGeom>
          <a:noFill/>
        </p:spPr>
        <p:txBody>
          <a:bodyPr wrap="square">
            <a:spAutoFit/>
          </a:bodyPr>
          <a:lstStyle/>
          <a:p>
            <a:r>
              <a:rPr lang="fi-FI" altLang="ko-KR" sz="1400" b="1" dirty="0">
                <a:latin typeface="Arial"/>
                <a:ea typeface="Arial Unicode MS"/>
                <a:cs typeface="Arial" pitchFamily="34" charset="0"/>
              </a:rPr>
              <a:t>3.4 KETIDAKSESUAIAN DAN TINDAKAN KOREKSI</a:t>
            </a:r>
          </a:p>
        </p:txBody>
      </p:sp>
      <p:sp>
        <p:nvSpPr>
          <p:cNvPr id="8" name="TextBox 1">
            <a:extLst>
              <a:ext uri="{FF2B5EF4-FFF2-40B4-BE49-F238E27FC236}">
                <a16:creationId xmlns:a16="http://schemas.microsoft.com/office/drawing/2014/main" id="{51FBE291-C9EB-BB31-2A36-67F4832DBC57}"/>
              </a:ext>
            </a:extLst>
          </p:cNvPr>
          <p:cNvSpPr txBox="1"/>
          <p:nvPr/>
        </p:nvSpPr>
        <p:spPr>
          <a:xfrm>
            <a:off x="1910607" y="4171203"/>
            <a:ext cx="513938" cy="191990"/>
          </a:xfrm>
          <a:prstGeom prst="rect">
            <a:avLst/>
          </a:prstGeom>
          <a:solidFill>
            <a:srgbClr val="FFC00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kern="1200" dirty="0">
                <a:solidFill>
                  <a:schemeClr val="bg1"/>
                </a:solidFill>
              </a:rPr>
              <a:t>KPI G2</a:t>
            </a:r>
          </a:p>
        </p:txBody>
      </p:sp>
    </p:spTree>
    <p:extLst>
      <p:ext uri="{BB962C8B-B14F-4D97-AF65-F5344CB8AC3E}">
        <p14:creationId xmlns:p14="http://schemas.microsoft.com/office/powerpoint/2010/main" val="1692650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D4999-2928-3346-C264-5076265BEAF6}"/>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2529AB1-9AC0-C690-9936-CF1B60653747}"/>
              </a:ext>
            </a:extLst>
          </p:cNvPr>
          <p:cNvCxnSpPr>
            <a:cxnSpLocks/>
          </p:cNvCxnSpPr>
          <p:nvPr/>
        </p:nvCxnSpPr>
        <p:spPr>
          <a:xfrm>
            <a:off x="2424545" y="4411681"/>
            <a:ext cx="8027181"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117B10F9-DC70-73D7-CC77-CC6D6D4776D6}"/>
              </a:ext>
            </a:extLst>
          </p:cNvPr>
          <p:cNvGraphicFramePr>
            <a:graphicFrameLocks/>
          </p:cNvGraphicFramePr>
          <p:nvPr>
            <p:extLst>
              <p:ext uri="{D42A27DB-BD31-4B8C-83A1-F6EECF244321}">
                <p14:modId xmlns:p14="http://schemas.microsoft.com/office/powerpoint/2010/main" val="67063312"/>
              </p:ext>
            </p:extLst>
          </p:nvPr>
        </p:nvGraphicFramePr>
        <p:xfrm>
          <a:off x="879520" y="1491026"/>
          <a:ext cx="10432959" cy="4752762"/>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C8D7C304-99B2-E119-856F-7F5A7EE95B0E}"/>
              </a:ext>
            </a:extLst>
          </p:cNvPr>
          <p:cNvGrpSpPr/>
          <p:nvPr/>
        </p:nvGrpSpPr>
        <p:grpSpPr>
          <a:xfrm>
            <a:off x="10451726" y="6444412"/>
            <a:ext cx="1352480" cy="287226"/>
            <a:chOff x="10451726" y="6294512"/>
            <a:chExt cx="1352480" cy="287226"/>
          </a:xfrm>
        </p:grpSpPr>
        <p:pic>
          <p:nvPicPr>
            <p:cNvPr id="3" name="Picture 2">
              <a:extLst>
                <a:ext uri="{FF2B5EF4-FFF2-40B4-BE49-F238E27FC236}">
                  <a16:creationId xmlns:a16="http://schemas.microsoft.com/office/drawing/2014/main" id="{3AB08B53-F41A-044F-964B-DF7ACD0A1296}"/>
                </a:ext>
              </a:extLst>
            </p:cNvPr>
            <p:cNvPicPr>
              <a:picLocks noChangeAspect="1"/>
            </p:cNvPicPr>
            <p:nvPr/>
          </p:nvPicPr>
          <p:blipFill>
            <a:blip r:embed="rId4"/>
            <a:stretch>
              <a:fillRect/>
            </a:stretch>
          </p:blipFill>
          <p:spPr>
            <a:xfrm>
              <a:off x="10913805" y="6294512"/>
              <a:ext cx="890401" cy="287226"/>
            </a:xfrm>
            <a:prstGeom prst="rect">
              <a:avLst/>
            </a:prstGeom>
          </p:spPr>
        </p:pic>
        <p:sp>
          <p:nvSpPr>
            <p:cNvPr id="10" name="Oval 9">
              <a:extLst>
                <a:ext uri="{FF2B5EF4-FFF2-40B4-BE49-F238E27FC236}">
                  <a16:creationId xmlns:a16="http://schemas.microsoft.com/office/drawing/2014/main" id="{7299D573-1191-9C33-27EF-C916C16CDC54}"/>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8AA127D-930B-55AE-02EB-E059A1BF25A0}"/>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51B4C8F-DE32-5477-8E99-426ED5BB8F3C}"/>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Rounded Corners 12">
            <a:extLst>
              <a:ext uri="{FF2B5EF4-FFF2-40B4-BE49-F238E27FC236}">
                <a16:creationId xmlns:a16="http://schemas.microsoft.com/office/drawing/2014/main" id="{1522161C-D2FA-6705-37DC-832F848070DF}"/>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4" name="Rectangle: Rounded Corners 13">
            <a:extLst>
              <a:ext uri="{FF2B5EF4-FFF2-40B4-BE49-F238E27FC236}">
                <a16:creationId xmlns:a16="http://schemas.microsoft.com/office/drawing/2014/main" id="{0B430813-F426-174D-A507-1B3093FC5041}"/>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5" name="TextBox 14">
            <a:extLst>
              <a:ext uri="{FF2B5EF4-FFF2-40B4-BE49-F238E27FC236}">
                <a16:creationId xmlns:a16="http://schemas.microsoft.com/office/drawing/2014/main" id="{0FA27396-FC26-F322-B170-8FC8BAED87FA}"/>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6" name="TextBox 15">
            <a:extLst>
              <a:ext uri="{FF2B5EF4-FFF2-40B4-BE49-F238E27FC236}">
                <a16:creationId xmlns:a16="http://schemas.microsoft.com/office/drawing/2014/main" id="{F38A64E7-C914-FF4A-38D8-025941FEFE30}"/>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7" name="TextBox 16">
            <a:extLst>
              <a:ext uri="{FF2B5EF4-FFF2-40B4-BE49-F238E27FC236}">
                <a16:creationId xmlns:a16="http://schemas.microsoft.com/office/drawing/2014/main" id="{FBDA3A04-6253-4352-517D-CBAC2AF97068}"/>
              </a:ext>
            </a:extLst>
          </p:cNvPr>
          <p:cNvSpPr txBox="1"/>
          <p:nvPr/>
        </p:nvSpPr>
        <p:spPr>
          <a:xfrm>
            <a:off x="1285914" y="961971"/>
            <a:ext cx="4810086" cy="307777"/>
          </a:xfrm>
          <a:prstGeom prst="rect">
            <a:avLst/>
          </a:prstGeom>
          <a:noFill/>
        </p:spPr>
        <p:txBody>
          <a:bodyPr wrap="square">
            <a:spAutoFit/>
          </a:bodyPr>
          <a:lstStyle/>
          <a:p>
            <a:r>
              <a:rPr lang="fi-FI" altLang="ko-KR" sz="1400" b="1" dirty="0">
                <a:latin typeface="Arial"/>
                <a:ea typeface="Arial Unicode MS"/>
                <a:cs typeface="Arial" pitchFamily="34" charset="0"/>
              </a:rPr>
              <a:t>3.4 KETIDAKSESUAIAN DAN TINDAKAN KOREKSI</a:t>
            </a:r>
          </a:p>
        </p:txBody>
      </p:sp>
      <p:sp>
        <p:nvSpPr>
          <p:cNvPr id="7" name="TextBox 1">
            <a:extLst>
              <a:ext uri="{FF2B5EF4-FFF2-40B4-BE49-F238E27FC236}">
                <a16:creationId xmlns:a16="http://schemas.microsoft.com/office/drawing/2014/main" id="{51FBE291-C9EB-BB31-2A36-67F4832DBC57}"/>
              </a:ext>
            </a:extLst>
          </p:cNvPr>
          <p:cNvSpPr txBox="1"/>
          <p:nvPr/>
        </p:nvSpPr>
        <p:spPr>
          <a:xfrm>
            <a:off x="2374157" y="4257792"/>
            <a:ext cx="513938" cy="307777"/>
          </a:xfrm>
          <a:prstGeom prst="rect">
            <a:avLst/>
          </a:prstGeom>
          <a:solidFill>
            <a:srgbClr val="FFC00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kern="1200" dirty="0">
                <a:solidFill>
                  <a:schemeClr val="bg1"/>
                </a:solidFill>
              </a:rPr>
              <a:t>KPI G2</a:t>
            </a:r>
          </a:p>
        </p:txBody>
      </p:sp>
    </p:spTree>
    <p:extLst>
      <p:ext uri="{BB962C8B-B14F-4D97-AF65-F5344CB8AC3E}">
        <p14:creationId xmlns:p14="http://schemas.microsoft.com/office/powerpoint/2010/main" val="589962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6099DD1-ED52-5688-CAC7-B3BAD38AD188}"/>
              </a:ext>
            </a:extLst>
          </p:cNvPr>
          <p:cNvGraphicFramePr>
            <a:graphicFrameLocks noGrp="1"/>
          </p:cNvGraphicFramePr>
          <p:nvPr>
            <p:extLst>
              <p:ext uri="{D42A27DB-BD31-4B8C-83A1-F6EECF244321}">
                <p14:modId xmlns:p14="http://schemas.microsoft.com/office/powerpoint/2010/main" val="1734063389"/>
              </p:ext>
            </p:extLst>
          </p:nvPr>
        </p:nvGraphicFramePr>
        <p:xfrm>
          <a:off x="1" y="1297938"/>
          <a:ext cx="12192002" cy="5275694"/>
        </p:xfrm>
        <a:graphic>
          <a:graphicData uri="http://schemas.openxmlformats.org/drawingml/2006/table">
            <a:tbl>
              <a:tblPr/>
              <a:tblGrid>
                <a:gridCol w="608670">
                  <a:extLst>
                    <a:ext uri="{9D8B030D-6E8A-4147-A177-3AD203B41FA5}">
                      <a16:colId xmlns:a16="http://schemas.microsoft.com/office/drawing/2014/main" val="860316247"/>
                    </a:ext>
                  </a:extLst>
                </a:gridCol>
                <a:gridCol w="1038561">
                  <a:extLst>
                    <a:ext uri="{9D8B030D-6E8A-4147-A177-3AD203B41FA5}">
                      <a16:colId xmlns:a16="http://schemas.microsoft.com/office/drawing/2014/main" val="1089123584"/>
                    </a:ext>
                  </a:extLst>
                </a:gridCol>
                <a:gridCol w="1256685">
                  <a:extLst>
                    <a:ext uri="{9D8B030D-6E8A-4147-A177-3AD203B41FA5}">
                      <a16:colId xmlns:a16="http://schemas.microsoft.com/office/drawing/2014/main" val="2768812013"/>
                    </a:ext>
                  </a:extLst>
                </a:gridCol>
                <a:gridCol w="986259">
                  <a:extLst>
                    <a:ext uri="{9D8B030D-6E8A-4147-A177-3AD203B41FA5}">
                      <a16:colId xmlns:a16="http://schemas.microsoft.com/office/drawing/2014/main" val="395902253"/>
                    </a:ext>
                  </a:extLst>
                </a:gridCol>
                <a:gridCol w="4689092">
                  <a:extLst>
                    <a:ext uri="{9D8B030D-6E8A-4147-A177-3AD203B41FA5}">
                      <a16:colId xmlns:a16="http://schemas.microsoft.com/office/drawing/2014/main" val="1343053045"/>
                    </a:ext>
                  </a:extLst>
                </a:gridCol>
                <a:gridCol w="3612735">
                  <a:extLst>
                    <a:ext uri="{9D8B030D-6E8A-4147-A177-3AD203B41FA5}">
                      <a16:colId xmlns:a16="http://schemas.microsoft.com/office/drawing/2014/main" val="3481461257"/>
                    </a:ext>
                  </a:extLst>
                </a:gridCol>
              </a:tblGrid>
              <a:tr h="440921">
                <a:tc>
                  <a:txBody>
                    <a:bodyPr/>
                    <a:lstStyle/>
                    <a:p>
                      <a:pPr algn="ctr" fontAlgn="b"/>
                      <a:r>
                        <a:rPr lang="en-US" sz="1400" b="1" i="0" u="none" strike="noStrike" dirty="0">
                          <a:solidFill>
                            <a:srgbClr val="FFFFFF"/>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dirty="0" err="1">
                          <a:solidFill>
                            <a:srgbClr val="FFFFFF"/>
                          </a:solidFill>
                          <a:effectLst/>
                          <a:latin typeface="Calibri" panose="020F0502020204030204" pitchFamily="34" charset="0"/>
                        </a:rPr>
                        <a:t>Jenis</a:t>
                      </a:r>
                      <a:r>
                        <a:rPr lang="en-US" sz="1400" b="1" i="0" u="none" strike="noStrike" dirty="0">
                          <a:solidFill>
                            <a:srgbClr val="FFFFFF"/>
                          </a:solidFill>
                          <a:effectLst/>
                          <a:latin typeface="Calibri" panose="020F0502020204030204" pitchFamily="34" charset="0"/>
                        </a:rPr>
                        <a:t> </a:t>
                      </a:r>
                      <a:r>
                        <a:rPr lang="en-US" sz="1400" b="1" i="0" u="none" strike="noStrike" dirty="0" err="1">
                          <a:solidFill>
                            <a:srgbClr val="FFFFFF"/>
                          </a:solidFill>
                          <a:effectLst/>
                          <a:latin typeface="Calibri" panose="020F0502020204030204" pitchFamily="34" charset="0"/>
                        </a:rPr>
                        <a:t>Gagal</a:t>
                      </a:r>
                      <a:endParaRPr lang="en-US"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a:solidFill>
                            <a:srgbClr val="FFFFFF"/>
                          </a:solidFill>
                          <a:effectLst/>
                          <a:latin typeface="Calibri" panose="020F0502020204030204" pitchFamily="34" charset="0"/>
                        </a:rPr>
                        <a:t>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a:solidFill>
                            <a:srgbClr val="FFFFFF"/>
                          </a:solidFill>
                          <a:effectLst/>
                          <a:latin typeface="Calibri" panose="020F0502020204030204" pitchFamily="34" charset="0"/>
                        </a:rPr>
                        <a:t>Qty Gagal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dirty="0">
                          <a:solidFill>
                            <a:srgbClr val="FFFFFF"/>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dirty="0">
                          <a:solidFill>
                            <a:srgbClr val="FFFFFF"/>
                          </a:solidFill>
                          <a:effectLst/>
                          <a:latin typeface="Calibri" panose="020F0502020204030204" pitchFamily="34" charset="0"/>
                        </a:rPr>
                        <a:t>Preventive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031180799"/>
                  </a:ext>
                </a:extLst>
              </a:tr>
              <a:tr h="1758099">
                <a:tc>
                  <a:txBody>
                    <a:bodyPr/>
                    <a:lstStyle/>
                    <a:p>
                      <a:pPr algn="ctr" fontAlgn="ctr"/>
                      <a:r>
                        <a:rPr lang="en-US" sz="14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err="1">
                          <a:solidFill>
                            <a:srgbClr val="000000"/>
                          </a:solidFill>
                          <a:effectLst/>
                          <a:latin typeface="Calibri" panose="020F0502020204030204" pitchFamily="34" charset="0"/>
                        </a:rPr>
                        <a:t>Kuning</a:t>
                      </a:r>
                      <a:endParaRPr lang="en-US"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Chrome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1.861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1. </a:t>
                      </a:r>
                      <a:r>
                        <a:rPr lang="en-US" sz="1400" b="0" i="0" u="none" strike="noStrike" dirty="0" err="1">
                          <a:solidFill>
                            <a:srgbClr val="000000"/>
                          </a:solidFill>
                          <a:effectLst/>
                          <a:latin typeface="Calibri" panose="020F0502020204030204" pitchFamily="34" charset="0"/>
                        </a:rPr>
                        <a:t>Pembersihan</a:t>
                      </a:r>
                      <a:r>
                        <a:rPr lang="en-US" sz="1400" b="0" i="0" u="none" strike="noStrike" dirty="0">
                          <a:solidFill>
                            <a:srgbClr val="000000"/>
                          </a:solidFill>
                          <a:effectLst/>
                          <a:latin typeface="Calibri" panose="020F0502020204030204" pitchFamily="34" charset="0"/>
                        </a:rPr>
                        <a:t> tip </a:t>
                      </a:r>
                      <a:r>
                        <a:rPr lang="en-US" sz="1400" b="0" i="0" u="none" strike="noStrike" dirty="0" err="1">
                          <a:solidFill>
                            <a:srgbClr val="000000"/>
                          </a:solidFill>
                          <a:effectLst/>
                          <a:latin typeface="Calibri" panose="020F0502020204030204" pitchFamily="34" charset="0"/>
                        </a:rPr>
                        <a:t>nikel</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dilakukan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setiap</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overshift</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2. </a:t>
                      </a:r>
                      <a:r>
                        <a:rPr lang="en-US" sz="1400" b="0" i="0" u="none" strike="noStrike" dirty="0" err="1">
                          <a:solidFill>
                            <a:srgbClr val="000000"/>
                          </a:solidFill>
                          <a:effectLst/>
                          <a:latin typeface="Calibri" panose="020F0502020204030204" pitchFamily="34" charset="0"/>
                        </a:rPr>
                        <a:t>Memastikan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pemasangan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komponen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tidak</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longgar</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dengan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cara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penyetingan</a:t>
                      </a:r>
                      <a:r>
                        <a:rPr lang="en-US" sz="1400" b="0" i="0" u="none" strike="noStrike" dirty="0">
                          <a:solidFill>
                            <a:srgbClr val="000000"/>
                          </a:solidFill>
                          <a:effectLst/>
                          <a:latin typeface="Calibri" panose="020F0502020204030204" pitchFamily="34" charset="0"/>
                        </a:rPr>
                        <a:t> hanger </a:t>
                      </a:r>
                      <a:r>
                        <a:rPr lang="en-US" sz="1400" b="0" i="0" u="none" strike="noStrike" dirty="0" err="1">
                          <a:solidFill>
                            <a:srgbClr val="000000"/>
                          </a:solidFill>
                          <a:effectLst/>
                          <a:latin typeface="Calibri" panose="020F0502020204030204" pitchFamily="34" charset="0"/>
                        </a:rPr>
                        <a:t>setiap</a:t>
                      </a:r>
                      <a:r>
                        <a:rPr lang="en-US" sz="1400" b="0" i="0" u="none" strike="noStrike" dirty="0">
                          <a:solidFill>
                            <a:srgbClr val="000000"/>
                          </a:solidFill>
                          <a:effectLst/>
                          <a:latin typeface="Calibri" panose="020F0502020204030204" pitchFamily="34" charset="0"/>
                        </a:rPr>
                        <a:t> loading dan unloading.</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a:t>
                      </a:r>
                      <a:r>
                        <a:rPr lang="en-US" sz="1400" b="0" i="0" u="none" strike="noStrike" dirty="0" err="1">
                          <a:solidFill>
                            <a:srgbClr val="000000"/>
                          </a:solidFill>
                          <a:effectLst/>
                          <a:latin typeface="Calibri" panose="020F0502020204030204" pitchFamily="34" charset="0"/>
                        </a:rPr>
                        <a:t>Menghentikan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sementara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produksi</a:t>
                      </a:r>
                      <a:r>
                        <a:rPr lang="en-US" sz="1400" b="0" i="0" u="none" strike="noStrike" dirty="0">
                          <a:solidFill>
                            <a:srgbClr val="000000"/>
                          </a:solidFill>
                          <a:effectLst/>
                          <a:latin typeface="Calibri" panose="020F0502020204030204" pitchFamily="34" charset="0"/>
                        </a:rPr>
                        <a:t> dan </a:t>
                      </a:r>
                      <a:r>
                        <a:rPr lang="en-US" sz="1400" b="0" i="0" u="none" strike="noStrike" dirty="0" err="1">
                          <a:solidFill>
                            <a:srgbClr val="000000"/>
                          </a:solidFill>
                          <a:effectLst/>
                          <a:latin typeface="Calibri" panose="020F0502020204030204" pitchFamily="34" charset="0"/>
                        </a:rPr>
                        <a:t>larutan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diberi</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udara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ketika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suhu</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mencapai</a:t>
                      </a:r>
                      <a:r>
                        <a:rPr lang="en-US" sz="1400" b="0" i="0" u="none" strike="noStrike" dirty="0">
                          <a:solidFill>
                            <a:srgbClr val="000000"/>
                          </a:solidFill>
                          <a:effectLst/>
                          <a:latin typeface="Calibri" panose="020F0502020204030204" pitchFamily="34" charset="0"/>
                        </a:rPr>
                        <a:t> 47</a:t>
                      </a:r>
                      <a:r>
                        <a:rPr lang="en-US" sz="1400" b="0" i="0" u="none" strike="noStrike" dirty="0">
                          <a:solidFill>
                            <a:srgbClr val="000000"/>
                          </a:solidFill>
                          <a:effectLst/>
                          <a:latin typeface="Arial" panose="020B0604020202020204" pitchFamily="34" charset="0"/>
                        </a:rPr>
                        <a:t>º</a:t>
                      </a:r>
                      <a:r>
                        <a:rPr lang="en-US" sz="1400" b="0" i="0" u="none" strike="noStrike" dirty="0">
                          <a:solidFill>
                            <a:srgbClr val="000000"/>
                          </a:solidFill>
                          <a:effectLst/>
                          <a:latin typeface="Calibri" panose="020F0502020204030204" pitchFamily="34" charset="0"/>
                        </a:rPr>
                        <a:t>C agar </a:t>
                      </a:r>
                      <a:r>
                        <a:rPr lang="en-US" sz="1400" b="0" i="0" u="none" strike="noStrike" dirty="0" err="1">
                          <a:solidFill>
                            <a:srgbClr val="000000"/>
                          </a:solidFill>
                          <a:effectLst/>
                          <a:latin typeface="Calibri" panose="020F0502020204030204" pitchFamily="34" charset="0"/>
                        </a:rPr>
                        <a:t>suhunya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turun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s.d.</a:t>
                      </a:r>
                      <a:r>
                        <a:rPr lang="en-US" sz="1400" b="0" i="0" u="none" strike="noStrike" dirty="0">
                          <a:solidFill>
                            <a:srgbClr val="000000"/>
                          </a:solidFill>
                          <a:effectLst/>
                          <a:latin typeface="Calibri" panose="020F0502020204030204" pitchFamily="34" charset="0"/>
                        </a:rPr>
                        <a:t> 40°C </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4. </a:t>
                      </a:r>
                      <a:r>
                        <a:rPr lang="en-US" sz="1400" b="0" i="0" u="none" strike="noStrike" dirty="0" err="1">
                          <a:solidFill>
                            <a:srgbClr val="000000"/>
                          </a:solidFill>
                          <a:effectLst/>
                          <a:latin typeface="Calibri" panose="020F0502020204030204" pitchFamily="34" charset="0"/>
                        </a:rPr>
                        <a:t>Perbaikkan</a:t>
                      </a:r>
                      <a:r>
                        <a:rPr lang="en-US" sz="1400" b="0" i="0" u="none" strike="noStrike" dirty="0">
                          <a:solidFill>
                            <a:srgbClr val="000000"/>
                          </a:solidFill>
                          <a:effectLst/>
                          <a:latin typeface="Calibri" panose="020F0502020204030204" pitchFamily="34" charset="0"/>
                        </a:rPr>
                        <a:t> Cooling Tower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1. </a:t>
                      </a:r>
                      <a:r>
                        <a:rPr lang="en-US" sz="1400" b="0" i="0" u="none" strike="noStrike" dirty="0" err="1">
                          <a:solidFill>
                            <a:srgbClr val="000000"/>
                          </a:solidFill>
                          <a:effectLst/>
                          <a:latin typeface="Calibri" panose="020F0502020204030204" pitchFamily="34" charset="0"/>
                        </a:rPr>
                        <a:t>Modifikasi</a:t>
                      </a:r>
                      <a:r>
                        <a:rPr lang="en-US" sz="1400" b="0" i="0" u="none" strike="noStrike" dirty="0">
                          <a:solidFill>
                            <a:srgbClr val="000000"/>
                          </a:solidFill>
                          <a:effectLst/>
                          <a:latin typeface="Calibri" panose="020F0502020204030204" pitchFamily="34" charset="0"/>
                        </a:rPr>
                        <a:t> hanger yang </a:t>
                      </a:r>
                      <a:r>
                        <a:rPr lang="en-US" sz="1400" b="0" i="0" u="none" strike="noStrike" dirty="0" err="1">
                          <a:solidFill>
                            <a:srgbClr val="000000"/>
                          </a:solidFill>
                          <a:effectLst/>
                          <a:latin typeface="Calibri" panose="020F0502020204030204" pitchFamily="34" charset="0"/>
                        </a:rPr>
                        <a:t>sudah</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ada</a:t>
                      </a:r>
                      <a:r>
                        <a:rPr lang="en-US" sz="1400" b="0" i="0" u="none" strike="noStrike" dirty="0">
                          <a:solidFill>
                            <a:srgbClr val="000000"/>
                          </a:solidFill>
                          <a:effectLst/>
                          <a:latin typeface="Calibri" panose="020F0502020204030204" pitchFamily="34" charset="0"/>
                        </a:rPr>
                        <a:t>, agar </a:t>
                      </a:r>
                      <a:r>
                        <a:rPr lang="en-US" sz="1400" b="0" i="0" u="none" strike="noStrike" dirty="0" err="1">
                          <a:solidFill>
                            <a:srgbClr val="000000"/>
                          </a:solidFill>
                          <a:effectLst/>
                          <a:latin typeface="Calibri" panose="020F0502020204030204" pitchFamily="34" charset="0"/>
                        </a:rPr>
                        <a:t>komponen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barang</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tidak</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mudah</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lepas</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goyang</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2. Control maintenance Cooling Tower </a:t>
                      </a:r>
                      <a:r>
                        <a:rPr lang="en-US" sz="1400" b="0" i="0" u="none" strike="noStrike" dirty="0" err="1">
                          <a:solidFill>
                            <a:srgbClr val="000000"/>
                          </a:solidFill>
                          <a:effectLst/>
                          <a:latin typeface="Calibri" panose="020F0502020204030204" pitchFamily="34" charset="0"/>
                        </a:rPr>
                        <a:t>berkala</a:t>
                      </a:r>
                      <a:r>
                        <a:rPr lang="en-US" sz="1400" b="0" i="0" u="none" strike="noStrike" dirty="0">
                          <a:solidFill>
                            <a:srgbClr val="000000"/>
                          </a:solidFill>
                          <a:effectLst/>
                          <a:latin typeface="Calibri" panose="020F0502020204030204" pitchFamily="34" charset="0"/>
                        </a:rPr>
                        <a:t> (ENG).</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Control Cooling Tower oleh </a:t>
                      </a:r>
                      <a:r>
                        <a:rPr lang="en-US" sz="1400" b="0" i="0" u="none" strike="noStrike" dirty="0" err="1">
                          <a:solidFill>
                            <a:srgbClr val="000000"/>
                          </a:solidFill>
                          <a:effectLst/>
                          <a:latin typeface="Calibri" panose="020F0502020204030204" pitchFamily="34" charset="0"/>
                        </a:rPr>
                        <a:t>Kepala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Regu</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secara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berkala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setiap</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pergantian</a:t>
                      </a:r>
                      <a:r>
                        <a:rPr lang="en-US" sz="1400" b="0" i="0" u="none" strike="noStrike" dirty="0">
                          <a:solidFill>
                            <a:srgbClr val="000000"/>
                          </a:solidFill>
                          <a:effectLst/>
                          <a:latin typeface="Calibri" panose="020F0502020204030204" pitchFamily="34" charset="0"/>
                        </a:rPr>
                        <a:t> shift) (</a:t>
                      </a:r>
                      <a:r>
                        <a:rPr lang="en-US" sz="1400" b="0" i="0" u="none" strike="noStrike" dirty="0" err="1">
                          <a:solidFill>
                            <a:srgbClr val="000000"/>
                          </a:solidFill>
                          <a:effectLst/>
                          <a:latin typeface="Calibri" panose="020F0502020204030204" pitchFamily="34" charset="0"/>
                        </a:rPr>
                        <a:t>Prd</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4. Meeting </a:t>
                      </a:r>
                      <a:r>
                        <a:rPr lang="en-US" sz="1400" b="0" i="0" u="none" strike="noStrike" dirty="0" err="1">
                          <a:solidFill>
                            <a:srgbClr val="000000"/>
                          </a:solidFill>
                          <a:effectLst/>
                          <a:latin typeface="Calibri" panose="020F0502020204030204" pitchFamily="34" charset="0"/>
                        </a:rPr>
                        <a:t>Kualitas</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Mingguan</a:t>
                      </a:r>
                      <a:endParaRPr lang="en-US" sz="14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4026139"/>
                  </a:ext>
                </a:extLst>
              </a:tr>
              <a:tr h="1538337">
                <a:tc>
                  <a:txBody>
                    <a:bodyPr/>
                    <a:lstStyle/>
                    <a:p>
                      <a:pPr algn="ctr" fontAlgn="ctr"/>
                      <a:r>
                        <a:rPr lang="en-US" sz="14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err="1">
                          <a:solidFill>
                            <a:srgbClr val="000000"/>
                          </a:solidFill>
                          <a:effectLst/>
                          <a:latin typeface="Calibri" panose="020F0502020204030204" pitchFamily="34" charset="0"/>
                        </a:rPr>
                        <a:t>Kebakar</a:t>
                      </a:r>
                      <a:r>
                        <a:rPr lang="en-US" sz="1400" b="0" i="0" u="none" strike="noStrike" dirty="0">
                          <a:solidFill>
                            <a:srgbClr val="000000"/>
                          </a:solidFill>
                          <a:effectLst/>
                          <a:latin typeface="Calibri" panose="020F0502020204030204" pitchFamily="34" charset="0"/>
                        </a:rPr>
                        <a:t>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Calibri" panose="020F0502020204030204" pitchFamily="34" charset="0"/>
                        </a:rPr>
                        <a:t>Chrome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Calibri" panose="020F0502020204030204" pitchFamily="34" charset="0"/>
                        </a:rPr>
                        <a:t>1.191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Calibri" panose="020F0502020204030204" pitchFamily="34" charset="0"/>
                        </a:rPr>
                        <a:t>1. </a:t>
                      </a:r>
                      <a:r>
                        <a:rPr lang="en-US" sz="1400" b="0" i="0" u="none" strike="noStrike" dirty="0" err="1">
                          <a:solidFill>
                            <a:srgbClr val="000000"/>
                          </a:solidFill>
                          <a:effectLst/>
                          <a:latin typeface="Calibri" panose="020F0502020204030204" pitchFamily="34" charset="0"/>
                        </a:rPr>
                        <a:t>Menurunkan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konsentrasi</a:t>
                      </a:r>
                      <a:r>
                        <a:rPr lang="en-US" sz="1400" b="0" i="0" u="none" strike="noStrike" dirty="0">
                          <a:solidFill>
                            <a:srgbClr val="000000"/>
                          </a:solidFill>
                          <a:effectLst/>
                          <a:latin typeface="Calibri" panose="020F0502020204030204" pitchFamily="34" charset="0"/>
                        </a:rPr>
                        <a:t> Ph </a:t>
                      </a:r>
                      <a:r>
                        <a:rPr lang="en-US" sz="1400" b="0" i="0" u="none" strike="noStrike" dirty="0" err="1">
                          <a:solidFill>
                            <a:srgbClr val="000000"/>
                          </a:solidFill>
                          <a:effectLst/>
                          <a:latin typeface="Calibri" panose="020F0502020204030204" pitchFamily="34" charset="0"/>
                        </a:rPr>
                        <a:t>nikel</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menggunakan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asam</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sulfat</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sebanyak</a:t>
                      </a:r>
                      <a:r>
                        <a:rPr lang="en-US" sz="1400" b="0" i="0" u="none" strike="noStrike" dirty="0">
                          <a:solidFill>
                            <a:srgbClr val="000000"/>
                          </a:solidFill>
                          <a:effectLst/>
                          <a:latin typeface="Calibri" panose="020F0502020204030204" pitchFamily="34" charset="0"/>
                        </a:rPr>
                        <a:t> 500 ml, dan </a:t>
                      </a:r>
                      <a:r>
                        <a:rPr lang="en-US" sz="1400" b="0" i="0" u="none" strike="noStrike" dirty="0" err="1">
                          <a:solidFill>
                            <a:srgbClr val="000000"/>
                          </a:solidFill>
                          <a:effectLst/>
                          <a:latin typeface="Calibri" panose="020F0502020204030204" pitchFamily="34" charset="0"/>
                        </a:rPr>
                        <a:t>mematikan</a:t>
                      </a:r>
                      <a:r>
                        <a:rPr lang="en-US" sz="1400" b="0" i="0" u="none" strike="noStrike" dirty="0">
                          <a:solidFill>
                            <a:srgbClr val="000000"/>
                          </a:solidFill>
                          <a:effectLst/>
                          <a:latin typeface="Calibri" panose="020F0502020204030204" pitchFamily="34" charset="0"/>
                        </a:rPr>
                        <a:t> dosing pump </a:t>
                      </a:r>
                      <a:r>
                        <a:rPr lang="en-US" sz="1400" b="0" i="0" u="none" strike="noStrike" dirty="0" err="1">
                          <a:solidFill>
                            <a:srgbClr val="000000"/>
                          </a:solidFill>
                          <a:effectLst/>
                          <a:latin typeface="Calibri" panose="020F0502020204030204" pitchFamily="34" charset="0"/>
                        </a:rPr>
                        <a:t>nikel</a:t>
                      </a:r>
                      <a:r>
                        <a:rPr lang="en-US" sz="1400" b="0" i="0" u="none" strike="noStrike" dirty="0">
                          <a:solidFill>
                            <a:srgbClr val="000000"/>
                          </a:solidFill>
                          <a:effectLst/>
                          <a:latin typeface="Calibri" panose="020F0502020204030204" pitchFamily="34" charset="0"/>
                        </a:rPr>
                        <a:t>. (PRD)</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2. </a:t>
                      </a:r>
                      <a:r>
                        <a:rPr lang="en-US" sz="1400" b="0" i="0" u="none" strike="noStrike" dirty="0" err="1">
                          <a:solidFill>
                            <a:srgbClr val="000000"/>
                          </a:solidFill>
                          <a:effectLst/>
                          <a:latin typeface="Calibri" panose="020F0502020204030204" pitchFamily="34" charset="0"/>
                        </a:rPr>
                        <a:t>Melakukan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kontak</a:t>
                      </a:r>
                      <a:r>
                        <a:rPr lang="en-US" sz="1400" b="0" i="0" u="none" strike="noStrike" dirty="0">
                          <a:solidFill>
                            <a:srgbClr val="000000"/>
                          </a:solidFill>
                          <a:effectLst/>
                          <a:latin typeface="Calibri" panose="020F0502020204030204" pitchFamily="34" charset="0"/>
                        </a:rPr>
                        <a:t> manual pada </a:t>
                      </a:r>
                      <a:r>
                        <a:rPr lang="en-US" sz="1400" b="0" i="0" u="none" strike="noStrike" dirty="0" err="1">
                          <a:solidFill>
                            <a:srgbClr val="000000"/>
                          </a:solidFill>
                          <a:effectLst/>
                          <a:latin typeface="Calibri" panose="020F0502020204030204" pitchFamily="34" charset="0"/>
                        </a:rPr>
                        <a:t>barang</a:t>
                      </a:r>
                      <a:r>
                        <a:rPr lang="en-US" sz="1400" b="0" i="0" u="none" strike="noStrike" dirty="0">
                          <a:solidFill>
                            <a:srgbClr val="000000"/>
                          </a:solidFill>
                          <a:effectLst/>
                          <a:latin typeface="Calibri" panose="020F0502020204030204" pitchFamily="34" charset="0"/>
                        </a:rPr>
                        <a:t> yang </a:t>
                      </a:r>
                      <a:r>
                        <a:rPr lang="en-US" sz="1400" b="0" i="0" u="none" strike="noStrike" dirty="0" err="1">
                          <a:solidFill>
                            <a:srgbClr val="000000"/>
                          </a:solidFill>
                          <a:effectLst/>
                          <a:latin typeface="Calibri" panose="020F0502020204030204" pitchFamily="34" charset="0"/>
                        </a:rPr>
                        <a:t>hilang</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indikator</a:t>
                      </a:r>
                      <a:r>
                        <a:rPr lang="en-US" sz="1400" b="0" i="0" u="none" strike="noStrike" dirty="0">
                          <a:solidFill>
                            <a:srgbClr val="000000"/>
                          </a:solidFill>
                          <a:effectLst/>
                          <a:latin typeface="Calibri" panose="020F0502020204030204" pitchFamily="34" charset="0"/>
                        </a:rPr>
                        <a:t> ampere </a:t>
                      </a:r>
                      <a:r>
                        <a:rPr lang="en-US" sz="1400" b="0" i="0" u="none" strike="noStrike" dirty="0" err="1">
                          <a:solidFill>
                            <a:srgbClr val="000000"/>
                          </a:solidFill>
                          <a:effectLst/>
                          <a:latin typeface="Calibri" panose="020F0502020204030204" pitchFamily="34" charset="0"/>
                        </a:rPr>
                        <a:t>komponen</a:t>
                      </a:r>
                      <a:r>
                        <a:rPr lang="en-US" sz="1400" b="0" i="0" u="none" strike="noStrike" dirty="0">
                          <a:solidFill>
                            <a:srgbClr val="000000"/>
                          </a:solidFill>
                          <a:effectLst/>
                          <a:latin typeface="Calibri" panose="020F0502020204030204" pitchFamily="34" charset="0"/>
                        </a:rPr>
                        <a:t>.(PRD)</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a:t>
                      </a:r>
                      <a:r>
                        <a:rPr lang="en-US" sz="1400" b="0" i="0" u="none" strike="noStrike" dirty="0" err="1">
                          <a:solidFill>
                            <a:srgbClr val="000000"/>
                          </a:solidFill>
                          <a:effectLst/>
                          <a:latin typeface="Calibri" panose="020F0502020204030204" pitchFamily="34" charset="0"/>
                        </a:rPr>
                        <a:t>Dilakukan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perbaikan</a:t>
                      </a:r>
                      <a:r>
                        <a:rPr lang="en-US" sz="1400" b="0" i="0" u="none" strike="noStrike" dirty="0">
                          <a:solidFill>
                            <a:srgbClr val="000000"/>
                          </a:solidFill>
                          <a:effectLst/>
                          <a:latin typeface="Calibri" panose="020F0502020204030204" pitchFamily="34" charset="0"/>
                        </a:rPr>
                        <a:t> pada </a:t>
                      </a:r>
                      <a:r>
                        <a:rPr lang="en-US" sz="1400" b="0" i="0" u="none" strike="noStrike" dirty="0" err="1">
                          <a:solidFill>
                            <a:srgbClr val="000000"/>
                          </a:solidFill>
                          <a:effectLst/>
                          <a:latin typeface="Calibri" panose="020F0502020204030204" pitchFamily="34" charset="0"/>
                        </a:rPr>
                        <a:t>saat</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terjadi</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mesin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berhenti</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mendadak</a:t>
                      </a:r>
                      <a:r>
                        <a:rPr lang="en-US" sz="1400" b="0" i="0" u="none" strike="noStrike" dirty="0">
                          <a:solidFill>
                            <a:srgbClr val="000000"/>
                          </a:solidFill>
                          <a:effectLst/>
                          <a:latin typeface="Calibri" panose="020F0502020204030204" pitchFamily="34" charset="0"/>
                        </a:rPr>
                        <a:t>. (ENG)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Calibri" panose="020F0502020204030204" pitchFamily="34" charset="0"/>
                        </a:rPr>
                        <a:t>1. </a:t>
                      </a:r>
                      <a:r>
                        <a:rPr lang="en-US" sz="1400" b="0" i="0" u="none" strike="noStrike" dirty="0" err="1">
                          <a:solidFill>
                            <a:srgbClr val="000000"/>
                          </a:solidFill>
                          <a:effectLst/>
                          <a:latin typeface="Calibri" panose="020F0502020204030204" pitchFamily="34" charset="0"/>
                        </a:rPr>
                        <a:t>Melakukan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pembersihan</a:t>
                      </a:r>
                      <a:r>
                        <a:rPr lang="en-US" sz="1400" b="0" i="0" u="none" strike="noStrike" dirty="0">
                          <a:solidFill>
                            <a:srgbClr val="000000"/>
                          </a:solidFill>
                          <a:effectLst/>
                          <a:latin typeface="Calibri" panose="020F0502020204030204" pitchFamily="34" charset="0"/>
                        </a:rPr>
                        <a:t> dosing pump </a:t>
                      </a:r>
                      <a:r>
                        <a:rPr lang="en-US" sz="1400" b="0" i="0" u="none" strike="noStrike" dirty="0" err="1">
                          <a:solidFill>
                            <a:srgbClr val="000000"/>
                          </a:solidFill>
                          <a:effectLst/>
                          <a:latin typeface="Calibri" panose="020F0502020204030204" pitchFamily="34" charset="0"/>
                        </a:rPr>
                        <a:t>secara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berkala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setiap</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pagi</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awal</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kerja</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2. Maintenance </a:t>
                      </a:r>
                      <a:r>
                        <a:rPr lang="en-US" sz="1400" b="0" i="0" u="none" strike="noStrike" dirty="0" err="1">
                          <a:solidFill>
                            <a:srgbClr val="000000"/>
                          </a:solidFill>
                          <a:effectLst/>
                          <a:latin typeface="Calibri" panose="020F0502020204030204" pitchFamily="34" charset="0"/>
                        </a:rPr>
                        <a:t>secara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berkala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terkait</a:t>
                      </a:r>
                      <a:r>
                        <a:rPr lang="en-US" sz="1400" b="0" i="0" u="none" strike="noStrike" dirty="0">
                          <a:solidFill>
                            <a:srgbClr val="000000"/>
                          </a:solidFill>
                          <a:effectLst/>
                          <a:latin typeface="Calibri" panose="020F0502020204030204" pitchFamily="34" charset="0"/>
                        </a:rPr>
                        <a:t> robot dan program oleh </a:t>
                      </a:r>
                      <a:r>
                        <a:rPr lang="en-US" sz="1400" b="0" i="0" u="none" strike="noStrike" dirty="0" err="1">
                          <a:solidFill>
                            <a:srgbClr val="000000"/>
                          </a:solidFill>
                          <a:effectLst/>
                          <a:latin typeface="Calibri" panose="020F0502020204030204" pitchFamily="34" charset="0"/>
                        </a:rPr>
                        <a:t>tim</a:t>
                      </a:r>
                      <a:r>
                        <a:rPr lang="en-US" sz="1400" b="0" i="0" u="none" strike="noStrike" dirty="0">
                          <a:solidFill>
                            <a:srgbClr val="000000"/>
                          </a:solidFill>
                          <a:effectLst/>
                          <a:latin typeface="Calibri" panose="020F0502020204030204" pitchFamily="34" charset="0"/>
                        </a:rPr>
                        <a:t> ENG.</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Meeting </a:t>
                      </a:r>
                      <a:r>
                        <a:rPr lang="en-US" sz="1400" b="0" i="0" u="none" strike="noStrike" dirty="0" err="1">
                          <a:solidFill>
                            <a:srgbClr val="000000"/>
                          </a:solidFill>
                          <a:effectLst/>
                          <a:latin typeface="Calibri" panose="020F0502020204030204" pitchFamily="34" charset="0"/>
                        </a:rPr>
                        <a:t>Kualitas</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Mingguan</a:t>
                      </a:r>
                      <a:r>
                        <a:rPr lang="en-US" sz="140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3858327"/>
                  </a:ext>
                </a:extLst>
              </a:tr>
              <a:tr h="1538337">
                <a:tc>
                  <a:txBody>
                    <a:bodyPr/>
                    <a:lstStyle/>
                    <a:p>
                      <a:pPr algn="ctr" fontAlgn="ctr"/>
                      <a:r>
                        <a:rPr lang="en-US"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Gagal Proses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400" b="0" i="0" u="none" strike="noStrike" dirty="0">
                          <a:solidFill>
                            <a:srgbClr val="000000"/>
                          </a:solidFill>
                          <a:effectLst/>
                          <a:latin typeface="Calibri" panose="020F0502020204030204" pitchFamily="34" charset="0"/>
                        </a:rPr>
                        <a:t>Assy. Multy</a:t>
                      </a:r>
                      <a:br>
                        <a:rPr lang="nb-NO" sz="1400" b="0" i="0" u="none" strike="noStrike" dirty="0">
                          <a:solidFill>
                            <a:srgbClr val="000000"/>
                          </a:solidFill>
                          <a:effectLst/>
                          <a:latin typeface="Calibri" panose="020F0502020204030204" pitchFamily="34" charset="0"/>
                        </a:rPr>
                      </a:br>
                      <a:r>
                        <a:rPr lang="nb-NO" sz="1400" b="0" i="0" u="none" strike="noStrike" dirty="0">
                          <a:solidFill>
                            <a:srgbClr val="000000"/>
                          </a:solidFill>
                          <a:effectLst/>
                          <a:latin typeface="Calibri" panose="020F0502020204030204" pitchFamily="34" charset="0"/>
                        </a:rPr>
                        <a:t>Kons Bending</a:t>
                      </a:r>
                      <a:br>
                        <a:rPr lang="nb-NO" sz="1400" b="0" i="0" u="none" strike="noStrike" dirty="0">
                          <a:solidFill>
                            <a:srgbClr val="000000"/>
                          </a:solidFill>
                          <a:effectLst/>
                          <a:latin typeface="Calibri" panose="020F0502020204030204" pitchFamily="34" charset="0"/>
                        </a:rPr>
                      </a:br>
                      <a:r>
                        <a:rPr lang="nb-NO" sz="1400" b="0" i="0" u="none" strike="noStrike" dirty="0">
                          <a:solidFill>
                            <a:srgbClr val="000000"/>
                          </a:solidFill>
                          <a:effectLst/>
                          <a:latin typeface="Calibri" panose="020F0502020204030204" pitchFamily="34" charset="0"/>
                        </a:rPr>
                        <a:t>Kons Yamato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Calibri" panose="020F0502020204030204" pitchFamily="34" charset="0"/>
                        </a:rPr>
                        <a:t>497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Calibri" panose="020F0502020204030204" pitchFamily="34" charset="0"/>
                        </a:rPr>
                        <a:t>1. </a:t>
                      </a:r>
                      <a:r>
                        <a:rPr lang="en-US" sz="1400" b="0" i="0" u="none" strike="noStrike" dirty="0" err="1">
                          <a:solidFill>
                            <a:srgbClr val="000000"/>
                          </a:solidFill>
                          <a:effectLst/>
                          <a:latin typeface="Calibri" panose="020F0502020204030204" pitchFamily="34" charset="0"/>
                        </a:rPr>
                        <a:t>Penggantian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personil</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Assy.Multy</a:t>
                      </a:r>
                      <a:r>
                        <a:rPr lang="en-US" sz="1400" b="0" i="0" u="none" strike="noStrike" dirty="0">
                          <a:solidFill>
                            <a:srgbClr val="000000"/>
                          </a:solidFill>
                          <a:effectLst/>
                          <a:latin typeface="Calibri" panose="020F0502020204030204" pitchFamily="34" charset="0"/>
                        </a:rPr>
                        <a:t>/Konst. yang </a:t>
                      </a:r>
                      <a:r>
                        <a:rPr lang="en-US" sz="1400" b="0" i="0" u="none" strike="noStrike" dirty="0" err="1">
                          <a:solidFill>
                            <a:srgbClr val="000000"/>
                          </a:solidFill>
                          <a:effectLst/>
                          <a:latin typeface="Calibri" panose="020F0502020204030204" pitchFamily="34" charset="0"/>
                        </a:rPr>
                        <a:t>memiliki</a:t>
                      </a:r>
                      <a:r>
                        <a:rPr lang="en-US" sz="1400" b="0" i="0" u="none" strike="noStrike" dirty="0">
                          <a:solidFill>
                            <a:srgbClr val="000000"/>
                          </a:solidFill>
                          <a:effectLst/>
                          <a:latin typeface="Calibri" panose="020F0502020204030204" pitchFamily="34" charset="0"/>
                        </a:rPr>
                        <a:t> skill </a:t>
                      </a:r>
                      <a:r>
                        <a:rPr lang="en-US" sz="1400" b="0" i="0" u="none" strike="noStrike" dirty="0" err="1">
                          <a:solidFill>
                            <a:srgbClr val="000000"/>
                          </a:solidFill>
                          <a:effectLst/>
                          <a:latin typeface="Calibri" panose="020F0502020204030204" pitchFamily="34" charset="0"/>
                        </a:rPr>
                        <a:t>kompetensi</a:t>
                      </a:r>
                      <a:r>
                        <a:rPr lang="en-US" sz="1400" b="0" i="0" u="none" strike="noStrike" dirty="0">
                          <a:solidFill>
                            <a:srgbClr val="000000"/>
                          </a:solidFill>
                          <a:effectLst/>
                          <a:latin typeface="Calibri" panose="020F0502020204030204" pitchFamily="34" charset="0"/>
                        </a:rPr>
                        <a:t> yang </a:t>
                      </a:r>
                      <a:r>
                        <a:rPr lang="en-US" sz="1400" b="0" i="0" u="none" strike="noStrike" dirty="0" err="1">
                          <a:solidFill>
                            <a:srgbClr val="000000"/>
                          </a:solidFill>
                          <a:effectLst/>
                          <a:latin typeface="Calibri" panose="020F0502020204030204" pitchFamily="34" charset="0"/>
                        </a:rPr>
                        <a:t>dipersyaratkan</a:t>
                      </a:r>
                      <a:r>
                        <a:rPr lang="en-US" sz="1400" b="0" i="0" u="none" strike="noStrike" dirty="0">
                          <a:solidFill>
                            <a:srgbClr val="000000"/>
                          </a:solidFill>
                          <a:effectLst/>
                          <a:latin typeface="Calibri" panose="020F0502020204030204" pitchFamily="34" charset="0"/>
                        </a:rPr>
                        <a:t> di </a:t>
                      </a:r>
                      <a:r>
                        <a:rPr lang="en-US" sz="1400" b="0" i="0" u="none" strike="noStrike" dirty="0" err="1">
                          <a:solidFill>
                            <a:srgbClr val="000000"/>
                          </a:solidFill>
                          <a:effectLst/>
                          <a:latin typeface="Calibri" panose="020F0502020204030204" pitchFamily="34" charset="0"/>
                        </a:rPr>
                        <a:t>Assy.Multi</a:t>
                      </a:r>
                      <a:r>
                        <a:rPr lang="en-US" sz="1400" b="0" i="0" u="none" strike="noStrike" dirty="0">
                          <a:solidFill>
                            <a:srgbClr val="000000"/>
                          </a:solidFill>
                          <a:effectLst/>
                          <a:latin typeface="Calibri" panose="020F0502020204030204" pitchFamily="34" charset="0"/>
                        </a:rPr>
                        <a:t>, dan </a:t>
                      </a:r>
                      <a:r>
                        <a:rPr lang="en-US" sz="1400" b="0" i="0" u="none" strike="noStrike" dirty="0" err="1">
                          <a:solidFill>
                            <a:srgbClr val="000000"/>
                          </a:solidFill>
                          <a:effectLst/>
                          <a:latin typeface="Calibri" panose="020F0502020204030204" pitchFamily="34" charset="0"/>
                        </a:rPr>
                        <a:t>Konstruksi</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2. </a:t>
                      </a:r>
                      <a:r>
                        <a:rPr lang="en-US" sz="1400" b="0" i="0" u="none" strike="noStrike" dirty="0" err="1">
                          <a:solidFill>
                            <a:srgbClr val="000000"/>
                          </a:solidFill>
                          <a:effectLst/>
                          <a:latin typeface="Calibri" panose="020F0502020204030204" pitchFamily="34" charset="0"/>
                        </a:rPr>
                        <a:t>Perubahan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spesifikasi</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komponen</a:t>
                      </a:r>
                      <a:r>
                        <a:rPr lang="en-US" sz="1400" b="0" i="0" u="none" strike="noStrike" dirty="0">
                          <a:solidFill>
                            <a:srgbClr val="000000"/>
                          </a:solidFill>
                          <a:effectLst/>
                          <a:latin typeface="Calibri" panose="020F0502020204030204" pitchFamily="34" charset="0"/>
                        </a:rPr>
                        <a:t> yang </a:t>
                      </a:r>
                      <a:r>
                        <a:rPr lang="en-US" sz="1400" b="0" i="0" u="none" strike="noStrike" dirty="0" err="1">
                          <a:solidFill>
                            <a:srgbClr val="000000"/>
                          </a:solidFill>
                          <a:effectLst/>
                          <a:latin typeface="Calibri" panose="020F0502020204030204" pitchFamily="34" charset="0"/>
                        </a:rPr>
                        <a:t>sudah</a:t>
                      </a:r>
                      <a:r>
                        <a:rPr lang="en-US" sz="1400" b="0" i="0" u="none" strike="noStrike" dirty="0">
                          <a:solidFill>
                            <a:srgbClr val="000000"/>
                          </a:solidFill>
                          <a:effectLst/>
                          <a:latin typeface="Calibri" panose="020F0502020204030204" pitchFamily="34" charset="0"/>
                        </a:rPr>
                        <a:t> di </a:t>
                      </a:r>
                      <a:r>
                        <a:rPr lang="en-US" sz="1400" b="0" i="0" u="none" strike="noStrike" dirty="0" err="1">
                          <a:solidFill>
                            <a:srgbClr val="000000"/>
                          </a:solidFill>
                          <a:effectLst/>
                          <a:latin typeface="Calibri" panose="020F0502020204030204" pitchFamily="34" charset="0"/>
                        </a:rPr>
                        <a:t>setujui</a:t>
                      </a:r>
                      <a:r>
                        <a:rPr lang="en-US" sz="1400" b="0" i="0" u="none" strike="noStrike" dirty="0">
                          <a:solidFill>
                            <a:srgbClr val="000000"/>
                          </a:solidFill>
                          <a:effectLst/>
                          <a:latin typeface="Calibri" panose="020F0502020204030204" pitchFamily="34" charset="0"/>
                        </a:rPr>
                        <a:t> R&amp;D</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a:t>
                      </a:r>
                      <a:r>
                        <a:rPr lang="en-US" sz="1400" b="0" i="0" u="none" strike="noStrike" dirty="0" err="1">
                          <a:solidFill>
                            <a:srgbClr val="000000"/>
                          </a:solidFill>
                          <a:effectLst/>
                          <a:latin typeface="Calibri" panose="020F0502020204030204" pitchFamily="34" charset="0"/>
                        </a:rPr>
                        <a:t>Perbaikkan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sarana</a:t>
                      </a:r>
                      <a:r>
                        <a:rPr lang="en-US" sz="1400" b="0" i="0" u="none" strike="noStrike" dirty="0">
                          <a:solidFill>
                            <a:srgbClr val="000000"/>
                          </a:solidFill>
                          <a:effectLst/>
                          <a:latin typeface="Calibri" panose="020F0502020204030204" pitchFamily="34" charset="0"/>
                        </a:rPr>
                        <a:t> &amp; </a:t>
                      </a:r>
                      <a:r>
                        <a:rPr lang="en-US" sz="1400" b="0" i="0" u="none" strike="noStrike" dirty="0" err="1">
                          <a:solidFill>
                            <a:srgbClr val="000000"/>
                          </a:solidFill>
                          <a:effectLst/>
                          <a:latin typeface="Calibri" panose="020F0502020204030204" pitchFamily="34" charset="0"/>
                        </a:rPr>
                        <a:t>mesin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saat</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terjadi</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kegagalan</a:t>
                      </a:r>
                      <a:r>
                        <a:rPr lang="en-US" sz="1400" b="0" i="0" u="none" strike="noStrike" dirty="0">
                          <a:solidFill>
                            <a:srgbClr val="000000"/>
                          </a:solidFill>
                          <a:effectLst/>
                          <a:latin typeface="Calibri" panose="020F0502020204030204" pitchFamily="34" charset="0"/>
                        </a:rPr>
                        <a:t>. (Konst. Bending &amp; Yamato)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1. Training &amp; Refreshment SOP </a:t>
                      </a:r>
                      <a:r>
                        <a:rPr lang="en-US" sz="1400" b="0" i="0" u="none" strike="noStrike" dirty="0" err="1">
                          <a:solidFill>
                            <a:srgbClr val="000000"/>
                          </a:solidFill>
                          <a:effectLst/>
                          <a:latin typeface="Calibri" panose="020F0502020204030204" pitchFamily="34" charset="0"/>
                        </a:rPr>
                        <a:t>personil</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Produksi</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2. One Man One Target (Assy. </a:t>
                      </a:r>
                      <a:r>
                        <a:rPr lang="en-US" sz="1400" b="0" i="0" u="none" strike="noStrike" dirty="0" err="1">
                          <a:solidFill>
                            <a:srgbClr val="000000"/>
                          </a:solidFill>
                          <a:effectLst/>
                          <a:latin typeface="Calibri" panose="020F0502020204030204" pitchFamily="34" charset="0"/>
                        </a:rPr>
                        <a:t>Multy</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Maintenance Sarana &amp; </a:t>
                      </a:r>
                      <a:r>
                        <a:rPr lang="en-US" sz="1400" b="0" i="0" u="none" strike="noStrike" dirty="0" err="1">
                          <a:solidFill>
                            <a:srgbClr val="000000"/>
                          </a:solidFill>
                          <a:effectLst/>
                          <a:latin typeface="Calibri" panose="020F0502020204030204" pitchFamily="34" charset="0"/>
                        </a:rPr>
                        <a:t>Mesin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berkala</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4. Meeting </a:t>
                      </a:r>
                      <a:r>
                        <a:rPr lang="en-US" sz="1400" b="0" i="0" u="none" strike="noStrike" dirty="0" err="1">
                          <a:solidFill>
                            <a:srgbClr val="000000"/>
                          </a:solidFill>
                          <a:effectLst/>
                          <a:latin typeface="Calibri" panose="020F0502020204030204" pitchFamily="34" charset="0"/>
                        </a:rPr>
                        <a:t>Kualitas</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Mingguan</a:t>
                      </a:r>
                      <a:r>
                        <a:rPr lang="en-US" sz="140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054739"/>
                  </a:ext>
                </a:extLst>
              </a:tr>
            </a:tbl>
          </a:graphicData>
        </a:graphic>
      </p:graphicFrame>
      <p:grpSp>
        <p:nvGrpSpPr>
          <p:cNvPr id="2" name="Group 1">
            <a:extLst>
              <a:ext uri="{FF2B5EF4-FFF2-40B4-BE49-F238E27FC236}">
                <a16:creationId xmlns:a16="http://schemas.microsoft.com/office/drawing/2014/main" id="{43478DB8-B007-F2A4-8714-6C039F1E4906}"/>
              </a:ext>
            </a:extLst>
          </p:cNvPr>
          <p:cNvGrpSpPr/>
          <p:nvPr/>
        </p:nvGrpSpPr>
        <p:grpSpPr>
          <a:xfrm>
            <a:off x="465100" y="6444412"/>
            <a:ext cx="11339106" cy="287226"/>
            <a:chOff x="465100" y="6294512"/>
            <a:chExt cx="11339106" cy="287226"/>
          </a:xfrm>
        </p:grpSpPr>
        <p:pic>
          <p:nvPicPr>
            <p:cNvPr id="3" name="Picture 2">
              <a:extLst>
                <a:ext uri="{FF2B5EF4-FFF2-40B4-BE49-F238E27FC236}">
                  <a16:creationId xmlns:a16="http://schemas.microsoft.com/office/drawing/2014/main" id="{C12F61EE-1161-83AF-8843-D36F6C641909}"/>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4" name="Straight Connector 3">
              <a:extLst>
                <a:ext uri="{FF2B5EF4-FFF2-40B4-BE49-F238E27FC236}">
                  <a16:creationId xmlns:a16="http://schemas.microsoft.com/office/drawing/2014/main" id="{E3805DCB-E9E5-3D14-A7A0-8D6AC9544B20}"/>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186B4181-A3AA-6ED7-96CD-9C20FABF0828}"/>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6C243BF-00A0-1F04-78A9-94F78339CA4F}"/>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E2A2877-5917-FCCB-8F77-29B3C4B8703C}"/>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Rounded Corners 8">
            <a:extLst>
              <a:ext uri="{FF2B5EF4-FFF2-40B4-BE49-F238E27FC236}">
                <a16:creationId xmlns:a16="http://schemas.microsoft.com/office/drawing/2014/main" id="{E681EE94-A0EC-B01D-1513-80449F918F28}"/>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0" name="Rectangle: Rounded Corners 9">
            <a:extLst>
              <a:ext uri="{FF2B5EF4-FFF2-40B4-BE49-F238E27FC236}">
                <a16:creationId xmlns:a16="http://schemas.microsoft.com/office/drawing/2014/main" id="{2C51BAD4-8B96-473F-92DA-E913EEEFC307}"/>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1" name="TextBox 10">
            <a:extLst>
              <a:ext uri="{FF2B5EF4-FFF2-40B4-BE49-F238E27FC236}">
                <a16:creationId xmlns:a16="http://schemas.microsoft.com/office/drawing/2014/main" id="{6353BC7A-CA08-C97F-53E2-95922327F4F7}"/>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2" name="TextBox 11">
            <a:extLst>
              <a:ext uri="{FF2B5EF4-FFF2-40B4-BE49-F238E27FC236}">
                <a16:creationId xmlns:a16="http://schemas.microsoft.com/office/drawing/2014/main" id="{1D51AE2F-B6DA-6D9A-625E-882B5D980D1B}"/>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3" name="TextBox 12">
            <a:extLst>
              <a:ext uri="{FF2B5EF4-FFF2-40B4-BE49-F238E27FC236}">
                <a16:creationId xmlns:a16="http://schemas.microsoft.com/office/drawing/2014/main" id="{33CC3357-FC8B-F528-83B9-99E2AEBC5D03}"/>
              </a:ext>
            </a:extLst>
          </p:cNvPr>
          <p:cNvSpPr txBox="1"/>
          <p:nvPr/>
        </p:nvSpPr>
        <p:spPr>
          <a:xfrm>
            <a:off x="1285914" y="961971"/>
            <a:ext cx="4810086" cy="307777"/>
          </a:xfrm>
          <a:prstGeom prst="rect">
            <a:avLst/>
          </a:prstGeom>
          <a:noFill/>
        </p:spPr>
        <p:txBody>
          <a:bodyPr wrap="square">
            <a:spAutoFit/>
          </a:bodyPr>
          <a:lstStyle/>
          <a:p>
            <a:r>
              <a:rPr lang="fi-FI" altLang="ko-KR" sz="1400" b="1" dirty="0">
                <a:latin typeface="Arial"/>
                <a:ea typeface="Arial Unicode MS"/>
                <a:cs typeface="Arial" pitchFamily="34" charset="0"/>
              </a:rPr>
              <a:t>3.4 KETIDAKSESUAIAN DAN TINDAKAN KOREKSI</a:t>
            </a:r>
          </a:p>
        </p:txBody>
      </p:sp>
      <p:sp>
        <p:nvSpPr>
          <p:cNvPr id="14" name="TextBox 13">
            <a:extLst>
              <a:ext uri="{FF2B5EF4-FFF2-40B4-BE49-F238E27FC236}">
                <a16:creationId xmlns:a16="http://schemas.microsoft.com/office/drawing/2014/main" id="{18905101-3965-6263-086B-78DD517869DE}"/>
              </a:ext>
            </a:extLst>
          </p:cNvPr>
          <p:cNvSpPr txBox="1"/>
          <p:nvPr/>
        </p:nvSpPr>
        <p:spPr>
          <a:xfrm>
            <a:off x="9303026" y="828942"/>
            <a:ext cx="2466188" cy="369332"/>
          </a:xfrm>
          <a:prstGeom prst="rect">
            <a:avLst/>
          </a:prstGeom>
          <a:noFill/>
        </p:spPr>
        <p:txBody>
          <a:bodyPr wrap="none" rtlCol="0">
            <a:spAutoFit/>
          </a:bodyPr>
          <a:lstStyle/>
          <a:p>
            <a:r>
              <a:rPr lang="en-US" b="1" dirty="0"/>
              <a:t>* </a:t>
            </a:r>
            <a:r>
              <a:rPr lang="en-US" b="1" dirty="0" err="1"/>
              <a:t>Jawaban</a:t>
            </a:r>
            <a:r>
              <a:rPr lang="en-US" b="1" dirty="0"/>
              <a:t> RTM Point 3.</a:t>
            </a:r>
          </a:p>
        </p:txBody>
      </p:sp>
    </p:spTree>
    <p:extLst>
      <p:ext uri="{BB962C8B-B14F-4D97-AF65-F5344CB8AC3E}">
        <p14:creationId xmlns:p14="http://schemas.microsoft.com/office/powerpoint/2010/main" val="555710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477D5-FFF5-4B8E-51D2-4F68703F9CE6}"/>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50470D6-B3EA-C036-B778-7E7F8651F197}"/>
              </a:ext>
            </a:extLst>
          </p:cNvPr>
          <p:cNvGraphicFramePr>
            <a:graphicFrameLocks noGrp="1"/>
          </p:cNvGraphicFramePr>
          <p:nvPr>
            <p:extLst>
              <p:ext uri="{D42A27DB-BD31-4B8C-83A1-F6EECF244321}">
                <p14:modId xmlns:p14="http://schemas.microsoft.com/office/powerpoint/2010/main" val="2690224204"/>
              </p:ext>
            </p:extLst>
          </p:nvPr>
        </p:nvGraphicFramePr>
        <p:xfrm>
          <a:off x="-1" y="1369608"/>
          <a:ext cx="12192001" cy="5169560"/>
        </p:xfrm>
        <a:graphic>
          <a:graphicData uri="http://schemas.openxmlformats.org/drawingml/2006/table">
            <a:tbl>
              <a:tblPr/>
              <a:tblGrid>
                <a:gridCol w="608669">
                  <a:extLst>
                    <a:ext uri="{9D8B030D-6E8A-4147-A177-3AD203B41FA5}">
                      <a16:colId xmlns:a16="http://schemas.microsoft.com/office/drawing/2014/main" val="860316247"/>
                    </a:ext>
                  </a:extLst>
                </a:gridCol>
                <a:gridCol w="1272041">
                  <a:extLst>
                    <a:ext uri="{9D8B030D-6E8A-4147-A177-3AD203B41FA5}">
                      <a16:colId xmlns:a16="http://schemas.microsoft.com/office/drawing/2014/main" val="1089123584"/>
                    </a:ext>
                  </a:extLst>
                </a:gridCol>
                <a:gridCol w="1377274">
                  <a:extLst>
                    <a:ext uri="{9D8B030D-6E8A-4147-A177-3AD203B41FA5}">
                      <a16:colId xmlns:a16="http://schemas.microsoft.com/office/drawing/2014/main" val="2768812013"/>
                    </a:ext>
                  </a:extLst>
                </a:gridCol>
                <a:gridCol w="1095559">
                  <a:extLst>
                    <a:ext uri="{9D8B030D-6E8A-4147-A177-3AD203B41FA5}">
                      <a16:colId xmlns:a16="http://schemas.microsoft.com/office/drawing/2014/main" val="395902253"/>
                    </a:ext>
                  </a:extLst>
                </a:gridCol>
                <a:gridCol w="4225724">
                  <a:extLst>
                    <a:ext uri="{9D8B030D-6E8A-4147-A177-3AD203B41FA5}">
                      <a16:colId xmlns:a16="http://schemas.microsoft.com/office/drawing/2014/main" val="1343053045"/>
                    </a:ext>
                  </a:extLst>
                </a:gridCol>
                <a:gridCol w="3612734">
                  <a:extLst>
                    <a:ext uri="{9D8B030D-6E8A-4147-A177-3AD203B41FA5}">
                      <a16:colId xmlns:a16="http://schemas.microsoft.com/office/drawing/2014/main" val="3481461257"/>
                    </a:ext>
                  </a:extLst>
                </a:gridCol>
              </a:tblGrid>
              <a:tr h="379189">
                <a:tc>
                  <a:txBody>
                    <a:bodyPr/>
                    <a:lstStyle/>
                    <a:p>
                      <a:pPr algn="ctr" fontAlgn="b"/>
                      <a:r>
                        <a:rPr lang="en-US" sz="1400" b="1" i="0" u="none" strike="noStrike" dirty="0">
                          <a:solidFill>
                            <a:srgbClr val="FFFFFF"/>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dirty="0" err="1">
                          <a:solidFill>
                            <a:srgbClr val="FFFFFF"/>
                          </a:solidFill>
                          <a:effectLst/>
                          <a:latin typeface="Calibri" panose="020F0502020204030204" pitchFamily="34" charset="0"/>
                        </a:rPr>
                        <a:t>Jenis</a:t>
                      </a:r>
                      <a:r>
                        <a:rPr lang="en-US" sz="1400" b="1" i="0" u="none" strike="noStrike" dirty="0">
                          <a:solidFill>
                            <a:srgbClr val="FFFFFF"/>
                          </a:solidFill>
                          <a:effectLst/>
                          <a:latin typeface="Calibri" panose="020F0502020204030204" pitchFamily="34" charset="0"/>
                        </a:rPr>
                        <a:t> </a:t>
                      </a:r>
                      <a:r>
                        <a:rPr lang="en-US" sz="1400" b="1" i="0" u="none" strike="noStrike" dirty="0" err="1">
                          <a:solidFill>
                            <a:srgbClr val="FFFFFF"/>
                          </a:solidFill>
                          <a:effectLst/>
                          <a:latin typeface="Calibri" panose="020F0502020204030204" pitchFamily="34" charset="0"/>
                        </a:rPr>
                        <a:t>Gagal</a:t>
                      </a:r>
                      <a:endParaRPr lang="en-US"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a:solidFill>
                            <a:srgbClr val="FFFFFF"/>
                          </a:solidFill>
                          <a:effectLst/>
                          <a:latin typeface="Calibri" panose="020F0502020204030204" pitchFamily="34" charset="0"/>
                        </a:rPr>
                        <a:t>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dirty="0">
                          <a:solidFill>
                            <a:srgbClr val="FFFFFF"/>
                          </a:solidFill>
                          <a:effectLst/>
                          <a:latin typeface="Calibri" panose="020F0502020204030204" pitchFamily="34" charset="0"/>
                        </a:rPr>
                        <a:t>Qty </a:t>
                      </a:r>
                      <a:r>
                        <a:rPr lang="en-US" sz="1400" b="1" i="0" u="none" strike="noStrike" dirty="0" err="1">
                          <a:solidFill>
                            <a:srgbClr val="FFFFFF"/>
                          </a:solidFill>
                          <a:effectLst/>
                          <a:latin typeface="Calibri" panose="020F0502020204030204" pitchFamily="34" charset="0"/>
                        </a:rPr>
                        <a:t>Gagal</a:t>
                      </a:r>
                      <a:endParaRPr lang="en-US"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dirty="0">
                          <a:solidFill>
                            <a:srgbClr val="FFFFFF"/>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dirty="0">
                          <a:solidFill>
                            <a:srgbClr val="FFFFFF"/>
                          </a:solidFill>
                          <a:effectLst/>
                          <a:latin typeface="Calibri" panose="020F0502020204030204" pitchFamily="34" charset="0"/>
                        </a:rPr>
                        <a:t>Preventive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031180799"/>
                  </a:ext>
                </a:extLst>
              </a:tr>
              <a:tr h="1232161">
                <a:tc>
                  <a:txBody>
                    <a:bodyPr/>
                    <a:lstStyle/>
                    <a:p>
                      <a:pPr algn="ctr" fontAlgn="ctr"/>
                      <a:r>
                        <a:rPr lang="en-US" sz="14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err="1">
                          <a:solidFill>
                            <a:srgbClr val="000000"/>
                          </a:solidFill>
                          <a:effectLst/>
                          <a:latin typeface="Calibri" panose="020F0502020204030204" pitchFamily="34" charset="0"/>
                        </a:rPr>
                        <a:t>Kentob</a:t>
                      </a:r>
                      <a:endParaRPr lang="en-US"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Assy. Folding</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Assy. </a:t>
                      </a:r>
                      <a:r>
                        <a:rPr lang="en-US" sz="1400" b="0" i="0" u="none" strike="noStrike" dirty="0" err="1">
                          <a:solidFill>
                            <a:srgbClr val="000000"/>
                          </a:solidFill>
                          <a:effectLst/>
                          <a:latin typeface="Calibri" panose="020F0502020204030204" pitchFamily="34" charset="0"/>
                        </a:rPr>
                        <a:t>Multy</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Cat</a:t>
                      </a:r>
                      <a:br>
                        <a:rPr lang="en-US" sz="1400" b="0" i="0" u="none" strike="noStrike" dirty="0">
                          <a:solidFill>
                            <a:srgbClr val="000000"/>
                          </a:solidFill>
                          <a:effectLst/>
                          <a:latin typeface="Calibri" panose="020F0502020204030204" pitchFamily="34" charset="0"/>
                        </a:rPr>
                      </a:br>
                      <a:r>
                        <a:rPr lang="en-US" sz="1400" b="0" i="0" u="none" strike="noStrike" dirty="0" err="1">
                          <a:solidFill>
                            <a:srgbClr val="000000"/>
                          </a:solidFill>
                          <a:effectLst/>
                          <a:latin typeface="Calibri" panose="020F0502020204030204" pitchFamily="34" charset="0"/>
                        </a:rPr>
                        <a:t>Kons</a:t>
                      </a:r>
                      <a:r>
                        <a:rPr lang="en-US" sz="1400" b="0" i="0" u="none" strike="noStrike" dirty="0">
                          <a:solidFill>
                            <a:srgbClr val="000000"/>
                          </a:solidFill>
                          <a:effectLst/>
                          <a:latin typeface="Calibri" panose="020F0502020204030204" pitchFamily="34" charset="0"/>
                        </a:rPr>
                        <a:t> Bending</a:t>
                      </a:r>
                      <a:br>
                        <a:rPr lang="en-US" sz="1400" b="0" i="0" u="none" strike="noStrike" dirty="0">
                          <a:solidFill>
                            <a:srgbClr val="000000"/>
                          </a:solidFill>
                          <a:effectLst/>
                          <a:latin typeface="Calibri" panose="020F0502020204030204" pitchFamily="34" charset="0"/>
                        </a:rPr>
                      </a:br>
                      <a:r>
                        <a:rPr lang="en-US" sz="1400" b="0" i="0" u="none" strike="noStrike" dirty="0" err="1">
                          <a:solidFill>
                            <a:srgbClr val="000000"/>
                          </a:solidFill>
                          <a:effectLst/>
                          <a:latin typeface="Calibri" panose="020F0502020204030204" pitchFamily="34" charset="0"/>
                        </a:rPr>
                        <a:t>Kons</a:t>
                      </a:r>
                      <a:r>
                        <a:rPr lang="en-US" sz="1400" b="0" i="0" u="none" strike="noStrike" dirty="0">
                          <a:solidFill>
                            <a:srgbClr val="000000"/>
                          </a:solidFill>
                          <a:effectLst/>
                          <a:latin typeface="Calibri" panose="020F0502020204030204" pitchFamily="34" charset="0"/>
                        </a:rPr>
                        <a:t> Yamato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sv-SE" sz="1400" b="0" i="0" u="none" strike="noStrike" dirty="0">
                          <a:solidFill>
                            <a:srgbClr val="000000"/>
                          </a:solidFill>
                          <a:effectLst/>
                          <a:latin typeface="Calibri" panose="020F0502020204030204" pitchFamily="34" charset="0"/>
                        </a:rPr>
                        <a:t>1. Pemberian protector pada sarana handling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1. </a:t>
                      </a:r>
                      <a:r>
                        <a:rPr lang="en-US" sz="1400" b="0" i="0" u="none" strike="noStrike" dirty="0" err="1">
                          <a:solidFill>
                            <a:srgbClr val="000000"/>
                          </a:solidFill>
                          <a:effectLst/>
                          <a:latin typeface="Calibri" panose="020F0502020204030204" pitchFamily="34" charset="0"/>
                        </a:rPr>
                        <a:t>Perbaikkan</a:t>
                      </a:r>
                      <a:r>
                        <a:rPr lang="en-US" sz="1400" b="0" i="0" u="none" strike="noStrike" dirty="0">
                          <a:solidFill>
                            <a:srgbClr val="000000"/>
                          </a:solidFill>
                          <a:effectLst/>
                          <a:latin typeface="Calibri" panose="020F0502020204030204" pitchFamily="34" charset="0"/>
                        </a:rPr>
                        <a:t> / Update </a:t>
                      </a:r>
                      <a:r>
                        <a:rPr lang="en-US" sz="1400" b="0" i="0" u="none" strike="noStrike" dirty="0" err="1">
                          <a:solidFill>
                            <a:srgbClr val="000000"/>
                          </a:solidFill>
                          <a:effectLst/>
                          <a:latin typeface="Calibri" panose="020F0502020204030204" pitchFamily="34" charset="0"/>
                        </a:rPr>
                        <a:t>sarana</a:t>
                      </a:r>
                      <a:r>
                        <a:rPr lang="en-US" sz="1400" b="0" i="0" u="none" strike="noStrike" dirty="0">
                          <a:solidFill>
                            <a:srgbClr val="000000"/>
                          </a:solidFill>
                          <a:effectLst/>
                          <a:latin typeface="Calibri" panose="020F0502020204030204" pitchFamily="34" charset="0"/>
                        </a:rPr>
                        <a:t> handling.</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2. Refreshment SOP </a:t>
                      </a:r>
                      <a:r>
                        <a:rPr lang="en-US" sz="1400" b="0" i="0" u="none" strike="noStrike" dirty="0" err="1">
                          <a:solidFill>
                            <a:srgbClr val="000000"/>
                          </a:solidFill>
                          <a:effectLst/>
                          <a:latin typeface="Calibri" panose="020F0502020204030204" pitchFamily="34" charset="0"/>
                        </a:rPr>
                        <a:t>Produksi</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Meeting </a:t>
                      </a:r>
                      <a:r>
                        <a:rPr lang="en-US" sz="1400" b="0" i="0" u="none" strike="noStrike" dirty="0" err="1">
                          <a:solidFill>
                            <a:srgbClr val="000000"/>
                          </a:solidFill>
                          <a:effectLst/>
                          <a:latin typeface="Calibri" panose="020F0502020204030204" pitchFamily="34" charset="0"/>
                        </a:rPr>
                        <a:t>Kualitas</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Mingguan</a:t>
                      </a:r>
                      <a:r>
                        <a:rPr lang="en-US" sz="140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7723893"/>
                  </a:ext>
                </a:extLst>
              </a:tr>
              <a:tr h="1232161">
                <a:tc>
                  <a:txBody>
                    <a:bodyPr/>
                    <a:lstStyle/>
                    <a:p>
                      <a:pPr algn="ctr" fontAlgn="ctr"/>
                      <a:r>
                        <a:rPr lang="en-US" sz="14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Melotok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Assy. Folding</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Assy. Multy</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Chrome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1. </a:t>
                      </a:r>
                      <a:r>
                        <a:rPr lang="en-US" sz="1400" b="0" i="0" u="none" strike="noStrike" dirty="0" err="1">
                          <a:solidFill>
                            <a:srgbClr val="000000"/>
                          </a:solidFill>
                          <a:effectLst/>
                          <a:latin typeface="Calibri" panose="020F0502020204030204" pitchFamily="34" charset="0"/>
                        </a:rPr>
                        <a:t>Perbaikkan</a:t>
                      </a:r>
                      <a:r>
                        <a:rPr lang="en-US" sz="1400" b="0" i="0" u="none" strike="noStrike" dirty="0">
                          <a:solidFill>
                            <a:srgbClr val="000000"/>
                          </a:solidFill>
                          <a:effectLst/>
                          <a:latin typeface="Calibri" panose="020F0502020204030204" pitchFamily="34" charset="0"/>
                        </a:rPr>
                        <a:t> sensor dan </a:t>
                      </a:r>
                      <a:r>
                        <a:rPr lang="en-US" sz="1400" b="0" i="0" u="none" strike="noStrike" dirty="0" err="1">
                          <a:solidFill>
                            <a:srgbClr val="000000"/>
                          </a:solidFill>
                          <a:effectLst/>
                          <a:latin typeface="Calibri" panose="020F0502020204030204" pitchFamily="34" charset="0"/>
                        </a:rPr>
                        <a:t>komponen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rusak</a:t>
                      </a:r>
                      <a:r>
                        <a:rPr lang="en-US" sz="1400" b="0" i="0" u="none" strike="noStrike" dirty="0">
                          <a:solidFill>
                            <a:srgbClr val="000000"/>
                          </a:solidFill>
                          <a:effectLst/>
                          <a:latin typeface="Calibri" panose="020F0502020204030204" pitchFamily="34" charset="0"/>
                        </a:rPr>
                        <a:t> pada </a:t>
                      </a:r>
                      <a:r>
                        <a:rPr lang="en-US" sz="1400" b="0" i="0" u="none" strike="noStrike" dirty="0" err="1">
                          <a:solidFill>
                            <a:srgbClr val="000000"/>
                          </a:solidFill>
                          <a:effectLst/>
                          <a:latin typeface="Calibri" panose="020F0502020204030204" pitchFamily="34" charset="0"/>
                        </a:rPr>
                        <a:t>mesin</a:t>
                      </a:r>
                      <a:r>
                        <a:rPr lang="en-US" sz="1400" b="0" i="0" u="none" strike="noStrike" dirty="0">
                          <a:solidFill>
                            <a:srgbClr val="000000"/>
                          </a:solidFill>
                          <a:effectLst/>
                          <a:latin typeface="Calibri" panose="020F0502020204030204" pitchFamily="34" charset="0"/>
                        </a:rPr>
                        <a:t> robot chrome</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2. </a:t>
                      </a:r>
                      <a:r>
                        <a:rPr lang="en-US" sz="1400" b="0" i="0" u="none" strike="noStrike" dirty="0" err="1">
                          <a:solidFill>
                            <a:srgbClr val="000000"/>
                          </a:solidFill>
                          <a:effectLst/>
                          <a:latin typeface="Calibri" panose="020F0502020204030204" pitchFamily="34" charset="0"/>
                        </a:rPr>
                        <a:t>Penambahan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larutan</a:t>
                      </a:r>
                      <a:r>
                        <a:rPr lang="en-US" sz="1400" b="0" i="0" u="none" strike="noStrike" dirty="0">
                          <a:solidFill>
                            <a:srgbClr val="000000"/>
                          </a:solidFill>
                          <a:effectLst/>
                          <a:latin typeface="Calibri" panose="020F0502020204030204" pitchFamily="34" charset="0"/>
                        </a:rPr>
                        <a:t> Elektro 25 Kg / 2 </a:t>
                      </a:r>
                      <a:r>
                        <a:rPr lang="en-US" sz="1400" b="0" i="0" u="none" strike="noStrike" dirty="0" err="1">
                          <a:solidFill>
                            <a:srgbClr val="000000"/>
                          </a:solidFill>
                          <a:effectLst/>
                          <a:latin typeface="Calibri" panose="020F0502020204030204" pitchFamily="34" charset="0"/>
                        </a:rPr>
                        <a:t>hari</a:t>
                      </a:r>
                      <a:r>
                        <a:rPr lang="en-US" sz="140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1. Maintenance </a:t>
                      </a:r>
                      <a:r>
                        <a:rPr lang="en-US" sz="1400" b="0" i="0" u="none" strike="noStrike" dirty="0" err="1">
                          <a:solidFill>
                            <a:srgbClr val="000000"/>
                          </a:solidFill>
                          <a:effectLst/>
                          <a:latin typeface="Calibri" panose="020F0502020204030204" pitchFamily="34" charset="0"/>
                        </a:rPr>
                        <a:t>berkala</a:t>
                      </a:r>
                      <a:r>
                        <a:rPr lang="en-US" sz="1400" b="0" i="0" u="none" strike="noStrike" dirty="0">
                          <a:solidFill>
                            <a:srgbClr val="000000"/>
                          </a:solidFill>
                          <a:effectLst/>
                          <a:latin typeface="Calibri" panose="020F0502020204030204" pitchFamily="34" charset="0"/>
                        </a:rPr>
                        <a:t> Robot / </a:t>
                      </a:r>
                      <a:r>
                        <a:rPr lang="en-US" sz="1400" b="0" i="0" u="none" strike="noStrike" dirty="0" err="1">
                          <a:solidFill>
                            <a:srgbClr val="000000"/>
                          </a:solidFill>
                          <a:effectLst/>
                          <a:latin typeface="Calibri" panose="020F0502020204030204" pitchFamily="34" charset="0"/>
                        </a:rPr>
                        <a:t>Mesin</a:t>
                      </a:r>
                      <a:r>
                        <a:rPr lang="en-US" sz="1400" b="0" i="0" u="none" strike="noStrike" dirty="0">
                          <a:solidFill>
                            <a:srgbClr val="000000"/>
                          </a:solidFill>
                          <a:effectLst/>
                          <a:latin typeface="Calibri" panose="020F0502020204030204" pitchFamily="34" charset="0"/>
                        </a:rPr>
                        <a:t> Chrome </a:t>
                      </a:r>
                      <a:r>
                        <a:rPr lang="en-US" sz="1400" b="0" i="0" u="none" strike="noStrike" dirty="0" err="1">
                          <a:solidFill>
                            <a:srgbClr val="000000"/>
                          </a:solidFill>
                          <a:effectLst/>
                          <a:latin typeface="Calibri" panose="020F0502020204030204" pitchFamily="34" charset="0"/>
                        </a:rPr>
                        <a:t>berkala</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2. Range </a:t>
                      </a:r>
                      <a:r>
                        <a:rPr lang="en-US" sz="1400" b="0" i="0" u="none" strike="noStrike" dirty="0" err="1">
                          <a:solidFill>
                            <a:srgbClr val="000000"/>
                          </a:solidFill>
                          <a:effectLst/>
                          <a:latin typeface="Calibri" panose="020F0502020204030204" pitchFamily="34" charset="0"/>
                        </a:rPr>
                        <a:t>analisa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kimia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dipersempit</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dari</a:t>
                      </a:r>
                      <a:r>
                        <a:rPr lang="en-US" sz="1400" b="0" i="0" u="none" strike="noStrike" dirty="0">
                          <a:solidFill>
                            <a:srgbClr val="000000"/>
                          </a:solidFill>
                          <a:effectLst/>
                          <a:latin typeface="Calibri" panose="020F0502020204030204" pitchFamily="34" charset="0"/>
                        </a:rPr>
                        <a:t> 40 ~ 50 gr / liter </a:t>
                      </a:r>
                      <a:r>
                        <a:rPr lang="en-US" sz="1400" b="0" i="0" u="none" strike="noStrike" dirty="0" err="1">
                          <a:solidFill>
                            <a:srgbClr val="000000"/>
                          </a:solidFill>
                          <a:effectLst/>
                          <a:latin typeface="Calibri" panose="020F0502020204030204" pitchFamily="34" charset="0"/>
                        </a:rPr>
                        <a:t>menjadi</a:t>
                      </a:r>
                      <a:r>
                        <a:rPr lang="en-US" sz="1400" b="0" i="0" u="none" strike="noStrike" dirty="0">
                          <a:solidFill>
                            <a:srgbClr val="000000"/>
                          </a:solidFill>
                          <a:effectLst/>
                          <a:latin typeface="Calibri" panose="020F0502020204030204" pitchFamily="34" charset="0"/>
                        </a:rPr>
                        <a:t> 45~50 gr / Liter.</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Meeting </a:t>
                      </a:r>
                      <a:r>
                        <a:rPr lang="en-US" sz="1400" b="0" i="0" u="none" strike="noStrike" dirty="0" err="1">
                          <a:solidFill>
                            <a:srgbClr val="000000"/>
                          </a:solidFill>
                          <a:effectLst/>
                          <a:latin typeface="Calibri" panose="020F0502020204030204" pitchFamily="34" charset="0"/>
                        </a:rPr>
                        <a:t>Kualitas</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Mingguan</a:t>
                      </a:r>
                      <a:r>
                        <a:rPr lang="en-US" sz="140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3153965"/>
                  </a:ext>
                </a:extLst>
              </a:tr>
              <a:tr h="1232161">
                <a:tc>
                  <a:txBody>
                    <a:bodyPr/>
                    <a:lstStyle/>
                    <a:p>
                      <a:pPr algn="ctr" fontAlgn="ctr"/>
                      <a:r>
                        <a:rPr lang="en-US" sz="1400" b="0" i="0" u="none" strike="noStrike" dirty="0">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err="1">
                          <a:solidFill>
                            <a:srgbClr val="000000"/>
                          </a:solidFill>
                          <a:effectLst/>
                          <a:latin typeface="Calibri" panose="020F0502020204030204" pitchFamily="34" charset="0"/>
                        </a:rPr>
                        <a:t>Gagal</a:t>
                      </a:r>
                      <a:r>
                        <a:rPr lang="en-US" sz="1400" b="0" i="0" u="none" strike="noStrike" dirty="0">
                          <a:solidFill>
                            <a:srgbClr val="000000"/>
                          </a:solidFill>
                          <a:effectLst/>
                          <a:latin typeface="Calibri" panose="020F0502020204030204" pitchFamily="34" charset="0"/>
                        </a:rPr>
                        <a:t> Las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panose="020F0502020204030204" pitchFamily="34" charset="0"/>
                        </a:rPr>
                        <a:t>Kons. Las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panose="020F0502020204030204" pitchFamily="34" charset="0"/>
                        </a:rPr>
                        <a:t>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1. </a:t>
                      </a:r>
                      <a:r>
                        <a:rPr lang="en-US" sz="1400" b="0" i="0" u="none" strike="noStrike" dirty="0" err="1">
                          <a:solidFill>
                            <a:srgbClr val="000000"/>
                          </a:solidFill>
                          <a:effectLst/>
                          <a:latin typeface="Calibri" panose="020F0502020204030204" pitchFamily="34" charset="0"/>
                        </a:rPr>
                        <a:t>Penggantian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personil</a:t>
                      </a:r>
                      <a:r>
                        <a:rPr lang="en-US" sz="1400" b="0" i="0" u="none" strike="noStrike" dirty="0">
                          <a:solidFill>
                            <a:srgbClr val="000000"/>
                          </a:solidFill>
                          <a:effectLst/>
                          <a:latin typeface="Calibri" panose="020F0502020204030204" pitchFamily="34" charset="0"/>
                        </a:rPr>
                        <a:t> Konst. Las yang </a:t>
                      </a:r>
                      <a:r>
                        <a:rPr lang="en-US" sz="1400" b="0" i="0" u="none" strike="noStrike" dirty="0" err="1">
                          <a:solidFill>
                            <a:srgbClr val="000000"/>
                          </a:solidFill>
                          <a:effectLst/>
                          <a:latin typeface="Calibri" panose="020F0502020204030204" pitchFamily="34" charset="0"/>
                        </a:rPr>
                        <a:t>memiliki</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kompetensi</a:t>
                      </a:r>
                      <a:r>
                        <a:rPr lang="en-US" sz="1400" b="0" i="0" u="none" strike="noStrike" dirty="0">
                          <a:solidFill>
                            <a:srgbClr val="000000"/>
                          </a:solidFill>
                          <a:effectLst/>
                          <a:latin typeface="Calibri" panose="020F0502020204030204" pitchFamily="34" charset="0"/>
                        </a:rPr>
                        <a:t> skill yang </a:t>
                      </a:r>
                      <a:r>
                        <a:rPr lang="en-US" sz="1400" b="0" i="0" u="none" strike="noStrike" dirty="0" err="1">
                          <a:solidFill>
                            <a:srgbClr val="000000"/>
                          </a:solidFill>
                          <a:effectLst/>
                          <a:latin typeface="Calibri" panose="020F0502020204030204" pitchFamily="34" charset="0"/>
                        </a:rPr>
                        <a:t>dipersyaratkan</a:t>
                      </a:r>
                      <a:r>
                        <a:rPr lang="en-US" sz="1400" b="0" i="0" u="none" strike="noStrike" dirty="0">
                          <a:solidFill>
                            <a:srgbClr val="000000"/>
                          </a:solidFill>
                          <a:effectLst/>
                          <a:latin typeface="Calibri" panose="020F0502020204030204" pitchFamily="34" charset="0"/>
                        </a:rPr>
                        <a:t> di Konst. Las</a:t>
                      </a:r>
                      <a:br>
                        <a:rPr lang="en-US" sz="1400" b="0" i="0" u="none" strike="noStrike" dirty="0">
                          <a:solidFill>
                            <a:srgbClr val="000000"/>
                          </a:solidFill>
                          <a:effectLst/>
                          <a:latin typeface="Calibri" panose="020F0502020204030204" pitchFamily="34" charset="0"/>
                        </a:rPr>
                      </a:br>
                      <a:endParaRPr lang="en-US"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1. </a:t>
                      </a:r>
                      <a:r>
                        <a:rPr lang="en-US" sz="1400" b="0" i="0" u="none" strike="noStrike" dirty="0" err="1">
                          <a:solidFill>
                            <a:srgbClr val="000000"/>
                          </a:solidFill>
                          <a:effectLst/>
                          <a:latin typeface="Calibri" panose="020F0502020204030204" pitchFamily="34" charset="0"/>
                        </a:rPr>
                        <a:t>Dibuatkan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standar</a:t>
                      </a:r>
                      <a:r>
                        <a:rPr lang="en-US" sz="1400" b="0" i="0" u="none" strike="noStrike" dirty="0">
                          <a:solidFill>
                            <a:srgbClr val="000000"/>
                          </a:solidFill>
                          <a:effectLst/>
                          <a:latin typeface="Calibri" panose="020F0502020204030204" pitchFamily="34" charset="0"/>
                        </a:rPr>
                        <a:t> setting parameter Las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2. Training Skill &amp; SOP </a:t>
                      </a:r>
                      <a:r>
                        <a:rPr lang="en-US" sz="1400" b="0" i="0" u="none" strike="noStrike" dirty="0" err="1">
                          <a:solidFill>
                            <a:srgbClr val="000000"/>
                          </a:solidFill>
                          <a:effectLst/>
                          <a:latin typeface="Calibri" panose="020F0502020204030204" pitchFamily="34" charset="0"/>
                        </a:rPr>
                        <a:t>Personil</a:t>
                      </a:r>
                      <a:r>
                        <a:rPr lang="en-US" sz="1400" b="0" i="0" u="none" strike="noStrike" dirty="0">
                          <a:solidFill>
                            <a:srgbClr val="000000"/>
                          </a:solidFill>
                          <a:effectLst/>
                          <a:latin typeface="Calibri" panose="020F0502020204030204" pitchFamily="34" charset="0"/>
                        </a:rPr>
                        <a:t> Welding.</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Program </a:t>
                      </a:r>
                      <a:r>
                        <a:rPr lang="en-US" sz="1400" b="0" i="0" u="none" strike="noStrike" dirty="0" err="1">
                          <a:solidFill>
                            <a:srgbClr val="000000"/>
                          </a:solidFill>
                          <a:effectLst/>
                          <a:latin typeface="Calibri" panose="020F0502020204030204" pitchFamily="34" charset="0"/>
                        </a:rPr>
                        <a:t>Robotisasi</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4. Meeting </a:t>
                      </a:r>
                      <a:r>
                        <a:rPr lang="en-US" sz="1400" b="0" i="0" u="none" strike="noStrike" dirty="0" err="1">
                          <a:solidFill>
                            <a:srgbClr val="000000"/>
                          </a:solidFill>
                          <a:effectLst/>
                          <a:latin typeface="Calibri" panose="020F0502020204030204" pitchFamily="34" charset="0"/>
                        </a:rPr>
                        <a:t>Kualitas</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Mingguan</a:t>
                      </a:r>
                      <a:endParaRPr lang="en-US"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4026139"/>
                  </a:ext>
                </a:extLst>
              </a:tr>
              <a:tr h="1093888">
                <a:tc>
                  <a:txBody>
                    <a:bodyPr/>
                    <a:lstStyle/>
                    <a:p>
                      <a:pPr algn="ctr" fontAlgn="ctr"/>
                      <a:r>
                        <a:rPr lang="en-US" sz="1400" b="0" i="0" u="none" strike="noStrike" dirty="0">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400" b="0" i="0" u="none" strike="noStrike">
                          <a:solidFill>
                            <a:srgbClr val="000000"/>
                          </a:solidFill>
                          <a:effectLst/>
                          <a:latin typeface="Calibri" panose="020F0502020204030204" pitchFamily="34" charset="0"/>
                        </a:rPr>
                        <a:t>Belang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400" b="0" i="0" u="none" strike="noStrike">
                          <a:solidFill>
                            <a:srgbClr val="000000"/>
                          </a:solidFill>
                          <a:effectLst/>
                          <a:latin typeface="Calibri" panose="020F0502020204030204" pitchFamily="34" charset="0"/>
                        </a:rPr>
                        <a:t>Chrome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400" b="0" i="0" u="none" strike="noStrike" dirty="0">
                          <a:solidFill>
                            <a:srgbClr val="000000"/>
                          </a:solidFill>
                          <a:effectLst/>
                          <a:latin typeface="Calibri" panose="020F0502020204030204" pitchFamily="34" charset="0"/>
                        </a:rPr>
                        <a:t>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Calibri" panose="020F0502020204030204" pitchFamily="34" charset="0"/>
                        </a:rPr>
                        <a:t>1. </a:t>
                      </a:r>
                      <a:r>
                        <a:rPr lang="en-US" sz="1400" b="0" i="0" u="none" strike="noStrike" dirty="0" err="1">
                          <a:solidFill>
                            <a:srgbClr val="000000"/>
                          </a:solidFill>
                          <a:effectLst/>
                          <a:latin typeface="Calibri" panose="020F0502020204030204" pitchFamily="34" charset="0"/>
                        </a:rPr>
                        <a:t>Menurunkan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konsentrasi</a:t>
                      </a:r>
                      <a:r>
                        <a:rPr lang="en-US" sz="1400" b="0" i="0" u="none" strike="noStrike" dirty="0">
                          <a:solidFill>
                            <a:srgbClr val="000000"/>
                          </a:solidFill>
                          <a:effectLst/>
                          <a:latin typeface="Calibri" panose="020F0502020204030204" pitchFamily="34" charset="0"/>
                        </a:rPr>
                        <a:t> Ph </a:t>
                      </a:r>
                      <a:r>
                        <a:rPr lang="en-US" sz="1400" b="0" i="0" u="none" strike="noStrike" dirty="0" err="1">
                          <a:solidFill>
                            <a:srgbClr val="000000"/>
                          </a:solidFill>
                          <a:effectLst/>
                          <a:latin typeface="Calibri" panose="020F0502020204030204" pitchFamily="34" charset="0"/>
                        </a:rPr>
                        <a:t>nikel</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menggunakan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asam</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sulfat</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sebanyak</a:t>
                      </a:r>
                      <a:r>
                        <a:rPr lang="en-US" sz="1400" b="0" i="0" u="none" strike="noStrike" dirty="0">
                          <a:solidFill>
                            <a:srgbClr val="000000"/>
                          </a:solidFill>
                          <a:effectLst/>
                          <a:latin typeface="Calibri" panose="020F0502020204030204" pitchFamily="34" charset="0"/>
                        </a:rPr>
                        <a:t> 500 ml, dan </a:t>
                      </a:r>
                      <a:r>
                        <a:rPr lang="en-US" sz="1400" b="0" i="0" u="none" strike="noStrike" dirty="0" err="1">
                          <a:solidFill>
                            <a:srgbClr val="000000"/>
                          </a:solidFill>
                          <a:effectLst/>
                          <a:latin typeface="Calibri" panose="020F0502020204030204" pitchFamily="34" charset="0"/>
                        </a:rPr>
                        <a:t>mematikan</a:t>
                      </a:r>
                      <a:r>
                        <a:rPr lang="en-US" sz="1400" b="0" i="0" u="none" strike="noStrike" dirty="0">
                          <a:solidFill>
                            <a:srgbClr val="000000"/>
                          </a:solidFill>
                          <a:effectLst/>
                          <a:latin typeface="Calibri" panose="020F0502020204030204" pitchFamily="34" charset="0"/>
                        </a:rPr>
                        <a:t> dosing pump </a:t>
                      </a:r>
                      <a:r>
                        <a:rPr lang="en-US" sz="1400" b="0" i="0" u="none" strike="noStrike" dirty="0" err="1">
                          <a:solidFill>
                            <a:srgbClr val="000000"/>
                          </a:solidFill>
                          <a:effectLst/>
                          <a:latin typeface="Calibri" panose="020F0502020204030204" pitchFamily="34" charset="0"/>
                        </a:rPr>
                        <a:t>nikel</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2. </a:t>
                      </a:r>
                      <a:r>
                        <a:rPr lang="en-US" sz="1400" b="0" i="0" u="none" strike="noStrike" dirty="0" err="1">
                          <a:solidFill>
                            <a:srgbClr val="000000"/>
                          </a:solidFill>
                          <a:effectLst/>
                          <a:latin typeface="Calibri" panose="020F0502020204030204" pitchFamily="34" charset="0"/>
                        </a:rPr>
                        <a:t>Melakukan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kontak</a:t>
                      </a:r>
                      <a:r>
                        <a:rPr lang="en-US" sz="1400" b="0" i="0" u="none" strike="noStrike" dirty="0">
                          <a:solidFill>
                            <a:srgbClr val="000000"/>
                          </a:solidFill>
                          <a:effectLst/>
                          <a:latin typeface="Calibri" panose="020F0502020204030204" pitchFamily="34" charset="0"/>
                        </a:rPr>
                        <a:t> manual pada </a:t>
                      </a:r>
                      <a:r>
                        <a:rPr lang="en-US" sz="1400" b="0" i="0" u="none" strike="noStrike" dirty="0" err="1">
                          <a:solidFill>
                            <a:srgbClr val="000000"/>
                          </a:solidFill>
                          <a:effectLst/>
                          <a:latin typeface="Calibri" panose="020F0502020204030204" pitchFamily="34" charset="0"/>
                        </a:rPr>
                        <a:t>barang</a:t>
                      </a:r>
                      <a:r>
                        <a:rPr lang="en-US" sz="1400" b="0" i="0" u="none" strike="noStrike" dirty="0">
                          <a:solidFill>
                            <a:srgbClr val="000000"/>
                          </a:solidFill>
                          <a:effectLst/>
                          <a:latin typeface="Calibri" panose="020F0502020204030204" pitchFamily="34" charset="0"/>
                        </a:rPr>
                        <a:t> yang </a:t>
                      </a:r>
                      <a:r>
                        <a:rPr lang="en-US" sz="1400" b="0" i="0" u="none" strike="noStrike" dirty="0" err="1">
                          <a:solidFill>
                            <a:srgbClr val="000000"/>
                          </a:solidFill>
                          <a:effectLst/>
                          <a:latin typeface="Calibri" panose="020F0502020204030204" pitchFamily="34" charset="0"/>
                        </a:rPr>
                        <a:t>hilang</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indikator</a:t>
                      </a:r>
                      <a:r>
                        <a:rPr lang="en-US" sz="1400" b="0" i="0" u="none" strike="noStrike" dirty="0">
                          <a:solidFill>
                            <a:srgbClr val="000000"/>
                          </a:solidFill>
                          <a:effectLst/>
                          <a:latin typeface="Calibri" panose="020F0502020204030204" pitchFamily="34" charset="0"/>
                        </a:rPr>
                        <a:t> ampere </a:t>
                      </a:r>
                      <a:r>
                        <a:rPr lang="en-US" sz="1400" b="0" i="0" u="none" strike="noStrike" dirty="0" err="1">
                          <a:solidFill>
                            <a:srgbClr val="000000"/>
                          </a:solidFill>
                          <a:effectLst/>
                          <a:latin typeface="Calibri" panose="020F0502020204030204" pitchFamily="34" charset="0"/>
                        </a:rPr>
                        <a:t>komponen</a:t>
                      </a:r>
                      <a:r>
                        <a:rPr lang="en-US"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sv-SE" sz="1400" b="0" i="0" u="none" strike="noStrike" dirty="0">
                          <a:solidFill>
                            <a:srgbClr val="000000"/>
                          </a:solidFill>
                          <a:effectLst/>
                          <a:latin typeface="Calibri" panose="020F0502020204030204" pitchFamily="34" charset="0"/>
                        </a:rPr>
                        <a:t>1. Melakukan pembersihan dosing pump secara berkala setiap pagi (awal kerja).</a:t>
                      </a:r>
                      <a:br>
                        <a:rPr lang="sv-SE" sz="1400" b="0" i="0" u="none" strike="noStrike" dirty="0">
                          <a:solidFill>
                            <a:srgbClr val="000000"/>
                          </a:solidFill>
                          <a:effectLst/>
                          <a:latin typeface="Calibri" panose="020F0502020204030204" pitchFamily="34" charset="0"/>
                        </a:rPr>
                      </a:br>
                      <a:r>
                        <a:rPr lang="sv-SE" sz="1400" b="0" i="0" u="none" strike="noStrike" dirty="0">
                          <a:solidFill>
                            <a:srgbClr val="000000"/>
                          </a:solidFill>
                          <a:effectLst/>
                          <a:latin typeface="Calibri" panose="020F0502020204030204" pitchFamily="34" charset="0"/>
                        </a:rPr>
                        <a:t>2. Analisa Kimia berkala.</a:t>
                      </a:r>
                      <a:br>
                        <a:rPr lang="sv-SE" sz="1400" b="0" i="0" u="none" strike="noStrike" dirty="0">
                          <a:solidFill>
                            <a:srgbClr val="000000"/>
                          </a:solidFill>
                          <a:effectLst/>
                          <a:latin typeface="Calibri" panose="020F0502020204030204" pitchFamily="34" charset="0"/>
                        </a:rPr>
                      </a:br>
                      <a:r>
                        <a:rPr lang="sv-SE" sz="1400" b="0" i="0" u="none" strike="noStrike" dirty="0">
                          <a:solidFill>
                            <a:srgbClr val="000000"/>
                          </a:solidFill>
                          <a:effectLst/>
                          <a:latin typeface="Calibri" panose="020F0502020204030204" pitchFamily="34" charset="0"/>
                        </a:rPr>
                        <a:t>3. Meeting Kualitas Mingguan.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3858327"/>
                  </a:ext>
                </a:extLst>
              </a:tr>
            </a:tbl>
          </a:graphicData>
        </a:graphic>
      </p:graphicFrame>
      <p:grpSp>
        <p:nvGrpSpPr>
          <p:cNvPr id="2" name="Group 1">
            <a:extLst>
              <a:ext uri="{FF2B5EF4-FFF2-40B4-BE49-F238E27FC236}">
                <a16:creationId xmlns:a16="http://schemas.microsoft.com/office/drawing/2014/main" id="{1353F783-1E58-E15E-AD9D-76711A8C5C7E}"/>
              </a:ext>
            </a:extLst>
          </p:cNvPr>
          <p:cNvGrpSpPr/>
          <p:nvPr/>
        </p:nvGrpSpPr>
        <p:grpSpPr>
          <a:xfrm>
            <a:off x="465100" y="6444412"/>
            <a:ext cx="11339106" cy="287226"/>
            <a:chOff x="465100" y="6294512"/>
            <a:chExt cx="11339106" cy="287226"/>
          </a:xfrm>
        </p:grpSpPr>
        <p:pic>
          <p:nvPicPr>
            <p:cNvPr id="3" name="Picture 2">
              <a:extLst>
                <a:ext uri="{FF2B5EF4-FFF2-40B4-BE49-F238E27FC236}">
                  <a16:creationId xmlns:a16="http://schemas.microsoft.com/office/drawing/2014/main" id="{799D9A2A-8705-0D72-2E02-D220FE113E69}"/>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4" name="Straight Connector 3">
              <a:extLst>
                <a:ext uri="{FF2B5EF4-FFF2-40B4-BE49-F238E27FC236}">
                  <a16:creationId xmlns:a16="http://schemas.microsoft.com/office/drawing/2014/main" id="{0106288B-2677-C3AD-A06D-4B7D68BACA5D}"/>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079C751A-63D8-6480-4C76-B7EF5E17AA90}"/>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22F5FB7-1094-4051-648E-612660971018}"/>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270646A-0D28-C67C-5461-6D745851FC6B}"/>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Rounded Corners 8">
            <a:extLst>
              <a:ext uri="{FF2B5EF4-FFF2-40B4-BE49-F238E27FC236}">
                <a16:creationId xmlns:a16="http://schemas.microsoft.com/office/drawing/2014/main" id="{9B2F30A0-72D1-2D8B-7C05-88A5ECBBADF5}"/>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0" name="Rectangle: Rounded Corners 9">
            <a:extLst>
              <a:ext uri="{FF2B5EF4-FFF2-40B4-BE49-F238E27FC236}">
                <a16:creationId xmlns:a16="http://schemas.microsoft.com/office/drawing/2014/main" id="{7E7455E7-F3FC-E15F-8A49-417D0BFB03C1}"/>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1" name="TextBox 10">
            <a:extLst>
              <a:ext uri="{FF2B5EF4-FFF2-40B4-BE49-F238E27FC236}">
                <a16:creationId xmlns:a16="http://schemas.microsoft.com/office/drawing/2014/main" id="{69C5EB79-6741-B8D6-9185-5CD06E801BA4}"/>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2" name="TextBox 11">
            <a:extLst>
              <a:ext uri="{FF2B5EF4-FFF2-40B4-BE49-F238E27FC236}">
                <a16:creationId xmlns:a16="http://schemas.microsoft.com/office/drawing/2014/main" id="{E05B4237-791C-7A8D-3AEC-FF0C1DA37A51}"/>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3" name="TextBox 12">
            <a:extLst>
              <a:ext uri="{FF2B5EF4-FFF2-40B4-BE49-F238E27FC236}">
                <a16:creationId xmlns:a16="http://schemas.microsoft.com/office/drawing/2014/main" id="{AD18B643-93B0-302A-4515-840A7ADED6E0}"/>
              </a:ext>
            </a:extLst>
          </p:cNvPr>
          <p:cNvSpPr txBox="1"/>
          <p:nvPr/>
        </p:nvSpPr>
        <p:spPr>
          <a:xfrm>
            <a:off x="1285914" y="961971"/>
            <a:ext cx="4810086" cy="307777"/>
          </a:xfrm>
          <a:prstGeom prst="rect">
            <a:avLst/>
          </a:prstGeom>
          <a:noFill/>
        </p:spPr>
        <p:txBody>
          <a:bodyPr wrap="square">
            <a:spAutoFit/>
          </a:bodyPr>
          <a:lstStyle/>
          <a:p>
            <a:r>
              <a:rPr lang="fi-FI" altLang="ko-KR" sz="1400" b="1" dirty="0">
                <a:latin typeface="Arial"/>
                <a:ea typeface="Arial Unicode MS"/>
                <a:cs typeface="Arial" pitchFamily="34" charset="0"/>
              </a:rPr>
              <a:t>3.4 KETIDAKSESUAIAN DAN TINDAKAN KOREKSI</a:t>
            </a:r>
          </a:p>
        </p:txBody>
      </p:sp>
    </p:spTree>
    <p:extLst>
      <p:ext uri="{BB962C8B-B14F-4D97-AF65-F5344CB8AC3E}">
        <p14:creationId xmlns:p14="http://schemas.microsoft.com/office/powerpoint/2010/main" val="1023675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840AE-7FF9-8DE0-2C18-B023E3C92501}"/>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A7AB18B-0A8D-01E9-E2CE-2C7D8ACC8A37}"/>
              </a:ext>
            </a:extLst>
          </p:cNvPr>
          <p:cNvGraphicFramePr>
            <a:graphicFrameLocks noGrp="1"/>
          </p:cNvGraphicFramePr>
          <p:nvPr>
            <p:extLst>
              <p:ext uri="{D42A27DB-BD31-4B8C-83A1-F6EECF244321}">
                <p14:modId xmlns:p14="http://schemas.microsoft.com/office/powerpoint/2010/main" val="189259949"/>
              </p:ext>
            </p:extLst>
          </p:nvPr>
        </p:nvGraphicFramePr>
        <p:xfrm>
          <a:off x="0" y="1493054"/>
          <a:ext cx="12192001" cy="4355755"/>
        </p:xfrm>
        <a:graphic>
          <a:graphicData uri="http://schemas.openxmlformats.org/drawingml/2006/table">
            <a:tbl>
              <a:tblPr/>
              <a:tblGrid>
                <a:gridCol w="508000">
                  <a:extLst>
                    <a:ext uri="{9D8B030D-6E8A-4147-A177-3AD203B41FA5}">
                      <a16:colId xmlns:a16="http://schemas.microsoft.com/office/drawing/2014/main" val="860316247"/>
                    </a:ext>
                  </a:extLst>
                </a:gridCol>
                <a:gridCol w="1372710">
                  <a:extLst>
                    <a:ext uri="{9D8B030D-6E8A-4147-A177-3AD203B41FA5}">
                      <a16:colId xmlns:a16="http://schemas.microsoft.com/office/drawing/2014/main" val="1089123584"/>
                    </a:ext>
                  </a:extLst>
                </a:gridCol>
                <a:gridCol w="1377274">
                  <a:extLst>
                    <a:ext uri="{9D8B030D-6E8A-4147-A177-3AD203B41FA5}">
                      <a16:colId xmlns:a16="http://schemas.microsoft.com/office/drawing/2014/main" val="2768812013"/>
                    </a:ext>
                  </a:extLst>
                </a:gridCol>
                <a:gridCol w="1095559">
                  <a:extLst>
                    <a:ext uri="{9D8B030D-6E8A-4147-A177-3AD203B41FA5}">
                      <a16:colId xmlns:a16="http://schemas.microsoft.com/office/drawing/2014/main" val="395902253"/>
                    </a:ext>
                  </a:extLst>
                </a:gridCol>
                <a:gridCol w="4225724">
                  <a:extLst>
                    <a:ext uri="{9D8B030D-6E8A-4147-A177-3AD203B41FA5}">
                      <a16:colId xmlns:a16="http://schemas.microsoft.com/office/drawing/2014/main" val="1343053045"/>
                    </a:ext>
                  </a:extLst>
                </a:gridCol>
                <a:gridCol w="3612734">
                  <a:extLst>
                    <a:ext uri="{9D8B030D-6E8A-4147-A177-3AD203B41FA5}">
                      <a16:colId xmlns:a16="http://schemas.microsoft.com/office/drawing/2014/main" val="3481461257"/>
                    </a:ext>
                  </a:extLst>
                </a:gridCol>
              </a:tblGrid>
              <a:tr h="399124">
                <a:tc>
                  <a:txBody>
                    <a:bodyPr/>
                    <a:lstStyle/>
                    <a:p>
                      <a:pPr algn="ctr" fontAlgn="b"/>
                      <a:r>
                        <a:rPr lang="en-US" sz="1400" b="1" i="0" u="none" strike="noStrike" dirty="0">
                          <a:solidFill>
                            <a:srgbClr val="FFFFFF"/>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dirty="0" err="1">
                          <a:solidFill>
                            <a:srgbClr val="FFFFFF"/>
                          </a:solidFill>
                          <a:effectLst/>
                          <a:latin typeface="Calibri" panose="020F0502020204030204" pitchFamily="34" charset="0"/>
                        </a:rPr>
                        <a:t>Jenis</a:t>
                      </a:r>
                      <a:r>
                        <a:rPr lang="en-US" sz="1400" b="1" i="0" u="none" strike="noStrike" dirty="0">
                          <a:solidFill>
                            <a:srgbClr val="FFFFFF"/>
                          </a:solidFill>
                          <a:effectLst/>
                          <a:latin typeface="Calibri" panose="020F0502020204030204" pitchFamily="34" charset="0"/>
                        </a:rPr>
                        <a:t> </a:t>
                      </a:r>
                      <a:r>
                        <a:rPr lang="en-US" sz="1400" b="1" i="0" u="none" strike="noStrike" dirty="0" err="1">
                          <a:solidFill>
                            <a:srgbClr val="FFFFFF"/>
                          </a:solidFill>
                          <a:effectLst/>
                          <a:latin typeface="Calibri" panose="020F0502020204030204" pitchFamily="34" charset="0"/>
                        </a:rPr>
                        <a:t>Gagal</a:t>
                      </a:r>
                      <a:endParaRPr lang="en-US"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a:solidFill>
                            <a:srgbClr val="FFFFFF"/>
                          </a:solidFill>
                          <a:effectLst/>
                          <a:latin typeface="Calibri" panose="020F0502020204030204" pitchFamily="34" charset="0"/>
                        </a:rPr>
                        <a:t>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a:solidFill>
                            <a:srgbClr val="FFFFFF"/>
                          </a:solidFill>
                          <a:effectLst/>
                          <a:latin typeface="Calibri" panose="020F0502020204030204" pitchFamily="34" charset="0"/>
                        </a:rPr>
                        <a:t>Qty Gagal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dirty="0">
                          <a:solidFill>
                            <a:srgbClr val="FFFFFF"/>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dirty="0">
                          <a:solidFill>
                            <a:srgbClr val="FFFFFF"/>
                          </a:solidFill>
                          <a:effectLst/>
                          <a:latin typeface="Calibri" panose="020F0502020204030204" pitchFamily="34" charset="0"/>
                        </a:rPr>
                        <a:t>Preventive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031180799"/>
                  </a:ext>
                </a:extLst>
              </a:tr>
              <a:tr h="1118319">
                <a:tc>
                  <a:txBody>
                    <a:bodyPr/>
                    <a:lstStyle/>
                    <a:p>
                      <a:pPr algn="ctr" fontAlgn="ctr"/>
                      <a:r>
                        <a:rPr lang="en-US" sz="1400" b="0" i="0" u="none" strike="noStrike" dirty="0">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400" b="0" i="0" u="none" strike="noStrike">
                          <a:solidFill>
                            <a:srgbClr val="000000"/>
                          </a:solidFill>
                          <a:effectLst/>
                          <a:latin typeface="Calibri" panose="020F0502020204030204" pitchFamily="34" charset="0"/>
                        </a:rPr>
                        <a:t>Gepeng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400" b="0" i="0" u="none" strike="noStrike" dirty="0">
                          <a:solidFill>
                            <a:srgbClr val="000000"/>
                          </a:solidFill>
                          <a:effectLst/>
                          <a:latin typeface="Calibri" panose="020F0502020204030204" pitchFamily="34" charset="0"/>
                        </a:rPr>
                        <a:t>Kons. Yamato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400" b="0" i="0" u="none" strike="noStrike" dirty="0">
                          <a:solidFill>
                            <a:srgbClr val="000000"/>
                          </a:solidFill>
                          <a:effectLst/>
                          <a:latin typeface="Calibri" panose="020F0502020204030204" pitchFamily="34" charset="0"/>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Calibri" panose="020F0502020204030204" pitchFamily="34" charset="0"/>
                        </a:rPr>
                        <a:t>1. </a:t>
                      </a:r>
                      <a:r>
                        <a:rPr lang="en-US" sz="1400" b="0" i="0" u="none" strike="noStrike" dirty="0" err="1">
                          <a:solidFill>
                            <a:srgbClr val="000000"/>
                          </a:solidFill>
                          <a:effectLst/>
                          <a:latin typeface="Calibri" panose="020F0502020204030204" pitchFamily="34" charset="0"/>
                        </a:rPr>
                        <a:t>Perbaikkan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mesin</a:t>
                      </a:r>
                      <a:r>
                        <a:rPr lang="en-US" sz="1400" b="0" i="0" u="none" strike="noStrike" dirty="0">
                          <a:solidFill>
                            <a:srgbClr val="000000"/>
                          </a:solidFill>
                          <a:effectLst/>
                          <a:latin typeface="Calibri" panose="020F0502020204030204" pitchFamily="34" charset="0"/>
                        </a:rPr>
                        <a:t> bending </a:t>
                      </a:r>
                      <a:r>
                        <a:rPr lang="en-US" sz="1400" b="0" i="0" u="none" strike="noStrike" dirty="0" err="1">
                          <a:solidFill>
                            <a:srgbClr val="000000"/>
                          </a:solidFill>
                          <a:effectLst/>
                          <a:latin typeface="Calibri" panose="020F0502020204030204" pitchFamily="34" charset="0"/>
                        </a:rPr>
                        <a:t>ketika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terjadi</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kegagalan</a:t>
                      </a:r>
                      <a:endParaRPr lang="en-US"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1. Maintenance </a:t>
                      </a:r>
                      <a:r>
                        <a:rPr lang="en-US" sz="1400" b="0" i="0" u="none" strike="noStrike" dirty="0" err="1">
                          <a:solidFill>
                            <a:srgbClr val="000000"/>
                          </a:solidFill>
                          <a:effectLst/>
                          <a:latin typeface="Calibri" panose="020F0502020204030204" pitchFamily="34" charset="0"/>
                        </a:rPr>
                        <a:t>berkala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mesin</a:t>
                      </a:r>
                      <a:r>
                        <a:rPr lang="en-US" sz="1400" b="0" i="0" u="none" strike="noStrike" dirty="0">
                          <a:solidFill>
                            <a:srgbClr val="000000"/>
                          </a:solidFill>
                          <a:effectLst/>
                          <a:latin typeface="Calibri" panose="020F0502020204030204" pitchFamily="34" charset="0"/>
                        </a:rPr>
                        <a:t> Bending Yamato.</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2. Meeting </a:t>
                      </a:r>
                      <a:r>
                        <a:rPr lang="en-US" sz="1400" b="0" i="0" u="none" strike="noStrike" dirty="0" err="1">
                          <a:solidFill>
                            <a:srgbClr val="000000"/>
                          </a:solidFill>
                          <a:effectLst/>
                          <a:latin typeface="Calibri" panose="020F0502020204030204" pitchFamily="34" charset="0"/>
                        </a:rPr>
                        <a:t>Kualitas</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Mingguan</a:t>
                      </a:r>
                      <a:r>
                        <a:rPr lang="en-US"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054739"/>
                  </a:ext>
                </a:extLst>
              </a:tr>
              <a:tr h="1032386">
                <a:tc>
                  <a:txBody>
                    <a:bodyPr/>
                    <a:lstStyle/>
                    <a:p>
                      <a:pPr algn="ctr" fontAlgn="ctr"/>
                      <a:r>
                        <a:rPr lang="en-US" sz="14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panose="020F0502020204030204" pitchFamily="34" charset="0"/>
                        </a:rPr>
                        <a:t>Gagal T-Nut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panose="020F0502020204030204" pitchFamily="34" charset="0"/>
                        </a:rPr>
                        <a:t>Assy. Folding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1. </a:t>
                      </a:r>
                      <a:r>
                        <a:rPr lang="en-US" sz="1400" b="0" i="0" u="none" strike="noStrike" dirty="0" err="1">
                          <a:solidFill>
                            <a:srgbClr val="000000"/>
                          </a:solidFill>
                          <a:effectLst/>
                          <a:latin typeface="Calibri" panose="020F0502020204030204" pitchFamily="34" charset="0"/>
                        </a:rPr>
                        <a:t>Penggantian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personil</a:t>
                      </a:r>
                      <a:r>
                        <a:rPr lang="en-US" sz="1400" b="0" i="0" u="none" strike="noStrike" dirty="0">
                          <a:solidFill>
                            <a:srgbClr val="000000"/>
                          </a:solidFill>
                          <a:effectLst/>
                          <a:latin typeface="Calibri" panose="020F0502020204030204" pitchFamily="34" charset="0"/>
                        </a:rPr>
                        <a:t> assembling yang </a:t>
                      </a:r>
                      <a:r>
                        <a:rPr lang="en-US" sz="1400" b="0" i="0" u="none" strike="noStrike" dirty="0" err="1">
                          <a:solidFill>
                            <a:srgbClr val="000000"/>
                          </a:solidFill>
                          <a:effectLst/>
                          <a:latin typeface="Calibri" panose="020F0502020204030204" pitchFamily="34" charset="0"/>
                        </a:rPr>
                        <a:t>memiliki</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kompetensi</a:t>
                      </a:r>
                      <a:r>
                        <a:rPr lang="en-US" sz="1400" b="0" i="0" u="none" strike="noStrike" dirty="0">
                          <a:solidFill>
                            <a:srgbClr val="000000"/>
                          </a:solidFill>
                          <a:effectLst/>
                          <a:latin typeface="Calibri" panose="020F0502020204030204" pitchFamily="34" charset="0"/>
                        </a:rPr>
                        <a:t> skill yang </a:t>
                      </a:r>
                      <a:r>
                        <a:rPr lang="en-US" sz="1400" b="0" i="0" u="none" strike="noStrike" dirty="0" err="1">
                          <a:solidFill>
                            <a:srgbClr val="000000"/>
                          </a:solidFill>
                          <a:effectLst/>
                          <a:latin typeface="Calibri" panose="020F0502020204030204" pitchFamily="34" charset="0"/>
                        </a:rPr>
                        <a:t>dipersyaratkan</a:t>
                      </a:r>
                      <a:r>
                        <a:rPr lang="en-US" sz="1400" b="0" i="0" u="none" strike="noStrike" dirty="0">
                          <a:solidFill>
                            <a:srgbClr val="000000"/>
                          </a:solidFill>
                          <a:effectLst/>
                          <a:latin typeface="Calibri" panose="020F0502020204030204" pitchFamily="34" charset="0"/>
                        </a:rPr>
                        <a:t> di </a:t>
                      </a:r>
                      <a:r>
                        <a:rPr lang="en-US" sz="1400" b="0" i="0" u="none" strike="noStrike" dirty="0" err="1">
                          <a:solidFill>
                            <a:srgbClr val="000000"/>
                          </a:solidFill>
                          <a:effectLst/>
                          <a:latin typeface="Calibri" panose="020F0502020204030204" pitchFamily="34" charset="0"/>
                        </a:rPr>
                        <a:t>Assy.Folding</a:t>
                      </a:r>
                      <a:br>
                        <a:rPr lang="en-US" sz="1400" b="0" i="0" u="none" strike="noStrike" dirty="0">
                          <a:solidFill>
                            <a:srgbClr val="000000"/>
                          </a:solidFill>
                          <a:effectLst/>
                          <a:latin typeface="Calibri" panose="020F0502020204030204" pitchFamily="34" charset="0"/>
                        </a:rPr>
                      </a:br>
                      <a:endParaRPr lang="en-US"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1. Training &amp; Refreshment SOP </a:t>
                      </a:r>
                      <a:r>
                        <a:rPr lang="en-US" sz="1400" b="0" i="0" u="none" strike="noStrike" dirty="0" err="1">
                          <a:solidFill>
                            <a:srgbClr val="000000"/>
                          </a:solidFill>
                          <a:effectLst/>
                          <a:latin typeface="Calibri" panose="020F0502020204030204" pitchFamily="34" charset="0"/>
                        </a:rPr>
                        <a:t>personil</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Produksi</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2. Meeting </a:t>
                      </a:r>
                      <a:r>
                        <a:rPr lang="en-US" sz="1400" b="0" i="0" u="none" strike="noStrike" dirty="0" err="1">
                          <a:solidFill>
                            <a:srgbClr val="000000"/>
                          </a:solidFill>
                          <a:effectLst/>
                          <a:latin typeface="Calibri" panose="020F0502020204030204" pitchFamily="34" charset="0"/>
                        </a:rPr>
                        <a:t>Kualitas</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Mingguan</a:t>
                      </a:r>
                      <a:endParaRPr lang="en-US"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1699396"/>
                  </a:ext>
                </a:extLst>
              </a:tr>
              <a:tr h="739126">
                <a:tc>
                  <a:txBody>
                    <a:bodyPr/>
                    <a:lstStyle/>
                    <a:p>
                      <a:pPr algn="ctr" fontAlgn="ctr"/>
                      <a:r>
                        <a:rPr lang="en-US" sz="1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400" b="0" i="0" u="none" strike="noStrike">
                          <a:solidFill>
                            <a:srgbClr val="000000"/>
                          </a:solidFill>
                          <a:effectLst/>
                          <a:latin typeface="Calibri" panose="020F0502020204030204" pitchFamily="34" charset="0"/>
                        </a:rPr>
                        <a:t>Seat/Back Gagal Proses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400" b="0" i="0" u="none" strike="noStrike">
                          <a:solidFill>
                            <a:srgbClr val="000000"/>
                          </a:solidFill>
                          <a:effectLst/>
                          <a:latin typeface="Calibri" panose="020F0502020204030204" pitchFamily="34" charset="0"/>
                        </a:rPr>
                        <a:t>Assy. Multy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400" b="0" i="0" u="none" strike="noStrike" dirty="0">
                          <a:solidFill>
                            <a:srgbClr val="000000"/>
                          </a:solidFill>
                          <a:effectLst/>
                          <a:latin typeface="Calibri" panose="020F0502020204030204" pitchFamily="34" charset="0"/>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Calibri" panose="020F0502020204030204" pitchFamily="34" charset="0"/>
                        </a:rPr>
                        <a:t>1. Penggantian personil assembling yang memiliki kompetensi skill yang di persyaratkan di Assy.Multi</a:t>
                      </a:r>
                      <a:br>
                        <a:rPr lang="en-US" sz="1400" b="0" i="0" u="none" strike="noStrike">
                          <a:solidFill>
                            <a:srgbClr val="000000"/>
                          </a:solidFill>
                          <a:effectLst/>
                          <a:latin typeface="Calibri" panose="020F0502020204030204" pitchFamily="34" charset="0"/>
                        </a:rPr>
                      </a:br>
                      <a:endParaRPr lang="en-US" sz="14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Calibri" panose="020F0502020204030204" pitchFamily="34" charset="0"/>
                        </a:rPr>
                        <a:t>1. Training &amp; Refreshment SOP </a:t>
                      </a:r>
                      <a:r>
                        <a:rPr lang="en-US" sz="1400" b="0" i="0" u="none" strike="noStrike" dirty="0" err="1">
                          <a:solidFill>
                            <a:srgbClr val="000000"/>
                          </a:solidFill>
                          <a:effectLst/>
                          <a:latin typeface="Calibri" panose="020F0502020204030204" pitchFamily="34" charset="0"/>
                        </a:rPr>
                        <a:t>personil</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Produksi</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2. Meeting </a:t>
                      </a:r>
                      <a:r>
                        <a:rPr lang="en-US" sz="1400" b="0" i="0" u="none" strike="noStrike" dirty="0" err="1">
                          <a:solidFill>
                            <a:srgbClr val="000000"/>
                          </a:solidFill>
                          <a:effectLst/>
                          <a:latin typeface="Calibri" panose="020F0502020204030204" pitchFamily="34" charset="0"/>
                        </a:rPr>
                        <a:t>Kualitas</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Mingguan</a:t>
                      </a:r>
                      <a:endParaRPr lang="en-US"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5435637"/>
                  </a:ext>
                </a:extLst>
              </a:tr>
              <a:tr h="739126">
                <a:tc>
                  <a:txBody>
                    <a:bodyPr/>
                    <a:lstStyle/>
                    <a:p>
                      <a:pPr algn="ctr" fontAlgn="ctr"/>
                      <a:endParaRPr lang="en-US"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400" b="0" i="0" u="none" strike="noStrike" dirty="0">
                          <a:solidFill>
                            <a:srgbClr val="000000"/>
                          </a:solidFill>
                          <a:effectLst/>
                          <a:latin typeface="Calibri" panose="020F0502020204030204" pitchFamily="34" charset="0"/>
                        </a:rPr>
                        <a:t> 5.523 </a:t>
                      </a:r>
                    </a:p>
                    <a:p>
                      <a:pPr algn="ctr" fontAlgn="t"/>
                      <a:r>
                        <a:rPr lang="en-US" sz="1400" b="0" i="0" u="none" strike="noStrike" dirty="0">
                          <a:solidFill>
                            <a:srgbClr val="000000"/>
                          </a:solidFill>
                          <a:effectLst/>
                          <a:latin typeface="Calibri" panose="020F0502020204030204" pitchFamily="34" charset="0"/>
                        </a:rPr>
                        <a:t>90,25% </a:t>
                      </a:r>
                      <a:r>
                        <a:rPr lang="en-US" sz="1400" b="0" i="0" u="none" strike="noStrike" dirty="0" err="1">
                          <a:solidFill>
                            <a:srgbClr val="000000"/>
                          </a:solidFill>
                          <a:effectLst/>
                          <a:latin typeface="Calibri" panose="020F0502020204030204" pitchFamily="34" charset="0"/>
                        </a:rPr>
                        <a:t>dari</a:t>
                      </a:r>
                      <a:r>
                        <a:rPr lang="en-US" sz="1400" b="0" i="0" u="none" strike="noStrike" dirty="0">
                          <a:solidFill>
                            <a:srgbClr val="000000"/>
                          </a:solidFill>
                          <a:effectLst/>
                          <a:latin typeface="Calibri" panose="020F0502020204030204" pitchFamily="34" charset="0"/>
                        </a:rPr>
                        <a:t> 6.120</a:t>
                      </a:r>
                    </a:p>
                    <a:p>
                      <a:pPr algn="ctr" fontAlgn="t"/>
                      <a:r>
                        <a:rPr lang="en-US" sz="1400" b="0" i="0" u="none" strike="noStrike" dirty="0">
                          <a:solidFill>
                            <a:srgbClr val="000000"/>
                          </a:solidFill>
                          <a:effectLst/>
                          <a:latin typeface="Calibri" panose="020F0502020204030204" pitchFamily="34" charset="0"/>
                        </a:rPr>
                        <a:t>(</a:t>
                      </a:r>
                      <a:r>
                        <a:rPr lang="en-US" sz="1400" b="0" i="0" u="none" strike="noStrike" dirty="0" err="1">
                          <a:solidFill>
                            <a:srgbClr val="000000"/>
                          </a:solidFill>
                          <a:effectLst/>
                          <a:latin typeface="Calibri" panose="020F0502020204030204" pitchFamily="34" charset="0"/>
                        </a:rPr>
                        <a:t>Gagal</a:t>
                      </a:r>
                      <a:r>
                        <a:rPr lang="en-US" sz="1400" b="0" i="0" u="none" strike="noStrike" dirty="0">
                          <a:solidFill>
                            <a:srgbClr val="000000"/>
                          </a:solidFill>
                          <a:effectLst/>
                          <a:latin typeface="Calibri" panose="020F0502020204030204" pitchFamily="34" charset="0"/>
                        </a:rPr>
                        <a:t> G2 yang </a:t>
                      </a:r>
                      <a:r>
                        <a:rPr lang="en-US" sz="1400" b="0" i="0" u="none" strike="noStrike" dirty="0" err="1">
                          <a:solidFill>
                            <a:srgbClr val="000000"/>
                          </a:solidFill>
                          <a:effectLst/>
                          <a:latin typeface="Calibri" panose="020F0502020204030204" pitchFamily="34" charset="0"/>
                        </a:rPr>
                        <a:t>dianalisa</a:t>
                      </a:r>
                      <a:r>
                        <a:rPr lang="en-US" sz="1400" b="0" i="0" u="none" strike="noStrike" dirty="0">
                          <a:solidFill>
                            <a:srgbClr val="000000"/>
                          </a:solidFill>
                          <a:effectLst/>
                          <a:latin typeface="Calibri" panose="020F0502020204030204" pitchFamily="34" charset="0"/>
                        </a:rPr>
                        <a:t> QC)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422834"/>
                  </a:ext>
                </a:extLst>
              </a:tr>
            </a:tbl>
          </a:graphicData>
        </a:graphic>
      </p:graphicFrame>
      <p:grpSp>
        <p:nvGrpSpPr>
          <p:cNvPr id="2" name="Group 1">
            <a:extLst>
              <a:ext uri="{FF2B5EF4-FFF2-40B4-BE49-F238E27FC236}">
                <a16:creationId xmlns:a16="http://schemas.microsoft.com/office/drawing/2014/main" id="{CF30D4FF-4033-9B25-022B-1769B54E7088}"/>
              </a:ext>
            </a:extLst>
          </p:cNvPr>
          <p:cNvGrpSpPr/>
          <p:nvPr/>
        </p:nvGrpSpPr>
        <p:grpSpPr>
          <a:xfrm>
            <a:off x="465100" y="6444412"/>
            <a:ext cx="11339106" cy="287226"/>
            <a:chOff x="465100" y="6294512"/>
            <a:chExt cx="11339106" cy="287226"/>
          </a:xfrm>
        </p:grpSpPr>
        <p:pic>
          <p:nvPicPr>
            <p:cNvPr id="3" name="Picture 2">
              <a:extLst>
                <a:ext uri="{FF2B5EF4-FFF2-40B4-BE49-F238E27FC236}">
                  <a16:creationId xmlns:a16="http://schemas.microsoft.com/office/drawing/2014/main" id="{A68EBD76-8FEB-05D7-2550-23743F15B62D}"/>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4" name="Straight Connector 3">
              <a:extLst>
                <a:ext uri="{FF2B5EF4-FFF2-40B4-BE49-F238E27FC236}">
                  <a16:creationId xmlns:a16="http://schemas.microsoft.com/office/drawing/2014/main" id="{A0163588-7D39-9CC3-24BC-A311B2906B76}"/>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7926F02-1B26-9245-9A4F-273B13D28A38}"/>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02C0195-2F73-660C-8975-8E3822EBA234}"/>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13568EE-A713-206C-A74A-E73FCF62A081}"/>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Rounded Corners 8">
            <a:extLst>
              <a:ext uri="{FF2B5EF4-FFF2-40B4-BE49-F238E27FC236}">
                <a16:creationId xmlns:a16="http://schemas.microsoft.com/office/drawing/2014/main" id="{CE6CF3C9-43A4-3D8C-0056-905E7BBC8972}"/>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0" name="Rectangle: Rounded Corners 9">
            <a:extLst>
              <a:ext uri="{FF2B5EF4-FFF2-40B4-BE49-F238E27FC236}">
                <a16:creationId xmlns:a16="http://schemas.microsoft.com/office/drawing/2014/main" id="{6B98D9C7-BCF2-6AE0-82C8-535B570A0504}"/>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1" name="TextBox 10">
            <a:extLst>
              <a:ext uri="{FF2B5EF4-FFF2-40B4-BE49-F238E27FC236}">
                <a16:creationId xmlns:a16="http://schemas.microsoft.com/office/drawing/2014/main" id="{E94E8A6D-78E4-409D-4589-36145B5D1BC4}"/>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2" name="TextBox 11">
            <a:extLst>
              <a:ext uri="{FF2B5EF4-FFF2-40B4-BE49-F238E27FC236}">
                <a16:creationId xmlns:a16="http://schemas.microsoft.com/office/drawing/2014/main" id="{F3B70A93-1BDC-7122-E303-F18AEF5E7E64}"/>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3" name="TextBox 12">
            <a:extLst>
              <a:ext uri="{FF2B5EF4-FFF2-40B4-BE49-F238E27FC236}">
                <a16:creationId xmlns:a16="http://schemas.microsoft.com/office/drawing/2014/main" id="{C6CEBE2D-5209-D149-72DD-52AF07A50808}"/>
              </a:ext>
            </a:extLst>
          </p:cNvPr>
          <p:cNvSpPr txBox="1"/>
          <p:nvPr/>
        </p:nvSpPr>
        <p:spPr>
          <a:xfrm>
            <a:off x="1285914" y="961971"/>
            <a:ext cx="4810086" cy="307777"/>
          </a:xfrm>
          <a:prstGeom prst="rect">
            <a:avLst/>
          </a:prstGeom>
          <a:noFill/>
        </p:spPr>
        <p:txBody>
          <a:bodyPr wrap="square">
            <a:spAutoFit/>
          </a:bodyPr>
          <a:lstStyle/>
          <a:p>
            <a:r>
              <a:rPr lang="fi-FI" altLang="ko-KR" sz="1400" b="1" dirty="0">
                <a:latin typeface="Arial"/>
                <a:ea typeface="Arial Unicode MS"/>
                <a:cs typeface="Arial" pitchFamily="34" charset="0"/>
              </a:rPr>
              <a:t>3.4 KETIDAKSESUAIAN DAN TINDAKAN KOREKSI</a:t>
            </a:r>
          </a:p>
        </p:txBody>
      </p:sp>
    </p:spTree>
    <p:extLst>
      <p:ext uri="{BB962C8B-B14F-4D97-AF65-F5344CB8AC3E}">
        <p14:creationId xmlns:p14="http://schemas.microsoft.com/office/powerpoint/2010/main" val="4231436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6DE06418-BC26-501F-2016-CA419A62593A}"/>
              </a:ext>
            </a:extLst>
          </p:cNvPr>
          <p:cNvSpPr txBox="1">
            <a:spLocks/>
          </p:cNvSpPr>
          <p:nvPr/>
        </p:nvSpPr>
        <p:spPr>
          <a:xfrm>
            <a:off x="611481" y="1498349"/>
            <a:ext cx="3422101"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110000"/>
              </a:lnSpc>
              <a:spcBef>
                <a:spcPct val="20000"/>
              </a:spcBef>
              <a:spcAft>
                <a:spcPts val="0"/>
              </a:spcAft>
              <a:buClrTx/>
              <a:buSzTx/>
              <a:buFont typeface="Arial" pitchFamily="34" charset="0"/>
              <a:buNone/>
              <a:tabLst/>
              <a:defRPr/>
            </a:pPr>
            <a:r>
              <a:rPr kumimoji="0" lang="en-US" altLang="ko-KR"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Background &amp; Objective</a:t>
            </a:r>
          </a:p>
        </p:txBody>
      </p:sp>
      <p:sp>
        <p:nvSpPr>
          <p:cNvPr id="9" name="TextBox 8">
            <a:extLst>
              <a:ext uri="{FF2B5EF4-FFF2-40B4-BE49-F238E27FC236}">
                <a16:creationId xmlns:a16="http://schemas.microsoft.com/office/drawing/2014/main" id="{C17C1486-692F-ECC1-DEE8-C9FF50672DDC}"/>
              </a:ext>
            </a:extLst>
          </p:cNvPr>
          <p:cNvSpPr txBox="1"/>
          <p:nvPr/>
        </p:nvSpPr>
        <p:spPr>
          <a:xfrm>
            <a:off x="611481" y="2068056"/>
            <a:ext cx="55162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Periode</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Pelaksanaan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Audit	: 09 – 20 September 2024</a:t>
            </a: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sp>
        <p:nvSpPr>
          <p:cNvPr id="10" name="TextBox 9">
            <a:extLst>
              <a:ext uri="{FF2B5EF4-FFF2-40B4-BE49-F238E27FC236}">
                <a16:creationId xmlns:a16="http://schemas.microsoft.com/office/drawing/2014/main" id="{F86C038F-AD01-43F8-D233-FC3640A93288}"/>
              </a:ext>
            </a:extLst>
          </p:cNvPr>
          <p:cNvSpPr txBox="1"/>
          <p:nvPr/>
        </p:nvSpPr>
        <p:spPr>
          <a:xfrm>
            <a:off x="611480" y="2590418"/>
            <a:ext cx="55162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Tujuan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Audit		: </a:t>
            </a: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sp>
        <p:nvSpPr>
          <p:cNvPr id="12" name="TextBox 11">
            <a:extLst>
              <a:ext uri="{FF2B5EF4-FFF2-40B4-BE49-F238E27FC236}">
                <a16:creationId xmlns:a16="http://schemas.microsoft.com/office/drawing/2014/main" id="{A3A0CEB8-1D1C-DA13-275E-89726FA577B1}"/>
              </a:ext>
            </a:extLst>
          </p:cNvPr>
          <p:cNvSpPr txBox="1"/>
          <p:nvPr/>
        </p:nvSpPr>
        <p:spPr>
          <a:xfrm>
            <a:off x="3513558" y="2588245"/>
            <a:ext cx="6098458" cy="156433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Tx/>
              <a:buSzTx/>
              <a:buFont typeface="+mj-lt"/>
              <a:buAutoNum type="arabicPeriod"/>
              <a:tabLst>
                <a:tab pos="571500" algn="l"/>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Untuk</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menentukan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apakah</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Analisa dan Monitoring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terhadap</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tindakan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untuk</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menangani</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resiko</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sudah</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dilaksanakan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secara</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baik</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dan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konsisten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berfokus</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pada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risiko</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mutu</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K3 dan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Lingkungan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Tx/>
              <a:buSzTx/>
              <a:buFont typeface="+mj-lt"/>
              <a:buAutoNum type="arabicPeriod"/>
              <a:tabLst>
                <a:tab pos="571500" algn="l"/>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Untuk</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menentukan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apakah</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Sistem</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Manajemen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ISO 9001:2015, 45001:2018, 14001:2015 dan CPAKB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dilaksanakan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dan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dipelihara</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secara</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efektif</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berfokus</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pada Monitoring dan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Evaluasi</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BSC masing-masing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departemen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B7EC33C-B03E-217A-06C8-583A770E048A}"/>
              </a:ext>
            </a:extLst>
          </p:cNvPr>
          <p:cNvSpPr txBox="1"/>
          <p:nvPr/>
        </p:nvSpPr>
        <p:spPr>
          <a:xfrm>
            <a:off x="560290" y="4297194"/>
            <a:ext cx="77121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Objek</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Audit			: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Seluruh</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Departemen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PT Chitose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Internasional</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Tbk</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sp>
        <p:nvSpPr>
          <p:cNvPr id="16" name="TextBox 15">
            <a:extLst>
              <a:ext uri="{FF2B5EF4-FFF2-40B4-BE49-F238E27FC236}">
                <a16:creationId xmlns:a16="http://schemas.microsoft.com/office/drawing/2014/main" id="{0D73CDAC-0351-F8D7-C8DB-A95EFF1873E4}"/>
              </a:ext>
            </a:extLst>
          </p:cNvPr>
          <p:cNvSpPr txBox="1"/>
          <p:nvPr/>
        </p:nvSpPr>
        <p:spPr>
          <a:xfrm>
            <a:off x="560290" y="4831098"/>
            <a:ext cx="77121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Metode</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Audit		: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Wawancara</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dan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Inspeksi</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dan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Konfirmasi</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kepada</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Auditee</a:t>
            </a: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56CDCBEE-E525-CAE7-6518-714DCA181994}"/>
              </a:ext>
            </a:extLst>
          </p:cNvPr>
          <p:cNvSpPr txBox="1"/>
          <p:nvPr/>
        </p:nvSpPr>
        <p:spPr>
          <a:xfrm>
            <a:off x="560290" y="5365002"/>
            <a:ext cx="77121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Auditor			:</a:t>
            </a: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sp>
        <p:nvSpPr>
          <p:cNvPr id="20" name="TextBox 19">
            <a:extLst>
              <a:ext uri="{FF2B5EF4-FFF2-40B4-BE49-F238E27FC236}">
                <a16:creationId xmlns:a16="http://schemas.microsoft.com/office/drawing/2014/main" id="{5DC466C0-5991-67B6-4F07-A5BA5E9AC7EC}"/>
              </a:ext>
            </a:extLst>
          </p:cNvPr>
          <p:cNvSpPr txBox="1"/>
          <p:nvPr/>
        </p:nvSpPr>
        <p:spPr>
          <a:xfrm>
            <a:off x="3513558" y="5339091"/>
            <a:ext cx="6098458" cy="82105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tab pos="571500" algn="l"/>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Lead Auditor 	: Maudina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Rachmawati</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tab pos="571500" algn="l"/>
              </a:tabLst>
              <a:defRPr/>
            </a:pPr>
            <a:r>
              <a:rPr lang="en-US" sz="1400" dirty="0">
                <a:solidFill>
                  <a:prstClr val="black"/>
                </a:solidFill>
                <a:latin typeface="Calibri" panose="020F0502020204030204" pitchFamily="34" charset="0"/>
                <a:ea typeface="Calibri" panose="020F0502020204030204" pitchFamily="34" charset="0"/>
                <a:cs typeface="Calibri" panose="020F0502020204030204" pitchFamily="34" charset="0"/>
              </a:rPr>
              <a:t>Tim Internal Audit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just" defTabSz="914400" rtl="0" eaLnBrk="1" fontAlgn="auto" latinLnBrk="0" hangingPunct="1">
              <a:lnSpc>
                <a:spcPct val="115000"/>
              </a:lnSpc>
              <a:spcBef>
                <a:spcPts val="0"/>
              </a:spcBef>
              <a:spcAft>
                <a:spcPts val="0"/>
              </a:spcAft>
              <a:buClrTx/>
              <a:buSzTx/>
              <a:buFontTx/>
              <a:buNone/>
              <a:tabLst>
                <a:tab pos="571500" algn="l"/>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grpSp>
        <p:nvGrpSpPr>
          <p:cNvPr id="2" name="Group 1">
            <a:extLst>
              <a:ext uri="{FF2B5EF4-FFF2-40B4-BE49-F238E27FC236}">
                <a16:creationId xmlns:a16="http://schemas.microsoft.com/office/drawing/2014/main" id="{D0F34149-9BDF-FD1C-1927-E61523FA57B6}"/>
              </a:ext>
            </a:extLst>
          </p:cNvPr>
          <p:cNvGrpSpPr/>
          <p:nvPr/>
        </p:nvGrpSpPr>
        <p:grpSpPr>
          <a:xfrm>
            <a:off x="465100" y="6444412"/>
            <a:ext cx="11339106" cy="287226"/>
            <a:chOff x="465100" y="6294512"/>
            <a:chExt cx="11339106" cy="287226"/>
          </a:xfrm>
        </p:grpSpPr>
        <p:pic>
          <p:nvPicPr>
            <p:cNvPr id="3" name="Picture 2">
              <a:extLst>
                <a:ext uri="{FF2B5EF4-FFF2-40B4-BE49-F238E27FC236}">
                  <a16:creationId xmlns:a16="http://schemas.microsoft.com/office/drawing/2014/main" id="{68D0E61F-6B62-EDA2-9D53-FF6CD174E715}"/>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7" name="Straight Connector 6">
              <a:extLst>
                <a:ext uri="{FF2B5EF4-FFF2-40B4-BE49-F238E27FC236}">
                  <a16:creationId xmlns:a16="http://schemas.microsoft.com/office/drawing/2014/main" id="{C4659C96-8126-4256-5495-F5DDAC6F11C7}"/>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868E15F-FF79-3477-028C-4BD0E6B93DDE}"/>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178503-9038-4868-B254-6A1DAB854399}"/>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6C5671A-F434-A0DC-9EA6-88E738BC30B7}"/>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Rounded Corners 16">
            <a:extLst>
              <a:ext uri="{FF2B5EF4-FFF2-40B4-BE49-F238E27FC236}">
                <a16:creationId xmlns:a16="http://schemas.microsoft.com/office/drawing/2014/main" id="{744CE53F-C24E-7DC0-8610-37EB706FA4CA}"/>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8" name="Rectangle: Rounded Corners 17">
            <a:extLst>
              <a:ext uri="{FF2B5EF4-FFF2-40B4-BE49-F238E27FC236}">
                <a16:creationId xmlns:a16="http://schemas.microsoft.com/office/drawing/2014/main" id="{361A8CC5-B31D-7566-D5BF-09F883CC57D9}"/>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1" name="TextBox 20">
            <a:extLst>
              <a:ext uri="{FF2B5EF4-FFF2-40B4-BE49-F238E27FC236}">
                <a16:creationId xmlns:a16="http://schemas.microsoft.com/office/drawing/2014/main" id="{4FBA4169-C629-D59B-6BB1-AC1D9921C1D6}"/>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23" name="TextBox 22">
            <a:extLst>
              <a:ext uri="{FF2B5EF4-FFF2-40B4-BE49-F238E27FC236}">
                <a16:creationId xmlns:a16="http://schemas.microsoft.com/office/drawing/2014/main" id="{72CBFB2F-4EAE-DA62-E731-1DF8BE80BF4D}"/>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25" name="TextBox 24">
            <a:extLst>
              <a:ext uri="{FF2B5EF4-FFF2-40B4-BE49-F238E27FC236}">
                <a16:creationId xmlns:a16="http://schemas.microsoft.com/office/drawing/2014/main" id="{9CCCED7B-5BCE-CABD-0D78-C0E9336395C5}"/>
              </a:ext>
            </a:extLst>
          </p:cNvPr>
          <p:cNvSpPr txBox="1"/>
          <p:nvPr/>
        </p:nvSpPr>
        <p:spPr>
          <a:xfrm>
            <a:off x="1285914" y="961971"/>
            <a:ext cx="7903056" cy="307777"/>
          </a:xfrm>
          <a:prstGeom prst="rect">
            <a:avLst/>
          </a:prstGeom>
          <a:noFill/>
        </p:spPr>
        <p:txBody>
          <a:bodyPr wrap="square">
            <a:spAutoFit/>
          </a:bodyPr>
          <a:lstStyle/>
          <a:p>
            <a:r>
              <a:rPr lang="fi-FI" altLang="ko-KR" sz="1400" b="1" dirty="0">
                <a:latin typeface="Arial"/>
                <a:ea typeface="Arial Unicode MS"/>
                <a:cs typeface="Arial" pitchFamily="34" charset="0"/>
              </a:rPr>
              <a:t>3.5 HASIL AUDIT SISTEM MANAJEMEN TERINTEGRASI KUARTAL 2 TAHUN 2024</a:t>
            </a:r>
          </a:p>
        </p:txBody>
      </p:sp>
    </p:spTree>
    <p:extLst>
      <p:ext uri="{BB962C8B-B14F-4D97-AF65-F5344CB8AC3E}">
        <p14:creationId xmlns:p14="http://schemas.microsoft.com/office/powerpoint/2010/main" val="1955803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0E6B2E7-71B3-5783-8B56-B97A6B904C56}"/>
              </a:ext>
            </a:extLst>
          </p:cNvPr>
          <p:cNvGraphicFramePr>
            <a:graphicFrameLocks noGrp="1"/>
          </p:cNvGraphicFramePr>
          <p:nvPr>
            <p:extLst>
              <p:ext uri="{D42A27DB-BD31-4B8C-83A1-F6EECF244321}">
                <p14:modId xmlns:p14="http://schemas.microsoft.com/office/powerpoint/2010/main" val="4031160451"/>
              </p:ext>
            </p:extLst>
          </p:nvPr>
        </p:nvGraphicFramePr>
        <p:xfrm>
          <a:off x="445174" y="1404918"/>
          <a:ext cx="4424516" cy="2240632"/>
        </p:xfrm>
        <a:graphic>
          <a:graphicData uri="http://schemas.openxmlformats.org/drawingml/2006/table">
            <a:tbl>
              <a:tblPr>
                <a:tableStyleId>{5C22544A-7EE6-4342-B048-85BDC9FD1C3A}</a:tableStyleId>
              </a:tblPr>
              <a:tblGrid>
                <a:gridCol w="2666999">
                  <a:extLst>
                    <a:ext uri="{9D8B030D-6E8A-4147-A177-3AD203B41FA5}">
                      <a16:colId xmlns:a16="http://schemas.microsoft.com/office/drawing/2014/main" val="2480911033"/>
                    </a:ext>
                  </a:extLst>
                </a:gridCol>
                <a:gridCol w="1249517">
                  <a:extLst>
                    <a:ext uri="{9D8B030D-6E8A-4147-A177-3AD203B41FA5}">
                      <a16:colId xmlns:a16="http://schemas.microsoft.com/office/drawing/2014/main" val="929982486"/>
                    </a:ext>
                  </a:extLst>
                </a:gridCol>
                <a:gridCol w="508000">
                  <a:extLst>
                    <a:ext uri="{9D8B030D-6E8A-4147-A177-3AD203B41FA5}">
                      <a16:colId xmlns:a16="http://schemas.microsoft.com/office/drawing/2014/main" val="3485622605"/>
                    </a:ext>
                  </a:extLst>
                </a:gridCol>
              </a:tblGrid>
              <a:tr h="401733">
                <a:tc>
                  <a:txBody>
                    <a:bodyPr/>
                    <a:lstStyle/>
                    <a:p>
                      <a:pPr algn="ctr" fontAlgn="b"/>
                      <a:r>
                        <a:rPr lang="en-US" sz="1200" b="1" u="none" strike="noStrike" dirty="0">
                          <a:solidFill>
                            <a:schemeClr val="bg1"/>
                          </a:solidFill>
                          <a:effectLst/>
                          <a:latin typeface="Calibri "/>
                        </a:rPr>
                        <a:t>ISO yang</a:t>
                      </a:r>
                      <a:r>
                        <a:rPr lang="en-US" sz="1200" b="1" u="none" strike="noStrike" baseline="0" dirty="0">
                          <a:solidFill>
                            <a:schemeClr val="bg1"/>
                          </a:solidFill>
                          <a:effectLst/>
                          <a:latin typeface="Calibri "/>
                        </a:rPr>
                        <a:t> di Audit</a:t>
                      </a:r>
                      <a:endParaRPr lang="en-US" sz="1200" b="1" i="0" u="none" strike="noStrike" dirty="0">
                        <a:solidFill>
                          <a:schemeClr val="bg1"/>
                        </a:solidFill>
                        <a:effectLst/>
                        <a:latin typeface="Calibri "/>
                      </a:endParaRPr>
                    </a:p>
                  </a:txBody>
                  <a:tcPr marL="7620" marR="7620" marT="7620" marB="0" anchor="ctr">
                    <a:solidFill>
                      <a:schemeClr val="tx1"/>
                    </a:solidFill>
                  </a:tcPr>
                </a:tc>
                <a:tc>
                  <a:txBody>
                    <a:bodyPr/>
                    <a:lstStyle/>
                    <a:p>
                      <a:pPr algn="ctr" fontAlgn="b"/>
                      <a:r>
                        <a:rPr lang="en-US" sz="1200" b="1" i="0" u="none" strike="noStrike" dirty="0" err="1">
                          <a:solidFill>
                            <a:schemeClr val="bg1"/>
                          </a:solidFill>
                          <a:effectLst/>
                          <a:latin typeface="Calibri "/>
                        </a:rPr>
                        <a:t>Kategori</a:t>
                      </a:r>
                      <a:r>
                        <a:rPr lang="en-US" sz="1200" b="1" i="0" u="none" strike="noStrike" dirty="0">
                          <a:solidFill>
                            <a:schemeClr val="bg1"/>
                          </a:solidFill>
                          <a:effectLst/>
                          <a:latin typeface="Calibri "/>
                        </a:rPr>
                        <a:t> </a:t>
                      </a:r>
                      <a:r>
                        <a:rPr lang="en-US" sz="1200" b="1" i="0" u="none" strike="noStrike" dirty="0" err="1">
                          <a:solidFill>
                            <a:schemeClr val="bg1"/>
                          </a:solidFill>
                          <a:effectLst/>
                          <a:latin typeface="Calibri "/>
                        </a:rPr>
                        <a:t>Temuan</a:t>
                      </a:r>
                      <a:endParaRPr lang="en-US" sz="1200" b="1" i="0" u="none" strike="noStrike" dirty="0">
                        <a:solidFill>
                          <a:schemeClr val="bg1"/>
                        </a:solidFill>
                        <a:effectLst/>
                        <a:latin typeface="Calibri "/>
                      </a:endParaRPr>
                    </a:p>
                  </a:txBody>
                  <a:tcPr marL="7620" marR="7620" marT="7620" marB="0" anchor="ctr">
                    <a:solidFill>
                      <a:schemeClr val="tx1"/>
                    </a:solidFill>
                  </a:tcPr>
                </a:tc>
                <a:tc>
                  <a:txBody>
                    <a:bodyPr/>
                    <a:lstStyle/>
                    <a:p>
                      <a:pPr algn="ctr" fontAlgn="b"/>
                      <a:r>
                        <a:rPr lang="en-US" sz="1200" b="1" u="none" strike="noStrike" dirty="0">
                          <a:solidFill>
                            <a:schemeClr val="bg1"/>
                          </a:solidFill>
                          <a:effectLst/>
                          <a:latin typeface="Calibri "/>
                        </a:rPr>
                        <a:t>Total</a:t>
                      </a:r>
                      <a:endParaRPr lang="en-US" sz="1200" b="1" i="0" u="none" strike="noStrike" dirty="0">
                        <a:solidFill>
                          <a:schemeClr val="bg1"/>
                        </a:solidFill>
                        <a:effectLst/>
                        <a:latin typeface="Calibri "/>
                      </a:endParaRPr>
                    </a:p>
                  </a:txBody>
                  <a:tcPr marL="7620" marR="7620" marT="7620" marB="0" anchor="ctr">
                    <a:solidFill>
                      <a:schemeClr val="tx1"/>
                    </a:solidFill>
                  </a:tcPr>
                </a:tc>
                <a:extLst>
                  <a:ext uri="{0D108BD9-81ED-4DB2-BD59-A6C34878D82A}">
                    <a16:rowId xmlns:a16="http://schemas.microsoft.com/office/drawing/2014/main" val="19436009"/>
                  </a:ext>
                </a:extLst>
              </a:tr>
              <a:tr h="46393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u="none" strike="noStrike" dirty="0">
                          <a:effectLst/>
                          <a:latin typeface="Calibri "/>
                        </a:rPr>
                        <a:t>9001</a:t>
                      </a:r>
                      <a:r>
                        <a:rPr lang="en-US" sz="1200" b="0" u="none" strike="noStrike" baseline="0" dirty="0">
                          <a:effectLst/>
                          <a:latin typeface="Calibri "/>
                        </a:rPr>
                        <a:t> : 2015 </a:t>
                      </a:r>
                      <a:r>
                        <a:rPr lang="en-US" sz="1200" b="0" u="none" strike="noStrike" kern="1200" dirty="0" err="1">
                          <a:solidFill>
                            <a:schemeClr val="dk1"/>
                          </a:solidFill>
                          <a:effectLst/>
                          <a:latin typeface="Calibri "/>
                          <a:ea typeface="+mn-ea"/>
                          <a:cs typeface="+mn-cs"/>
                        </a:rPr>
                        <a:t>Sistem</a:t>
                      </a:r>
                      <a:r>
                        <a:rPr lang="en-US" sz="1200" b="0" u="none" strike="noStrike" kern="1200" dirty="0">
                          <a:solidFill>
                            <a:schemeClr val="dk1"/>
                          </a:solidFill>
                          <a:effectLst/>
                          <a:latin typeface="Calibri "/>
                          <a:ea typeface="+mn-ea"/>
                          <a:cs typeface="+mn-cs"/>
                        </a:rPr>
                        <a:t> </a:t>
                      </a:r>
                      <a:r>
                        <a:rPr lang="en-US" sz="1200" b="0" u="none" strike="noStrike" kern="1200" dirty="0" err="1">
                          <a:solidFill>
                            <a:schemeClr val="dk1"/>
                          </a:solidFill>
                          <a:effectLst/>
                          <a:latin typeface="Calibri "/>
                          <a:ea typeface="+mn-ea"/>
                          <a:cs typeface="+mn-cs"/>
                        </a:rPr>
                        <a:t>Manajemen</a:t>
                      </a:r>
                      <a:r>
                        <a:rPr lang="en-US" sz="1200" b="0" u="none" strike="noStrike" kern="1200" dirty="0">
                          <a:solidFill>
                            <a:schemeClr val="dk1"/>
                          </a:solidFill>
                          <a:effectLst/>
                          <a:latin typeface="Calibri "/>
                          <a:ea typeface="+mn-ea"/>
                          <a:cs typeface="+mn-cs"/>
                        </a:rPr>
                        <a:t> </a:t>
                      </a:r>
                      <a:r>
                        <a:rPr lang="en-US" sz="1200" b="0" u="none" strike="noStrike" kern="1200" dirty="0" err="1">
                          <a:solidFill>
                            <a:schemeClr val="dk1"/>
                          </a:solidFill>
                          <a:effectLst/>
                          <a:latin typeface="Calibri "/>
                          <a:ea typeface="+mn-ea"/>
                          <a:cs typeface="+mn-cs"/>
                        </a:rPr>
                        <a:t>Mutu</a:t>
                      </a:r>
                      <a:r>
                        <a:rPr lang="en-US" sz="1200" b="0" u="none" strike="noStrike" kern="1200" dirty="0">
                          <a:solidFill>
                            <a:schemeClr val="dk1"/>
                          </a:solidFill>
                          <a:effectLst/>
                          <a:latin typeface="Calibri "/>
                          <a:ea typeface="+mn-ea"/>
                          <a:cs typeface="+mn-cs"/>
                        </a:rPr>
                        <a:t> </a:t>
                      </a:r>
                      <a:endParaRPr lang="en-US" sz="1200" b="0" i="0" u="none" strike="noStrike" kern="1200" dirty="0">
                        <a:solidFill>
                          <a:srgbClr val="000000"/>
                        </a:solidFill>
                        <a:effectLst/>
                        <a:latin typeface="Calibri "/>
                        <a:ea typeface="+mn-ea"/>
                        <a:cs typeface="+mn-cs"/>
                      </a:endParaRPr>
                    </a:p>
                  </a:txBody>
                  <a:tcPr marL="7620" marR="7620" marT="7620" marB="0" anchor="c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Calibri "/>
                          <a:ea typeface="+mn-ea"/>
                          <a:cs typeface="+mn-cs"/>
                        </a:rPr>
                        <a:t>Minor</a:t>
                      </a:r>
                    </a:p>
                  </a:txBody>
                  <a:tcPr marL="7620" marR="7620" marT="7620" marB="0" anchor="ctr">
                    <a:noFill/>
                  </a:tcPr>
                </a:tc>
                <a:tc>
                  <a:txBody>
                    <a:bodyPr/>
                    <a:lstStyle/>
                    <a:p>
                      <a:pPr algn="r" fontAlgn="b"/>
                      <a:r>
                        <a:rPr lang="en-US" sz="1200" u="none" strike="noStrike" dirty="0">
                          <a:effectLst/>
                          <a:latin typeface="Calibri "/>
                        </a:rPr>
                        <a:t>11</a:t>
                      </a:r>
                      <a:endParaRPr lang="en-US" sz="1200" b="0" i="0" u="none" strike="noStrike" dirty="0">
                        <a:solidFill>
                          <a:srgbClr val="000000"/>
                        </a:solidFill>
                        <a:effectLst/>
                        <a:latin typeface="Calibri "/>
                      </a:endParaRPr>
                    </a:p>
                  </a:txBody>
                  <a:tcPr marL="7620" marR="7620" marT="7620" marB="0" anchor="ctr">
                    <a:noFill/>
                  </a:tcPr>
                </a:tc>
                <a:extLst>
                  <a:ext uri="{0D108BD9-81ED-4DB2-BD59-A6C34878D82A}">
                    <a16:rowId xmlns:a16="http://schemas.microsoft.com/office/drawing/2014/main" val="1353793726"/>
                  </a:ext>
                </a:extLst>
              </a:tr>
              <a:tr h="571500">
                <a:tc>
                  <a:txBody>
                    <a:bodyPr/>
                    <a:lstStyle/>
                    <a:p>
                      <a:pPr algn="l" fontAlgn="ctr"/>
                      <a:r>
                        <a:rPr lang="fi-FI" sz="1200" b="0" u="none" strike="noStrike" kern="1200" dirty="0">
                          <a:solidFill>
                            <a:schemeClr val="dk1"/>
                          </a:solidFill>
                          <a:effectLst/>
                          <a:latin typeface="Calibri "/>
                          <a:ea typeface="+mn-ea"/>
                          <a:cs typeface="+mn-cs"/>
                        </a:rPr>
                        <a:t>45001 : 2018 Sistem Manajemen Keselamatan Dan Kesahatan Kerja</a:t>
                      </a:r>
                      <a:r>
                        <a:rPr lang="en-US" sz="1200" b="0" u="none" strike="noStrike" kern="1200" dirty="0">
                          <a:solidFill>
                            <a:schemeClr val="dk1"/>
                          </a:solidFill>
                          <a:effectLst/>
                          <a:latin typeface="Calibri "/>
                          <a:ea typeface="+mn-ea"/>
                          <a:cs typeface="+mn-cs"/>
                        </a:rPr>
                        <a:t> </a:t>
                      </a:r>
                      <a:endParaRPr lang="en-US" sz="1200" b="0" i="0" u="none" strike="noStrike" kern="1200" dirty="0">
                        <a:solidFill>
                          <a:srgbClr val="000000"/>
                        </a:solidFill>
                        <a:effectLst/>
                        <a:latin typeface="Calibri "/>
                        <a:ea typeface="+mn-ea"/>
                        <a:cs typeface="+mn-cs"/>
                      </a:endParaRPr>
                    </a:p>
                  </a:txBody>
                  <a:tcPr marL="7620" marR="7620" marT="7620" marB="0" anchor="ctr">
                    <a:noFill/>
                  </a:tcPr>
                </a:tc>
                <a:tc>
                  <a:txBody>
                    <a:bodyPr/>
                    <a:lstStyle/>
                    <a:p>
                      <a:pPr algn="l" fontAlgn="ctr"/>
                      <a:r>
                        <a:rPr lang="en-US" sz="1200" b="0" i="0" u="none" strike="noStrike" kern="1200" dirty="0">
                          <a:solidFill>
                            <a:srgbClr val="000000"/>
                          </a:solidFill>
                          <a:effectLst/>
                          <a:latin typeface="Calibri "/>
                          <a:ea typeface="+mn-ea"/>
                          <a:cs typeface="+mn-cs"/>
                        </a:rPr>
                        <a:t>Minor</a:t>
                      </a:r>
                    </a:p>
                  </a:txBody>
                  <a:tcPr marL="7620" marR="7620" marT="7620" marB="0" anchor="ctr">
                    <a:noFill/>
                  </a:tcPr>
                </a:tc>
                <a:tc>
                  <a:txBody>
                    <a:bodyPr/>
                    <a:lstStyle/>
                    <a:p>
                      <a:pPr algn="r" fontAlgn="b"/>
                      <a:r>
                        <a:rPr lang="en-US" sz="1200" u="none" strike="noStrike" dirty="0">
                          <a:effectLst/>
                          <a:latin typeface="Calibri "/>
                        </a:rPr>
                        <a:t>1</a:t>
                      </a:r>
                      <a:endParaRPr lang="en-US" sz="1200" b="0" i="0" u="none" strike="noStrike" dirty="0">
                        <a:solidFill>
                          <a:srgbClr val="000000"/>
                        </a:solidFill>
                        <a:effectLst/>
                        <a:latin typeface="Calibri "/>
                      </a:endParaRPr>
                    </a:p>
                  </a:txBody>
                  <a:tcPr marL="7620" marR="7620" marT="7620" marB="0" anchor="ctr">
                    <a:noFill/>
                  </a:tcPr>
                </a:tc>
                <a:extLst>
                  <a:ext uri="{0D108BD9-81ED-4DB2-BD59-A6C34878D82A}">
                    <a16:rowId xmlns:a16="http://schemas.microsoft.com/office/drawing/2014/main" val="4284785929"/>
                  </a:ext>
                </a:extLst>
              </a:tr>
              <a:tr h="401733">
                <a:tc>
                  <a:txBody>
                    <a:bodyPr/>
                    <a:lstStyle/>
                    <a:p>
                      <a:pPr algn="l" fontAlgn="b"/>
                      <a:r>
                        <a:rPr lang="en-US" sz="1200" b="0" u="none" strike="noStrike" kern="1200" dirty="0">
                          <a:solidFill>
                            <a:schemeClr val="dk1"/>
                          </a:solidFill>
                          <a:effectLst/>
                          <a:latin typeface="Calibri "/>
                          <a:ea typeface="+mn-ea"/>
                          <a:cs typeface="+mn-cs"/>
                        </a:rPr>
                        <a:t>14001:2015 </a:t>
                      </a:r>
                      <a:r>
                        <a:rPr lang="en-US" sz="1200" b="0" u="none" strike="noStrike" kern="1200" dirty="0" err="1">
                          <a:solidFill>
                            <a:schemeClr val="dk1"/>
                          </a:solidFill>
                          <a:effectLst/>
                          <a:latin typeface="Calibri "/>
                          <a:ea typeface="+mn-ea"/>
                          <a:cs typeface="+mn-cs"/>
                        </a:rPr>
                        <a:t>Sistem</a:t>
                      </a:r>
                      <a:r>
                        <a:rPr lang="en-US" sz="1200" b="0" u="none" strike="noStrike" kern="1200" dirty="0">
                          <a:solidFill>
                            <a:schemeClr val="dk1"/>
                          </a:solidFill>
                          <a:effectLst/>
                          <a:latin typeface="Calibri "/>
                          <a:ea typeface="+mn-ea"/>
                          <a:cs typeface="+mn-cs"/>
                        </a:rPr>
                        <a:t> </a:t>
                      </a:r>
                      <a:r>
                        <a:rPr lang="en-US" sz="1200" b="0" u="none" strike="noStrike" kern="1200" dirty="0" err="1">
                          <a:solidFill>
                            <a:schemeClr val="dk1"/>
                          </a:solidFill>
                          <a:effectLst/>
                          <a:latin typeface="Calibri "/>
                          <a:ea typeface="+mn-ea"/>
                          <a:cs typeface="+mn-cs"/>
                        </a:rPr>
                        <a:t>Manajemen</a:t>
                      </a:r>
                      <a:r>
                        <a:rPr lang="en-US" sz="1200" b="0" u="none" strike="noStrike" kern="1200" dirty="0">
                          <a:solidFill>
                            <a:schemeClr val="dk1"/>
                          </a:solidFill>
                          <a:effectLst/>
                          <a:latin typeface="Calibri "/>
                          <a:ea typeface="+mn-ea"/>
                          <a:cs typeface="+mn-cs"/>
                        </a:rPr>
                        <a:t> </a:t>
                      </a:r>
                      <a:r>
                        <a:rPr lang="en-US" sz="1200" b="0" u="none" strike="noStrike" kern="1200" dirty="0" err="1">
                          <a:solidFill>
                            <a:schemeClr val="dk1"/>
                          </a:solidFill>
                          <a:effectLst/>
                          <a:latin typeface="Calibri "/>
                          <a:ea typeface="+mn-ea"/>
                          <a:cs typeface="+mn-cs"/>
                        </a:rPr>
                        <a:t>Lingkungan</a:t>
                      </a:r>
                      <a:endParaRPr lang="en-US" sz="1200" b="0" i="0" u="none" strike="noStrike" dirty="0">
                        <a:solidFill>
                          <a:srgbClr val="000000"/>
                        </a:solidFill>
                        <a:effectLst/>
                        <a:latin typeface="Calibri "/>
                      </a:endParaRPr>
                    </a:p>
                  </a:txBody>
                  <a:tcPr marL="7620" marR="7620" marT="7620" marB="0" anchor="ctr">
                    <a:noFill/>
                  </a:tcPr>
                </a:tc>
                <a:tc>
                  <a:txBody>
                    <a:bodyPr/>
                    <a:lstStyle/>
                    <a:p>
                      <a:pPr algn="l" fontAlgn="b"/>
                      <a:r>
                        <a:rPr lang="en-US" sz="1200" b="0" i="0" u="none" strike="noStrike" dirty="0">
                          <a:solidFill>
                            <a:srgbClr val="000000"/>
                          </a:solidFill>
                          <a:effectLst/>
                          <a:latin typeface="Calibri "/>
                        </a:rPr>
                        <a:t>Minor</a:t>
                      </a:r>
                    </a:p>
                  </a:txBody>
                  <a:tcPr marL="7620" marR="7620" marT="7620" marB="0" anchor="ctr">
                    <a:noFill/>
                  </a:tcPr>
                </a:tc>
                <a:tc>
                  <a:txBody>
                    <a:bodyPr/>
                    <a:lstStyle/>
                    <a:p>
                      <a:pPr algn="r" fontAlgn="b"/>
                      <a:r>
                        <a:rPr lang="en-US" sz="1200" b="0" i="0" u="none" strike="noStrike" dirty="0">
                          <a:solidFill>
                            <a:srgbClr val="000000"/>
                          </a:solidFill>
                          <a:effectLst/>
                          <a:latin typeface="Calibri "/>
                        </a:rPr>
                        <a:t>1</a:t>
                      </a:r>
                    </a:p>
                  </a:txBody>
                  <a:tcPr marL="7620" marR="7620" marT="7620" marB="0" anchor="ctr">
                    <a:noFill/>
                  </a:tcPr>
                </a:tc>
                <a:extLst>
                  <a:ext uri="{0D108BD9-81ED-4DB2-BD59-A6C34878D82A}">
                    <a16:rowId xmlns:a16="http://schemas.microsoft.com/office/drawing/2014/main" val="1417629773"/>
                  </a:ext>
                </a:extLst>
              </a:tr>
              <a:tr h="401733">
                <a:tc>
                  <a:txBody>
                    <a:bodyPr/>
                    <a:lstStyle/>
                    <a:p>
                      <a:pPr algn="l" fontAlgn="b"/>
                      <a:r>
                        <a:rPr lang="en-US" sz="1200" u="none" strike="noStrike" dirty="0">
                          <a:effectLst/>
                          <a:latin typeface="Calibri "/>
                        </a:rPr>
                        <a:t>Grand Total</a:t>
                      </a:r>
                      <a:endParaRPr lang="en-US" sz="1200" b="1" i="0" u="none" strike="noStrike" dirty="0">
                        <a:solidFill>
                          <a:srgbClr val="000000"/>
                        </a:solidFill>
                        <a:effectLst/>
                        <a:latin typeface="Calibri "/>
                      </a:endParaRPr>
                    </a:p>
                  </a:txBody>
                  <a:tcPr marL="7620" marR="7620" marT="7620" marB="0" anchor="ctr">
                    <a:noFill/>
                  </a:tcPr>
                </a:tc>
                <a:tc>
                  <a:txBody>
                    <a:bodyPr/>
                    <a:lstStyle/>
                    <a:p>
                      <a:pPr algn="l" fontAlgn="b"/>
                      <a:endParaRPr lang="en-US" sz="1200" b="1" i="0" u="none" strike="noStrike" dirty="0">
                        <a:solidFill>
                          <a:srgbClr val="000000"/>
                        </a:solidFill>
                        <a:effectLst/>
                        <a:latin typeface="Calibri "/>
                      </a:endParaRPr>
                    </a:p>
                  </a:txBody>
                  <a:tcPr marL="7620" marR="7620" marT="7620" marB="0" anchor="ctr">
                    <a:noFill/>
                  </a:tcPr>
                </a:tc>
                <a:tc>
                  <a:txBody>
                    <a:bodyPr/>
                    <a:lstStyle/>
                    <a:p>
                      <a:pPr algn="r" fontAlgn="b"/>
                      <a:r>
                        <a:rPr lang="en-US" sz="1200" u="none" strike="noStrike" dirty="0">
                          <a:effectLst/>
                          <a:latin typeface="Calibri "/>
                        </a:rPr>
                        <a:t>13</a:t>
                      </a:r>
                      <a:endParaRPr lang="en-US" sz="1200" b="1" i="0" u="none" strike="noStrike" dirty="0">
                        <a:solidFill>
                          <a:srgbClr val="000000"/>
                        </a:solidFill>
                        <a:effectLst/>
                        <a:latin typeface="Calibri "/>
                      </a:endParaRPr>
                    </a:p>
                  </a:txBody>
                  <a:tcPr marL="7620" marR="7620" marT="7620" marB="0" anchor="ctr">
                    <a:noFill/>
                  </a:tcPr>
                </a:tc>
                <a:extLst>
                  <a:ext uri="{0D108BD9-81ED-4DB2-BD59-A6C34878D82A}">
                    <a16:rowId xmlns:a16="http://schemas.microsoft.com/office/drawing/2014/main" val="2687404194"/>
                  </a:ext>
                </a:extLst>
              </a:tr>
            </a:tbl>
          </a:graphicData>
        </a:graphic>
      </p:graphicFrame>
      <p:graphicFrame>
        <p:nvGraphicFramePr>
          <p:cNvPr id="5" name="Table 4">
            <a:extLst>
              <a:ext uri="{FF2B5EF4-FFF2-40B4-BE49-F238E27FC236}">
                <a16:creationId xmlns:a16="http://schemas.microsoft.com/office/drawing/2014/main" id="{893FADC0-F373-2622-C3A6-68C05B97BB9F}"/>
              </a:ext>
            </a:extLst>
          </p:cNvPr>
          <p:cNvGraphicFramePr>
            <a:graphicFrameLocks noGrp="1"/>
          </p:cNvGraphicFramePr>
          <p:nvPr>
            <p:extLst>
              <p:ext uri="{D42A27DB-BD31-4B8C-83A1-F6EECF244321}">
                <p14:modId xmlns:p14="http://schemas.microsoft.com/office/powerpoint/2010/main" val="385045348"/>
              </p:ext>
            </p:extLst>
          </p:nvPr>
        </p:nvGraphicFramePr>
        <p:xfrm>
          <a:off x="5805714" y="1404919"/>
          <a:ext cx="5941112" cy="4865691"/>
        </p:xfrm>
        <a:graphic>
          <a:graphicData uri="http://schemas.openxmlformats.org/drawingml/2006/table">
            <a:tbl>
              <a:tblPr>
                <a:tableStyleId>{5C22544A-7EE6-4342-B048-85BDC9FD1C3A}</a:tableStyleId>
              </a:tblPr>
              <a:tblGrid>
                <a:gridCol w="4042027">
                  <a:extLst>
                    <a:ext uri="{9D8B030D-6E8A-4147-A177-3AD203B41FA5}">
                      <a16:colId xmlns:a16="http://schemas.microsoft.com/office/drawing/2014/main" val="3279034976"/>
                    </a:ext>
                  </a:extLst>
                </a:gridCol>
                <a:gridCol w="1300500">
                  <a:extLst>
                    <a:ext uri="{9D8B030D-6E8A-4147-A177-3AD203B41FA5}">
                      <a16:colId xmlns:a16="http://schemas.microsoft.com/office/drawing/2014/main" val="3934769995"/>
                    </a:ext>
                  </a:extLst>
                </a:gridCol>
                <a:gridCol w="598585">
                  <a:extLst>
                    <a:ext uri="{9D8B030D-6E8A-4147-A177-3AD203B41FA5}">
                      <a16:colId xmlns:a16="http://schemas.microsoft.com/office/drawing/2014/main" val="2390946189"/>
                    </a:ext>
                  </a:extLst>
                </a:gridCol>
              </a:tblGrid>
              <a:tr h="357896">
                <a:tc>
                  <a:txBody>
                    <a:bodyPr/>
                    <a:lstStyle/>
                    <a:p>
                      <a:pPr algn="ctr" fontAlgn="b"/>
                      <a:r>
                        <a:rPr lang="it-IT" sz="1200" b="1" u="none" strike="noStrike" dirty="0">
                          <a:solidFill>
                            <a:schemeClr val="bg1"/>
                          </a:solidFill>
                          <a:effectLst/>
                          <a:latin typeface="Calibri "/>
                        </a:rPr>
                        <a:t>STANDAR ISO YANG DI AUDIT</a:t>
                      </a:r>
                      <a:endParaRPr lang="it-IT" sz="1200" b="1" i="0" u="none" strike="noStrike" dirty="0">
                        <a:solidFill>
                          <a:schemeClr val="bg1"/>
                        </a:solidFill>
                        <a:effectLst/>
                        <a:latin typeface="Calibri "/>
                      </a:endParaRPr>
                    </a:p>
                  </a:txBody>
                  <a:tcPr marL="7620" marR="7620" marT="7620" marB="0" anchor="ctr">
                    <a:solidFill>
                      <a:schemeClr val="tx1"/>
                    </a:solidFill>
                  </a:tcPr>
                </a:tc>
                <a:tc>
                  <a:txBody>
                    <a:bodyPr/>
                    <a:lstStyle/>
                    <a:p>
                      <a:pPr algn="ctr" fontAlgn="b"/>
                      <a:r>
                        <a:rPr lang="en-US" sz="1200" b="1" u="none" strike="noStrike" dirty="0">
                          <a:solidFill>
                            <a:schemeClr val="bg1"/>
                          </a:solidFill>
                          <a:effectLst/>
                          <a:latin typeface="Calibri "/>
                        </a:rPr>
                        <a:t>Proses / Dept</a:t>
                      </a:r>
                      <a:endParaRPr lang="en-US" sz="1200" b="1" i="0" u="none" strike="noStrike" dirty="0">
                        <a:solidFill>
                          <a:schemeClr val="bg1"/>
                        </a:solidFill>
                        <a:effectLst/>
                        <a:latin typeface="Calibri "/>
                      </a:endParaRPr>
                    </a:p>
                  </a:txBody>
                  <a:tcPr marL="7620" marR="7620" marT="7620" marB="0" anchor="ctr">
                    <a:solidFill>
                      <a:schemeClr val="tx1"/>
                    </a:solidFill>
                  </a:tcPr>
                </a:tc>
                <a:tc>
                  <a:txBody>
                    <a:bodyPr/>
                    <a:lstStyle/>
                    <a:p>
                      <a:pPr algn="ctr" fontAlgn="b"/>
                      <a:r>
                        <a:rPr lang="en-US" sz="1200" b="1" u="none" strike="noStrike" dirty="0">
                          <a:solidFill>
                            <a:schemeClr val="bg1"/>
                          </a:solidFill>
                          <a:effectLst/>
                          <a:latin typeface="Calibri "/>
                        </a:rPr>
                        <a:t>Total</a:t>
                      </a:r>
                      <a:endParaRPr lang="en-US" sz="1200" b="1" i="0" u="none" strike="noStrike" dirty="0">
                        <a:solidFill>
                          <a:schemeClr val="bg1"/>
                        </a:solidFill>
                        <a:effectLst/>
                        <a:latin typeface="Calibri "/>
                      </a:endParaRPr>
                    </a:p>
                  </a:txBody>
                  <a:tcPr marL="7620" marR="7620" marT="7620" marB="0" anchor="ctr">
                    <a:solidFill>
                      <a:schemeClr val="tx1"/>
                    </a:solidFill>
                  </a:tcPr>
                </a:tc>
                <a:extLst>
                  <a:ext uri="{0D108BD9-81ED-4DB2-BD59-A6C34878D82A}">
                    <a16:rowId xmlns:a16="http://schemas.microsoft.com/office/drawing/2014/main" val="2389741319"/>
                  </a:ext>
                </a:extLst>
              </a:tr>
              <a:tr h="357896">
                <a:tc>
                  <a:txBody>
                    <a:bodyPr/>
                    <a:lstStyle/>
                    <a:p>
                      <a:pPr algn="l" fontAlgn="b"/>
                      <a:r>
                        <a:rPr lang="en-US" sz="1200" u="none" strike="noStrike" dirty="0">
                          <a:effectLst/>
                          <a:latin typeface="Calibri "/>
                        </a:rPr>
                        <a:t>9001:2015 </a:t>
                      </a:r>
                      <a:r>
                        <a:rPr lang="en-US" sz="1200" u="none" strike="noStrike" dirty="0" err="1">
                          <a:effectLst/>
                          <a:latin typeface="Calibri "/>
                        </a:rPr>
                        <a:t>Sistem</a:t>
                      </a:r>
                      <a:r>
                        <a:rPr lang="en-US" sz="1200" u="none" strike="noStrike" dirty="0">
                          <a:effectLst/>
                          <a:latin typeface="Calibri "/>
                        </a:rPr>
                        <a:t> </a:t>
                      </a:r>
                      <a:r>
                        <a:rPr lang="en-US" sz="1200" u="none" strike="noStrike" dirty="0" err="1">
                          <a:effectLst/>
                          <a:latin typeface="Calibri "/>
                        </a:rPr>
                        <a:t>Manajemen</a:t>
                      </a:r>
                      <a:r>
                        <a:rPr lang="en-US" sz="1200" u="none" strike="noStrike" dirty="0">
                          <a:effectLst/>
                          <a:latin typeface="Calibri "/>
                        </a:rPr>
                        <a:t> </a:t>
                      </a:r>
                      <a:r>
                        <a:rPr lang="en-US" sz="1200" u="none" strike="noStrike" dirty="0" err="1">
                          <a:effectLst/>
                          <a:latin typeface="Calibri "/>
                        </a:rPr>
                        <a:t>Mutu</a:t>
                      </a:r>
                      <a:endParaRPr lang="en-US" sz="1200" b="0" i="0" u="none" strike="noStrike" dirty="0">
                        <a:solidFill>
                          <a:srgbClr val="000000"/>
                        </a:solidFill>
                        <a:effectLst/>
                        <a:latin typeface="Calibri "/>
                      </a:endParaRPr>
                    </a:p>
                  </a:txBody>
                  <a:tcPr marL="7620" marR="7620" marT="7620" marB="0" anchor="b">
                    <a:noFill/>
                  </a:tcPr>
                </a:tc>
                <a:tc>
                  <a:txBody>
                    <a:bodyPr/>
                    <a:lstStyle/>
                    <a:p>
                      <a:pPr algn="ctr" fontAlgn="b"/>
                      <a:r>
                        <a:rPr lang="en-US" sz="1200" u="none" strike="noStrike" dirty="0">
                          <a:effectLst/>
                          <a:latin typeface="Calibri "/>
                        </a:rPr>
                        <a:t>FIACO</a:t>
                      </a:r>
                      <a:endParaRPr lang="en-US" sz="1200" b="0" i="0" u="none" strike="noStrike" dirty="0">
                        <a:solidFill>
                          <a:srgbClr val="000000"/>
                        </a:solidFill>
                        <a:effectLst/>
                        <a:latin typeface="Calibri "/>
                      </a:endParaRPr>
                    </a:p>
                  </a:txBody>
                  <a:tcPr marL="7620" marR="7620" marT="7620" marB="0" anchor="b">
                    <a:noFill/>
                  </a:tcPr>
                </a:tc>
                <a:tc>
                  <a:txBody>
                    <a:bodyPr/>
                    <a:lstStyle/>
                    <a:p>
                      <a:pPr algn="r" fontAlgn="b"/>
                      <a:r>
                        <a:rPr lang="en-US" sz="1200" u="none" strike="noStrike" dirty="0">
                          <a:effectLst/>
                          <a:latin typeface="Calibri "/>
                        </a:rPr>
                        <a:t>1</a:t>
                      </a:r>
                      <a:endParaRPr lang="en-US" sz="1200" b="0" i="0" u="none" strike="noStrike" dirty="0">
                        <a:solidFill>
                          <a:srgbClr val="000000"/>
                        </a:solidFill>
                        <a:effectLst/>
                        <a:latin typeface="Calibri "/>
                      </a:endParaRPr>
                    </a:p>
                  </a:txBody>
                  <a:tcPr marL="7620" marR="7620" marT="7620" marB="0" anchor="b">
                    <a:noFill/>
                  </a:tcPr>
                </a:tc>
                <a:extLst>
                  <a:ext uri="{0D108BD9-81ED-4DB2-BD59-A6C34878D82A}">
                    <a16:rowId xmlns:a16="http://schemas.microsoft.com/office/drawing/2014/main" val="26707139"/>
                  </a:ext>
                </a:extLst>
              </a:tr>
              <a:tr h="380006">
                <a:tc>
                  <a:txBody>
                    <a:bodyPr/>
                    <a:lstStyle/>
                    <a:p>
                      <a:pPr algn="l" fontAlgn="b"/>
                      <a:r>
                        <a:rPr lang="en-US" sz="1200" u="none" strike="noStrike" dirty="0">
                          <a:effectLst/>
                          <a:latin typeface="Calibri "/>
                        </a:rPr>
                        <a:t>9001:2015 </a:t>
                      </a:r>
                      <a:r>
                        <a:rPr lang="en-US" sz="1200" u="none" strike="noStrike" dirty="0" err="1">
                          <a:effectLst/>
                          <a:latin typeface="Calibri "/>
                        </a:rPr>
                        <a:t>Sistem</a:t>
                      </a:r>
                      <a:r>
                        <a:rPr lang="en-US" sz="1200" u="none" strike="noStrike" dirty="0">
                          <a:effectLst/>
                          <a:latin typeface="Calibri "/>
                        </a:rPr>
                        <a:t> </a:t>
                      </a:r>
                      <a:r>
                        <a:rPr lang="en-US" sz="1200" u="none" strike="noStrike" dirty="0" err="1">
                          <a:effectLst/>
                          <a:latin typeface="Calibri "/>
                        </a:rPr>
                        <a:t>Manajemen</a:t>
                      </a:r>
                      <a:r>
                        <a:rPr lang="en-US" sz="1200" u="none" strike="noStrike" dirty="0">
                          <a:effectLst/>
                          <a:latin typeface="Calibri "/>
                        </a:rPr>
                        <a:t> </a:t>
                      </a:r>
                      <a:r>
                        <a:rPr lang="en-US" sz="1200" u="none" strike="noStrike" dirty="0" err="1">
                          <a:effectLst/>
                          <a:latin typeface="Calibri "/>
                        </a:rPr>
                        <a:t>Mutu</a:t>
                      </a:r>
                      <a:endParaRPr lang="en-US" sz="1200" b="0" i="0" u="none" strike="noStrike" dirty="0">
                        <a:solidFill>
                          <a:srgbClr val="000000"/>
                        </a:solidFill>
                        <a:effectLst/>
                        <a:latin typeface="Calibri "/>
                      </a:endParaRPr>
                    </a:p>
                  </a:txBody>
                  <a:tcPr marL="7620" marR="7620" marT="7620" marB="0" anchor="b">
                    <a:noFill/>
                  </a:tcPr>
                </a:tc>
                <a:tc>
                  <a:txBody>
                    <a:bodyPr/>
                    <a:lstStyle/>
                    <a:p>
                      <a:pPr algn="ctr" fontAlgn="b"/>
                      <a:r>
                        <a:rPr lang="en-US" sz="1200" u="none" strike="noStrike" dirty="0">
                          <a:effectLst/>
                          <a:latin typeface="Calibri "/>
                        </a:rPr>
                        <a:t>MSD, PRD, R&amp;D, FIACO</a:t>
                      </a:r>
                      <a:endParaRPr lang="en-US" sz="1200" b="0" i="0" u="none" strike="noStrike" dirty="0">
                        <a:solidFill>
                          <a:srgbClr val="000000"/>
                        </a:solidFill>
                        <a:effectLst/>
                        <a:latin typeface="Calibri "/>
                      </a:endParaRPr>
                    </a:p>
                  </a:txBody>
                  <a:tcPr marL="7620" marR="7620" marT="7620" marB="0" anchor="b">
                    <a:noFill/>
                  </a:tcPr>
                </a:tc>
                <a:tc>
                  <a:txBody>
                    <a:bodyPr/>
                    <a:lstStyle/>
                    <a:p>
                      <a:pPr algn="r" fontAlgn="b"/>
                      <a:r>
                        <a:rPr lang="en-US" sz="1200" u="none" strike="noStrike" dirty="0">
                          <a:effectLst/>
                          <a:latin typeface="Calibri "/>
                        </a:rPr>
                        <a:t>1</a:t>
                      </a:r>
                      <a:endParaRPr lang="en-US" sz="1200" b="0" i="0" u="none" strike="noStrike" dirty="0">
                        <a:solidFill>
                          <a:srgbClr val="000000"/>
                        </a:solidFill>
                        <a:effectLst/>
                        <a:latin typeface="Calibri "/>
                      </a:endParaRPr>
                    </a:p>
                  </a:txBody>
                  <a:tcPr marL="7620" marR="7620" marT="7620" marB="0" anchor="b">
                    <a:noFill/>
                  </a:tcPr>
                </a:tc>
                <a:extLst>
                  <a:ext uri="{0D108BD9-81ED-4DB2-BD59-A6C34878D82A}">
                    <a16:rowId xmlns:a16="http://schemas.microsoft.com/office/drawing/2014/main" val="4163689181"/>
                  </a:ext>
                </a:extLst>
              </a:tr>
              <a:tr h="357896">
                <a:tc>
                  <a:txBody>
                    <a:bodyPr/>
                    <a:lstStyle/>
                    <a:p>
                      <a:pPr algn="l" fontAlgn="b"/>
                      <a:r>
                        <a:rPr lang="en-US" sz="1200" u="none" strike="noStrike" dirty="0">
                          <a:effectLst/>
                          <a:latin typeface="Calibri "/>
                        </a:rPr>
                        <a:t>9001:2015 </a:t>
                      </a:r>
                      <a:r>
                        <a:rPr lang="en-US" sz="1200" u="none" strike="noStrike" dirty="0" err="1">
                          <a:effectLst/>
                          <a:latin typeface="Calibri "/>
                        </a:rPr>
                        <a:t>Sistem</a:t>
                      </a:r>
                      <a:r>
                        <a:rPr lang="en-US" sz="1200" u="none" strike="noStrike" dirty="0">
                          <a:effectLst/>
                          <a:latin typeface="Calibri "/>
                        </a:rPr>
                        <a:t> </a:t>
                      </a:r>
                      <a:r>
                        <a:rPr lang="en-US" sz="1200" u="none" strike="noStrike" dirty="0" err="1">
                          <a:effectLst/>
                          <a:latin typeface="Calibri "/>
                        </a:rPr>
                        <a:t>Manajemen</a:t>
                      </a:r>
                      <a:r>
                        <a:rPr lang="en-US" sz="1200" u="none" strike="noStrike" dirty="0">
                          <a:effectLst/>
                          <a:latin typeface="Calibri "/>
                        </a:rPr>
                        <a:t> </a:t>
                      </a:r>
                      <a:r>
                        <a:rPr lang="en-US" sz="1200" u="none" strike="noStrike" dirty="0" err="1">
                          <a:effectLst/>
                          <a:latin typeface="Calibri "/>
                        </a:rPr>
                        <a:t>Mutu</a:t>
                      </a:r>
                      <a:endParaRPr lang="en-US" sz="1200" b="0" i="0" u="none" strike="noStrike" dirty="0">
                        <a:solidFill>
                          <a:srgbClr val="000000"/>
                        </a:solidFill>
                        <a:effectLst/>
                        <a:latin typeface="Calibri "/>
                      </a:endParaRPr>
                    </a:p>
                  </a:txBody>
                  <a:tcPr marL="7620" marR="7620" marT="7620" marB="0" anchor="b">
                    <a:noFill/>
                  </a:tcPr>
                </a:tc>
                <a:tc>
                  <a:txBody>
                    <a:bodyPr/>
                    <a:lstStyle/>
                    <a:p>
                      <a:pPr algn="ctr" fontAlgn="b"/>
                      <a:r>
                        <a:rPr lang="en-US" sz="1200" u="none" strike="noStrike" dirty="0">
                          <a:effectLst/>
                          <a:latin typeface="Calibri "/>
                        </a:rPr>
                        <a:t>PCH &amp; SCM</a:t>
                      </a:r>
                      <a:endParaRPr lang="en-US" sz="1200" b="0" i="0" u="none" strike="noStrike" dirty="0">
                        <a:solidFill>
                          <a:srgbClr val="000000"/>
                        </a:solidFill>
                        <a:effectLst/>
                        <a:latin typeface="Calibri "/>
                      </a:endParaRPr>
                    </a:p>
                  </a:txBody>
                  <a:tcPr marL="7620" marR="7620" marT="7620" marB="0" anchor="b">
                    <a:noFill/>
                  </a:tcPr>
                </a:tc>
                <a:tc>
                  <a:txBody>
                    <a:bodyPr/>
                    <a:lstStyle/>
                    <a:p>
                      <a:pPr algn="r" fontAlgn="b"/>
                      <a:r>
                        <a:rPr lang="en-US" sz="1200" u="none" strike="noStrike" dirty="0">
                          <a:effectLst/>
                          <a:latin typeface="Calibri "/>
                        </a:rPr>
                        <a:t>1</a:t>
                      </a:r>
                      <a:endParaRPr lang="en-US" sz="1200" b="0" i="0" u="none" strike="noStrike" dirty="0">
                        <a:solidFill>
                          <a:srgbClr val="000000"/>
                        </a:solidFill>
                        <a:effectLst/>
                        <a:latin typeface="Calibri "/>
                      </a:endParaRPr>
                    </a:p>
                  </a:txBody>
                  <a:tcPr marL="7620" marR="7620" marT="7620" marB="0" anchor="b">
                    <a:noFill/>
                  </a:tcPr>
                </a:tc>
                <a:extLst>
                  <a:ext uri="{0D108BD9-81ED-4DB2-BD59-A6C34878D82A}">
                    <a16:rowId xmlns:a16="http://schemas.microsoft.com/office/drawing/2014/main" val="2119187562"/>
                  </a:ext>
                </a:extLst>
              </a:tr>
              <a:tr h="357896">
                <a:tc>
                  <a:txBody>
                    <a:bodyPr/>
                    <a:lstStyle/>
                    <a:p>
                      <a:pPr algn="l" fontAlgn="b"/>
                      <a:r>
                        <a:rPr lang="en-US" sz="1200" u="none" strike="noStrike" dirty="0">
                          <a:effectLst/>
                          <a:latin typeface="Calibri "/>
                        </a:rPr>
                        <a:t>9001:2015 </a:t>
                      </a:r>
                      <a:r>
                        <a:rPr lang="en-US" sz="1200" u="none" strike="noStrike" dirty="0" err="1">
                          <a:effectLst/>
                          <a:latin typeface="Calibri "/>
                        </a:rPr>
                        <a:t>Sistem</a:t>
                      </a:r>
                      <a:r>
                        <a:rPr lang="en-US" sz="1200" u="none" strike="noStrike" dirty="0">
                          <a:effectLst/>
                          <a:latin typeface="Calibri "/>
                        </a:rPr>
                        <a:t> </a:t>
                      </a:r>
                      <a:r>
                        <a:rPr lang="en-US" sz="1200" u="none" strike="noStrike" dirty="0" err="1">
                          <a:effectLst/>
                          <a:latin typeface="Calibri "/>
                        </a:rPr>
                        <a:t>Manajemen</a:t>
                      </a:r>
                      <a:r>
                        <a:rPr lang="en-US" sz="1200" u="none" strike="noStrike" dirty="0">
                          <a:effectLst/>
                          <a:latin typeface="Calibri "/>
                        </a:rPr>
                        <a:t> </a:t>
                      </a:r>
                      <a:r>
                        <a:rPr lang="en-US" sz="1200" u="none" strike="noStrike" dirty="0" err="1">
                          <a:effectLst/>
                          <a:latin typeface="Calibri "/>
                        </a:rPr>
                        <a:t>Mutu</a:t>
                      </a:r>
                      <a:endParaRPr lang="en-US" sz="1200" b="0" i="0" u="none" strike="noStrike" dirty="0">
                        <a:solidFill>
                          <a:srgbClr val="000000"/>
                        </a:solidFill>
                        <a:effectLst/>
                        <a:latin typeface="Calibri "/>
                      </a:endParaRPr>
                    </a:p>
                  </a:txBody>
                  <a:tcPr marL="7620" marR="7620" marT="7620" marB="0" anchor="b">
                    <a:noFill/>
                  </a:tcPr>
                </a:tc>
                <a:tc>
                  <a:txBody>
                    <a:bodyPr/>
                    <a:lstStyle/>
                    <a:p>
                      <a:pPr algn="ctr" fontAlgn="b"/>
                      <a:r>
                        <a:rPr lang="en-US" sz="1200" u="none" strike="noStrike" dirty="0">
                          <a:effectLst/>
                          <a:latin typeface="Calibri "/>
                        </a:rPr>
                        <a:t>R&amp;D</a:t>
                      </a:r>
                      <a:endParaRPr lang="en-US" sz="1200" b="0" i="0" u="none" strike="noStrike" dirty="0">
                        <a:solidFill>
                          <a:srgbClr val="000000"/>
                        </a:solidFill>
                        <a:effectLst/>
                        <a:latin typeface="Calibri "/>
                      </a:endParaRPr>
                    </a:p>
                  </a:txBody>
                  <a:tcPr marL="7620" marR="7620" marT="7620" marB="0" anchor="b">
                    <a:noFill/>
                  </a:tcPr>
                </a:tc>
                <a:tc>
                  <a:txBody>
                    <a:bodyPr/>
                    <a:lstStyle/>
                    <a:p>
                      <a:pPr algn="r" fontAlgn="b"/>
                      <a:r>
                        <a:rPr lang="en-US" sz="1200" u="none" strike="noStrike" dirty="0">
                          <a:effectLst/>
                          <a:latin typeface="Calibri "/>
                        </a:rPr>
                        <a:t>3</a:t>
                      </a:r>
                      <a:endParaRPr lang="en-US" sz="1200" b="0" i="0" u="none" strike="noStrike" dirty="0">
                        <a:solidFill>
                          <a:srgbClr val="000000"/>
                        </a:solidFill>
                        <a:effectLst/>
                        <a:latin typeface="Calibri "/>
                      </a:endParaRPr>
                    </a:p>
                  </a:txBody>
                  <a:tcPr marL="7620" marR="7620" marT="7620" marB="0" anchor="b">
                    <a:noFill/>
                  </a:tcPr>
                </a:tc>
                <a:extLst>
                  <a:ext uri="{0D108BD9-81ED-4DB2-BD59-A6C34878D82A}">
                    <a16:rowId xmlns:a16="http://schemas.microsoft.com/office/drawing/2014/main" val="349807313"/>
                  </a:ext>
                </a:extLst>
              </a:tr>
              <a:tr h="511235">
                <a:tc>
                  <a:txBody>
                    <a:bodyPr/>
                    <a:lstStyle/>
                    <a:p>
                      <a:pPr algn="l" fontAlgn="b"/>
                      <a:r>
                        <a:rPr lang="en-US" sz="1200" u="none" strike="noStrike" dirty="0">
                          <a:effectLst/>
                          <a:latin typeface="Calibri "/>
                        </a:rPr>
                        <a:t>9001:2015 </a:t>
                      </a:r>
                      <a:r>
                        <a:rPr lang="en-US" sz="1200" u="none" strike="noStrike" dirty="0" err="1">
                          <a:effectLst/>
                          <a:latin typeface="Calibri "/>
                        </a:rPr>
                        <a:t>Sistem</a:t>
                      </a:r>
                      <a:r>
                        <a:rPr lang="en-US" sz="1200" u="none" strike="noStrike" dirty="0">
                          <a:effectLst/>
                          <a:latin typeface="Calibri "/>
                        </a:rPr>
                        <a:t> </a:t>
                      </a:r>
                      <a:r>
                        <a:rPr lang="en-US" sz="1200" u="none" strike="noStrike" dirty="0" err="1">
                          <a:effectLst/>
                          <a:latin typeface="Calibri "/>
                        </a:rPr>
                        <a:t>Manajemen</a:t>
                      </a:r>
                      <a:r>
                        <a:rPr lang="en-US" sz="1200" u="none" strike="noStrike" dirty="0">
                          <a:effectLst/>
                          <a:latin typeface="Calibri "/>
                        </a:rPr>
                        <a:t> </a:t>
                      </a:r>
                      <a:r>
                        <a:rPr lang="en-US" sz="1200" u="none" strike="noStrike" dirty="0" err="1">
                          <a:effectLst/>
                          <a:latin typeface="Calibri "/>
                        </a:rPr>
                        <a:t>Mutu</a:t>
                      </a:r>
                      <a:endParaRPr lang="en-US" sz="1200" b="0" i="0" u="none" strike="noStrike" dirty="0">
                        <a:solidFill>
                          <a:srgbClr val="000000"/>
                        </a:solidFill>
                        <a:effectLst/>
                        <a:latin typeface="Calibri "/>
                      </a:endParaRPr>
                    </a:p>
                  </a:txBody>
                  <a:tcPr marL="7620" marR="7620" marT="7620" marB="0" anchor="b">
                    <a:noFill/>
                  </a:tcPr>
                </a:tc>
                <a:tc>
                  <a:txBody>
                    <a:bodyPr/>
                    <a:lstStyle/>
                    <a:p>
                      <a:pPr algn="ctr" fontAlgn="b"/>
                      <a:r>
                        <a:rPr lang="en-US" sz="1200" u="none" strike="noStrike" dirty="0">
                          <a:effectLst/>
                          <a:latin typeface="Calibri "/>
                        </a:rPr>
                        <a:t>SALES &amp; DISTRIBUTION</a:t>
                      </a:r>
                      <a:endParaRPr lang="en-US" sz="1200" b="0" i="0" u="none" strike="noStrike" dirty="0">
                        <a:solidFill>
                          <a:srgbClr val="000000"/>
                        </a:solidFill>
                        <a:effectLst/>
                        <a:latin typeface="Calibri "/>
                      </a:endParaRPr>
                    </a:p>
                  </a:txBody>
                  <a:tcPr marL="7620" marR="7620" marT="7620" marB="0" anchor="b">
                    <a:noFill/>
                  </a:tcPr>
                </a:tc>
                <a:tc>
                  <a:txBody>
                    <a:bodyPr/>
                    <a:lstStyle/>
                    <a:p>
                      <a:pPr algn="r" fontAlgn="b"/>
                      <a:r>
                        <a:rPr lang="en-US" sz="1200" u="none" strike="noStrike" dirty="0">
                          <a:effectLst/>
                          <a:latin typeface="Calibri "/>
                        </a:rPr>
                        <a:t>3</a:t>
                      </a:r>
                      <a:endParaRPr lang="en-US" sz="1200" b="0" i="0" u="none" strike="noStrike" dirty="0">
                        <a:solidFill>
                          <a:srgbClr val="000000"/>
                        </a:solidFill>
                        <a:effectLst/>
                        <a:latin typeface="Calibri "/>
                      </a:endParaRPr>
                    </a:p>
                  </a:txBody>
                  <a:tcPr marL="7620" marR="7620" marT="7620" marB="0" anchor="b">
                    <a:noFill/>
                  </a:tcPr>
                </a:tc>
                <a:extLst>
                  <a:ext uri="{0D108BD9-81ED-4DB2-BD59-A6C34878D82A}">
                    <a16:rowId xmlns:a16="http://schemas.microsoft.com/office/drawing/2014/main" val="3591635319"/>
                  </a:ext>
                </a:extLst>
              </a:tr>
              <a:tr h="357896">
                <a:tc>
                  <a:txBody>
                    <a:bodyPr/>
                    <a:lstStyle/>
                    <a:p>
                      <a:pPr algn="l" fontAlgn="b"/>
                      <a:r>
                        <a:rPr lang="en-US" sz="1200" u="none" strike="noStrike" dirty="0">
                          <a:effectLst/>
                          <a:latin typeface="Calibri "/>
                        </a:rPr>
                        <a:t>9001:2015 </a:t>
                      </a:r>
                      <a:r>
                        <a:rPr lang="en-US" sz="1200" u="none" strike="noStrike" dirty="0" err="1">
                          <a:effectLst/>
                          <a:latin typeface="Calibri "/>
                        </a:rPr>
                        <a:t>Sistem</a:t>
                      </a:r>
                      <a:r>
                        <a:rPr lang="en-US" sz="1200" u="none" strike="noStrike" dirty="0">
                          <a:effectLst/>
                          <a:latin typeface="Calibri "/>
                        </a:rPr>
                        <a:t> </a:t>
                      </a:r>
                      <a:r>
                        <a:rPr lang="en-US" sz="1200" u="none" strike="noStrike" dirty="0" err="1">
                          <a:effectLst/>
                          <a:latin typeface="Calibri "/>
                        </a:rPr>
                        <a:t>Manajemen</a:t>
                      </a:r>
                      <a:r>
                        <a:rPr lang="en-US" sz="1200" u="none" strike="noStrike" dirty="0">
                          <a:effectLst/>
                          <a:latin typeface="Calibri "/>
                        </a:rPr>
                        <a:t> </a:t>
                      </a:r>
                      <a:r>
                        <a:rPr lang="en-US" sz="1200" u="none" strike="noStrike" dirty="0" err="1">
                          <a:effectLst/>
                          <a:latin typeface="Calibri "/>
                        </a:rPr>
                        <a:t>Mutu</a:t>
                      </a:r>
                      <a:endParaRPr lang="en-US" sz="1200" b="0" i="0" u="none" strike="noStrike" dirty="0">
                        <a:solidFill>
                          <a:srgbClr val="000000"/>
                        </a:solidFill>
                        <a:effectLst/>
                        <a:latin typeface="Calibri "/>
                      </a:endParaRPr>
                    </a:p>
                  </a:txBody>
                  <a:tcPr marL="7620" marR="7620" marT="7620" marB="0" anchor="b">
                    <a:noFill/>
                  </a:tcPr>
                </a:tc>
                <a:tc>
                  <a:txBody>
                    <a:bodyPr/>
                    <a:lstStyle/>
                    <a:p>
                      <a:pPr algn="ctr" fontAlgn="b"/>
                      <a:r>
                        <a:rPr lang="en-US" sz="1200" u="none" strike="noStrike" dirty="0">
                          <a:effectLst/>
                          <a:latin typeface="Calibri "/>
                        </a:rPr>
                        <a:t>SCM </a:t>
                      </a:r>
                      <a:endParaRPr lang="en-US" sz="1200" b="0" i="0" u="none" strike="noStrike" dirty="0">
                        <a:solidFill>
                          <a:srgbClr val="000000"/>
                        </a:solidFill>
                        <a:effectLst/>
                        <a:latin typeface="Calibri "/>
                      </a:endParaRPr>
                    </a:p>
                  </a:txBody>
                  <a:tcPr marL="7620" marR="7620" marT="7620" marB="0" anchor="b">
                    <a:noFill/>
                  </a:tcPr>
                </a:tc>
                <a:tc>
                  <a:txBody>
                    <a:bodyPr/>
                    <a:lstStyle/>
                    <a:p>
                      <a:pPr algn="r" fontAlgn="b"/>
                      <a:r>
                        <a:rPr lang="en-US" sz="1200" u="none" strike="noStrike" dirty="0">
                          <a:effectLst/>
                          <a:latin typeface="Calibri "/>
                        </a:rPr>
                        <a:t>2</a:t>
                      </a:r>
                      <a:endParaRPr lang="en-US" sz="1200" b="0" i="0" u="none" strike="noStrike" dirty="0">
                        <a:solidFill>
                          <a:srgbClr val="000000"/>
                        </a:solidFill>
                        <a:effectLst/>
                        <a:latin typeface="Calibri "/>
                      </a:endParaRPr>
                    </a:p>
                  </a:txBody>
                  <a:tcPr marL="7620" marR="7620" marT="7620" marB="0" anchor="b">
                    <a:noFill/>
                  </a:tcPr>
                </a:tc>
                <a:extLst>
                  <a:ext uri="{0D108BD9-81ED-4DB2-BD59-A6C34878D82A}">
                    <a16:rowId xmlns:a16="http://schemas.microsoft.com/office/drawing/2014/main" val="340413087"/>
                  </a:ext>
                </a:extLst>
              </a:tr>
              <a:tr h="357896">
                <a:tc>
                  <a:txBody>
                    <a:bodyPr/>
                    <a:lstStyle/>
                    <a:p>
                      <a:pPr algn="l" fontAlgn="b"/>
                      <a:r>
                        <a:rPr lang="en-US" sz="1200" u="none" strike="noStrike" dirty="0">
                          <a:effectLst/>
                          <a:latin typeface="Calibri "/>
                        </a:rPr>
                        <a:t>9001:2015 </a:t>
                      </a:r>
                      <a:r>
                        <a:rPr lang="en-US" sz="1200" u="none" strike="noStrike" dirty="0" err="1">
                          <a:effectLst/>
                          <a:latin typeface="Calibri "/>
                        </a:rPr>
                        <a:t>Sistem</a:t>
                      </a:r>
                      <a:r>
                        <a:rPr lang="en-US" sz="1200" u="none" strike="noStrike" dirty="0">
                          <a:effectLst/>
                          <a:latin typeface="Calibri "/>
                        </a:rPr>
                        <a:t> </a:t>
                      </a:r>
                      <a:r>
                        <a:rPr lang="en-US" sz="1200" u="none" strike="noStrike" dirty="0" err="1">
                          <a:effectLst/>
                          <a:latin typeface="Calibri "/>
                        </a:rPr>
                        <a:t>Manajemen</a:t>
                      </a:r>
                      <a:r>
                        <a:rPr lang="en-US" sz="1200" u="none" strike="noStrike" dirty="0">
                          <a:effectLst/>
                          <a:latin typeface="Calibri "/>
                        </a:rPr>
                        <a:t> </a:t>
                      </a:r>
                      <a:r>
                        <a:rPr lang="en-US" sz="1200" u="none" strike="noStrike" dirty="0" err="1">
                          <a:effectLst/>
                          <a:latin typeface="Calibri "/>
                        </a:rPr>
                        <a:t>Mutu</a:t>
                      </a:r>
                      <a:r>
                        <a:rPr lang="en-US" sz="1200" u="none" strike="noStrike" dirty="0">
                          <a:effectLst/>
                          <a:latin typeface="Calibri "/>
                        </a:rPr>
                        <a:t> Total</a:t>
                      </a:r>
                      <a:endParaRPr lang="en-US" sz="1200" b="0" i="0" u="none" strike="noStrike" dirty="0">
                        <a:solidFill>
                          <a:srgbClr val="000000"/>
                        </a:solidFill>
                        <a:effectLst/>
                        <a:latin typeface="Calibri "/>
                      </a:endParaRPr>
                    </a:p>
                  </a:txBody>
                  <a:tcPr marL="7620" marR="7620" marT="7620" marB="0" anchor="b">
                    <a:noFill/>
                  </a:tcPr>
                </a:tc>
                <a:tc>
                  <a:txBody>
                    <a:bodyPr/>
                    <a:lstStyle/>
                    <a:p>
                      <a:pPr algn="ctr" fontAlgn="b"/>
                      <a:endParaRPr lang="en-US" sz="1200" b="0" i="0" u="none" strike="noStrike" dirty="0">
                        <a:solidFill>
                          <a:srgbClr val="000000"/>
                        </a:solidFill>
                        <a:effectLst/>
                        <a:latin typeface="Calibri "/>
                      </a:endParaRPr>
                    </a:p>
                  </a:txBody>
                  <a:tcPr marL="7620" marR="7620" marT="7620" marB="0" anchor="b">
                    <a:noFill/>
                  </a:tcPr>
                </a:tc>
                <a:tc>
                  <a:txBody>
                    <a:bodyPr/>
                    <a:lstStyle/>
                    <a:p>
                      <a:pPr algn="r" fontAlgn="b"/>
                      <a:r>
                        <a:rPr lang="en-US" sz="1200" u="none" strike="noStrike" dirty="0">
                          <a:effectLst/>
                          <a:latin typeface="Calibri "/>
                        </a:rPr>
                        <a:t>11</a:t>
                      </a:r>
                      <a:endParaRPr lang="en-US" sz="1200" b="0" i="0" u="none" strike="noStrike" dirty="0">
                        <a:solidFill>
                          <a:srgbClr val="000000"/>
                        </a:solidFill>
                        <a:effectLst/>
                        <a:latin typeface="Calibri "/>
                      </a:endParaRPr>
                    </a:p>
                  </a:txBody>
                  <a:tcPr marL="7620" marR="7620" marT="7620" marB="0" anchor="b">
                    <a:noFill/>
                  </a:tcPr>
                </a:tc>
                <a:extLst>
                  <a:ext uri="{0D108BD9-81ED-4DB2-BD59-A6C34878D82A}">
                    <a16:rowId xmlns:a16="http://schemas.microsoft.com/office/drawing/2014/main" val="578224427"/>
                  </a:ext>
                </a:extLst>
              </a:tr>
              <a:tr h="357896">
                <a:tc>
                  <a:txBody>
                    <a:bodyPr/>
                    <a:lstStyle/>
                    <a:p>
                      <a:pPr algn="l" fontAlgn="b"/>
                      <a:r>
                        <a:rPr lang="fi-FI" sz="1200" u="none" strike="noStrike" dirty="0">
                          <a:effectLst/>
                          <a:latin typeface="Calibri "/>
                        </a:rPr>
                        <a:t>45001 : 2018 Sistem Manajemen Keselamatan Dan Kesahatan Kerja</a:t>
                      </a:r>
                      <a:endParaRPr lang="fi-FI" sz="1200" b="0" i="0" u="none" strike="noStrike" dirty="0">
                        <a:solidFill>
                          <a:srgbClr val="000000"/>
                        </a:solidFill>
                        <a:effectLst/>
                        <a:latin typeface="Calibri "/>
                      </a:endParaRPr>
                    </a:p>
                  </a:txBody>
                  <a:tcPr marL="7620" marR="7620" marT="7620" marB="0" anchor="b">
                    <a:noFill/>
                  </a:tcPr>
                </a:tc>
                <a:tc>
                  <a:txBody>
                    <a:bodyPr/>
                    <a:lstStyle/>
                    <a:p>
                      <a:pPr algn="ctr" fontAlgn="b"/>
                      <a:r>
                        <a:rPr lang="en-US" sz="1200" u="none" strike="noStrike" dirty="0">
                          <a:effectLst/>
                          <a:latin typeface="Calibri "/>
                        </a:rPr>
                        <a:t>HCGA</a:t>
                      </a:r>
                      <a:endParaRPr lang="en-US" sz="1200" b="0" i="0" u="none" strike="noStrike" dirty="0">
                        <a:solidFill>
                          <a:srgbClr val="000000"/>
                        </a:solidFill>
                        <a:effectLst/>
                        <a:latin typeface="Calibri "/>
                      </a:endParaRPr>
                    </a:p>
                  </a:txBody>
                  <a:tcPr marL="7620" marR="7620" marT="7620" marB="0" anchor="b">
                    <a:noFill/>
                  </a:tcPr>
                </a:tc>
                <a:tc>
                  <a:txBody>
                    <a:bodyPr/>
                    <a:lstStyle/>
                    <a:p>
                      <a:pPr algn="r" fontAlgn="b"/>
                      <a:r>
                        <a:rPr lang="en-US" sz="1200" u="none" strike="noStrike" dirty="0">
                          <a:effectLst/>
                          <a:latin typeface="Calibri "/>
                        </a:rPr>
                        <a:t>1</a:t>
                      </a:r>
                      <a:endParaRPr lang="en-US" sz="1200" b="0" i="0" u="none" strike="noStrike" dirty="0">
                        <a:solidFill>
                          <a:srgbClr val="000000"/>
                        </a:solidFill>
                        <a:effectLst/>
                        <a:latin typeface="Calibri "/>
                      </a:endParaRPr>
                    </a:p>
                  </a:txBody>
                  <a:tcPr marL="7620" marR="7620" marT="7620" marB="0" anchor="b">
                    <a:noFill/>
                  </a:tcPr>
                </a:tc>
                <a:extLst>
                  <a:ext uri="{0D108BD9-81ED-4DB2-BD59-A6C34878D82A}">
                    <a16:rowId xmlns:a16="http://schemas.microsoft.com/office/drawing/2014/main" val="881042524"/>
                  </a:ext>
                </a:extLst>
              </a:tr>
              <a:tr h="380006">
                <a:tc>
                  <a:txBody>
                    <a:bodyPr/>
                    <a:lstStyle/>
                    <a:p>
                      <a:pPr algn="l" fontAlgn="b"/>
                      <a:r>
                        <a:rPr lang="fi-FI" sz="1200" u="none" strike="noStrike" dirty="0">
                          <a:effectLst/>
                          <a:latin typeface="Calibri "/>
                        </a:rPr>
                        <a:t>45001 : 2018 Sistem Manajemen Keselamatan Dan Kesahatan Kerja Total</a:t>
                      </a:r>
                      <a:endParaRPr lang="fi-FI" sz="1200" b="0" i="0" u="none" strike="noStrike" dirty="0">
                        <a:solidFill>
                          <a:srgbClr val="000000"/>
                        </a:solidFill>
                        <a:effectLst/>
                        <a:latin typeface="Calibri "/>
                      </a:endParaRPr>
                    </a:p>
                  </a:txBody>
                  <a:tcPr marL="7620" marR="7620" marT="7620" marB="0" anchor="b">
                    <a:noFill/>
                  </a:tcPr>
                </a:tc>
                <a:tc>
                  <a:txBody>
                    <a:bodyPr/>
                    <a:lstStyle/>
                    <a:p>
                      <a:pPr algn="ctr" fontAlgn="b"/>
                      <a:endParaRPr lang="en-US" sz="1200" b="0" i="0" u="none" strike="noStrike" dirty="0">
                        <a:solidFill>
                          <a:srgbClr val="000000"/>
                        </a:solidFill>
                        <a:effectLst/>
                        <a:latin typeface="Calibri "/>
                      </a:endParaRPr>
                    </a:p>
                  </a:txBody>
                  <a:tcPr marL="7620" marR="7620" marT="7620" marB="0" anchor="b">
                    <a:noFill/>
                  </a:tcPr>
                </a:tc>
                <a:tc>
                  <a:txBody>
                    <a:bodyPr/>
                    <a:lstStyle/>
                    <a:p>
                      <a:pPr algn="r" fontAlgn="b"/>
                      <a:r>
                        <a:rPr lang="en-US" sz="1200" u="none" strike="noStrike" dirty="0">
                          <a:effectLst/>
                          <a:latin typeface="Calibri "/>
                        </a:rPr>
                        <a:t>1</a:t>
                      </a:r>
                      <a:endParaRPr lang="en-US" sz="1200" b="0" i="0" u="none" strike="noStrike" dirty="0">
                        <a:solidFill>
                          <a:srgbClr val="000000"/>
                        </a:solidFill>
                        <a:effectLst/>
                        <a:latin typeface="Calibri "/>
                      </a:endParaRPr>
                    </a:p>
                  </a:txBody>
                  <a:tcPr marL="7620" marR="7620" marT="7620" marB="0" anchor="b">
                    <a:noFill/>
                  </a:tcPr>
                </a:tc>
                <a:extLst>
                  <a:ext uri="{0D108BD9-81ED-4DB2-BD59-A6C34878D82A}">
                    <a16:rowId xmlns:a16="http://schemas.microsoft.com/office/drawing/2014/main" val="2514467163"/>
                  </a:ext>
                </a:extLst>
              </a:tr>
              <a:tr h="357896">
                <a:tc>
                  <a:txBody>
                    <a:bodyPr/>
                    <a:lstStyle/>
                    <a:p>
                      <a:pPr algn="l" fontAlgn="b"/>
                      <a:r>
                        <a:rPr lang="en-US" sz="1200" u="none" strike="noStrike" dirty="0">
                          <a:effectLst/>
                          <a:latin typeface="Calibri "/>
                        </a:rPr>
                        <a:t>14001:2015 </a:t>
                      </a:r>
                      <a:r>
                        <a:rPr lang="en-US" sz="1200" u="none" strike="noStrike" dirty="0" err="1">
                          <a:effectLst/>
                          <a:latin typeface="Calibri "/>
                        </a:rPr>
                        <a:t>Sistem</a:t>
                      </a:r>
                      <a:r>
                        <a:rPr lang="en-US" sz="1200" u="none" strike="noStrike" dirty="0">
                          <a:effectLst/>
                          <a:latin typeface="Calibri "/>
                        </a:rPr>
                        <a:t> </a:t>
                      </a:r>
                      <a:r>
                        <a:rPr lang="en-US" sz="1200" u="none" strike="noStrike" dirty="0" err="1">
                          <a:effectLst/>
                          <a:latin typeface="Calibri "/>
                        </a:rPr>
                        <a:t>Manajemen</a:t>
                      </a:r>
                      <a:r>
                        <a:rPr lang="en-US" sz="1200" u="none" strike="noStrike" dirty="0">
                          <a:effectLst/>
                          <a:latin typeface="Calibri "/>
                        </a:rPr>
                        <a:t> </a:t>
                      </a:r>
                      <a:r>
                        <a:rPr lang="en-US" sz="1200" u="none" strike="noStrike" dirty="0" err="1">
                          <a:effectLst/>
                          <a:latin typeface="Calibri "/>
                        </a:rPr>
                        <a:t>Lingkungan</a:t>
                      </a:r>
                      <a:endParaRPr lang="en-US" sz="1200" b="0" i="0" u="none" strike="noStrike" dirty="0">
                        <a:solidFill>
                          <a:srgbClr val="000000"/>
                        </a:solidFill>
                        <a:effectLst/>
                        <a:latin typeface="Calibri "/>
                      </a:endParaRPr>
                    </a:p>
                  </a:txBody>
                  <a:tcPr marL="7620" marR="7620" marT="7620" marB="0" anchor="b">
                    <a:noFill/>
                  </a:tcPr>
                </a:tc>
                <a:tc>
                  <a:txBody>
                    <a:bodyPr/>
                    <a:lstStyle/>
                    <a:p>
                      <a:pPr algn="ctr" fontAlgn="b"/>
                      <a:r>
                        <a:rPr lang="en-US" sz="1200" u="none" strike="noStrike" dirty="0">
                          <a:effectLst/>
                          <a:latin typeface="Calibri "/>
                        </a:rPr>
                        <a:t>PRODUKSI</a:t>
                      </a:r>
                      <a:endParaRPr lang="en-US" sz="1200" b="0" i="0" u="none" strike="noStrike" dirty="0">
                        <a:solidFill>
                          <a:srgbClr val="000000"/>
                        </a:solidFill>
                        <a:effectLst/>
                        <a:latin typeface="Calibri "/>
                      </a:endParaRPr>
                    </a:p>
                  </a:txBody>
                  <a:tcPr marL="7620" marR="7620" marT="7620" marB="0" anchor="b">
                    <a:noFill/>
                  </a:tcPr>
                </a:tc>
                <a:tc>
                  <a:txBody>
                    <a:bodyPr/>
                    <a:lstStyle/>
                    <a:p>
                      <a:pPr algn="r" fontAlgn="b"/>
                      <a:r>
                        <a:rPr lang="en-US" sz="1200" u="none" strike="noStrike" dirty="0">
                          <a:effectLst/>
                          <a:latin typeface="Calibri "/>
                        </a:rPr>
                        <a:t>1</a:t>
                      </a:r>
                      <a:endParaRPr lang="en-US" sz="1200" b="0" i="0" u="none" strike="noStrike" dirty="0">
                        <a:solidFill>
                          <a:srgbClr val="000000"/>
                        </a:solidFill>
                        <a:effectLst/>
                        <a:latin typeface="Calibri "/>
                      </a:endParaRPr>
                    </a:p>
                  </a:txBody>
                  <a:tcPr marL="7620" marR="7620" marT="7620" marB="0" anchor="b">
                    <a:noFill/>
                  </a:tcPr>
                </a:tc>
                <a:extLst>
                  <a:ext uri="{0D108BD9-81ED-4DB2-BD59-A6C34878D82A}">
                    <a16:rowId xmlns:a16="http://schemas.microsoft.com/office/drawing/2014/main" val="3031557403"/>
                  </a:ext>
                </a:extLst>
              </a:tr>
              <a:tr h="357896">
                <a:tc>
                  <a:txBody>
                    <a:bodyPr/>
                    <a:lstStyle/>
                    <a:p>
                      <a:pPr algn="l" fontAlgn="b"/>
                      <a:r>
                        <a:rPr lang="sv-SE" sz="1200" u="none" strike="noStrike" dirty="0">
                          <a:effectLst/>
                          <a:latin typeface="Calibri "/>
                        </a:rPr>
                        <a:t>14001:2015 Sistem Manajemen Lingkungan Total</a:t>
                      </a:r>
                      <a:endParaRPr lang="sv-SE" sz="1200" b="0" i="0" u="none" strike="noStrike" dirty="0">
                        <a:solidFill>
                          <a:srgbClr val="000000"/>
                        </a:solidFill>
                        <a:effectLst/>
                        <a:latin typeface="Calibri "/>
                      </a:endParaRPr>
                    </a:p>
                  </a:txBody>
                  <a:tcPr marL="7620" marR="7620" marT="7620" marB="0" anchor="b">
                    <a:noFill/>
                  </a:tcPr>
                </a:tc>
                <a:tc>
                  <a:txBody>
                    <a:bodyPr/>
                    <a:lstStyle/>
                    <a:p>
                      <a:pPr algn="l" fontAlgn="b"/>
                      <a:endParaRPr lang="en-US" sz="1200" b="0" i="0" u="none" strike="noStrike">
                        <a:solidFill>
                          <a:srgbClr val="000000"/>
                        </a:solidFill>
                        <a:effectLst/>
                        <a:latin typeface="Calibri "/>
                      </a:endParaRPr>
                    </a:p>
                  </a:txBody>
                  <a:tcPr marL="7620" marR="7620" marT="7620" marB="0" anchor="b">
                    <a:noFill/>
                  </a:tcPr>
                </a:tc>
                <a:tc>
                  <a:txBody>
                    <a:bodyPr/>
                    <a:lstStyle/>
                    <a:p>
                      <a:pPr algn="r" fontAlgn="b"/>
                      <a:r>
                        <a:rPr lang="en-US" sz="1200" u="none" strike="noStrike" dirty="0">
                          <a:effectLst/>
                          <a:latin typeface="Calibri "/>
                        </a:rPr>
                        <a:t>1</a:t>
                      </a:r>
                      <a:endParaRPr lang="en-US" sz="1200" b="0" i="0" u="none" strike="noStrike" dirty="0">
                        <a:solidFill>
                          <a:srgbClr val="000000"/>
                        </a:solidFill>
                        <a:effectLst/>
                        <a:latin typeface="Calibri "/>
                      </a:endParaRPr>
                    </a:p>
                  </a:txBody>
                  <a:tcPr marL="7620" marR="7620" marT="7620" marB="0" anchor="b">
                    <a:noFill/>
                  </a:tcPr>
                </a:tc>
                <a:extLst>
                  <a:ext uri="{0D108BD9-81ED-4DB2-BD59-A6C34878D82A}">
                    <a16:rowId xmlns:a16="http://schemas.microsoft.com/office/drawing/2014/main" val="1811369526"/>
                  </a:ext>
                </a:extLst>
              </a:tr>
              <a:tr h="357896">
                <a:tc>
                  <a:txBody>
                    <a:bodyPr/>
                    <a:lstStyle/>
                    <a:p>
                      <a:pPr algn="l" fontAlgn="b"/>
                      <a:r>
                        <a:rPr lang="en-US" sz="1200" u="none" strike="noStrike" dirty="0">
                          <a:effectLst/>
                          <a:latin typeface="Calibri "/>
                        </a:rPr>
                        <a:t>Grand Total</a:t>
                      </a:r>
                      <a:endParaRPr lang="en-US" sz="1200" b="0" i="0" u="none" strike="noStrike" dirty="0">
                        <a:solidFill>
                          <a:srgbClr val="000000"/>
                        </a:solidFill>
                        <a:effectLst/>
                        <a:latin typeface="Calibri "/>
                      </a:endParaRPr>
                    </a:p>
                  </a:txBody>
                  <a:tcPr marL="7620" marR="7620" marT="7620" marB="0" anchor="b">
                    <a:noFill/>
                  </a:tcPr>
                </a:tc>
                <a:tc>
                  <a:txBody>
                    <a:bodyPr/>
                    <a:lstStyle/>
                    <a:p>
                      <a:pPr algn="l" fontAlgn="b"/>
                      <a:endParaRPr lang="en-US" sz="1200" b="0" i="0" u="none" strike="noStrike" dirty="0">
                        <a:solidFill>
                          <a:srgbClr val="000000"/>
                        </a:solidFill>
                        <a:effectLst/>
                        <a:latin typeface="Calibri "/>
                      </a:endParaRPr>
                    </a:p>
                  </a:txBody>
                  <a:tcPr marL="7620" marR="7620" marT="7620" marB="0" anchor="b">
                    <a:noFill/>
                  </a:tcPr>
                </a:tc>
                <a:tc>
                  <a:txBody>
                    <a:bodyPr/>
                    <a:lstStyle/>
                    <a:p>
                      <a:pPr algn="r" fontAlgn="b"/>
                      <a:r>
                        <a:rPr lang="en-US" sz="1200" u="none" strike="noStrike" dirty="0">
                          <a:effectLst/>
                          <a:latin typeface="Calibri "/>
                        </a:rPr>
                        <a:t>13</a:t>
                      </a:r>
                      <a:endParaRPr lang="en-US" sz="1200" b="0" i="0" u="none" strike="noStrike" dirty="0">
                        <a:solidFill>
                          <a:srgbClr val="000000"/>
                        </a:solidFill>
                        <a:effectLst/>
                        <a:latin typeface="Calibri "/>
                      </a:endParaRPr>
                    </a:p>
                  </a:txBody>
                  <a:tcPr marL="7620" marR="7620" marT="7620" marB="0" anchor="b">
                    <a:noFill/>
                  </a:tcPr>
                </a:tc>
                <a:extLst>
                  <a:ext uri="{0D108BD9-81ED-4DB2-BD59-A6C34878D82A}">
                    <a16:rowId xmlns:a16="http://schemas.microsoft.com/office/drawing/2014/main" val="267010027"/>
                  </a:ext>
                </a:extLst>
              </a:tr>
            </a:tbl>
          </a:graphicData>
        </a:graphic>
      </p:graphicFrame>
      <p:sp>
        <p:nvSpPr>
          <p:cNvPr id="6" name="Rectangle: Rounded Corners 5">
            <a:extLst>
              <a:ext uri="{FF2B5EF4-FFF2-40B4-BE49-F238E27FC236}">
                <a16:creationId xmlns:a16="http://schemas.microsoft.com/office/drawing/2014/main" id="{D443688E-33C6-D6A1-217B-BA803DC58C79}"/>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7" name="Rectangle: Rounded Corners 6">
            <a:extLst>
              <a:ext uri="{FF2B5EF4-FFF2-40B4-BE49-F238E27FC236}">
                <a16:creationId xmlns:a16="http://schemas.microsoft.com/office/drawing/2014/main" id="{324A7503-6768-9A90-7935-409BEBC584E7}"/>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8" name="TextBox 7">
            <a:extLst>
              <a:ext uri="{FF2B5EF4-FFF2-40B4-BE49-F238E27FC236}">
                <a16:creationId xmlns:a16="http://schemas.microsoft.com/office/drawing/2014/main" id="{82D12A22-0C60-AF7C-84C3-116DF7EE98FF}"/>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9" name="TextBox 8">
            <a:extLst>
              <a:ext uri="{FF2B5EF4-FFF2-40B4-BE49-F238E27FC236}">
                <a16:creationId xmlns:a16="http://schemas.microsoft.com/office/drawing/2014/main" id="{886F527C-1450-2C84-3B55-D6C8801F4C22}"/>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0" name="TextBox 9">
            <a:extLst>
              <a:ext uri="{FF2B5EF4-FFF2-40B4-BE49-F238E27FC236}">
                <a16:creationId xmlns:a16="http://schemas.microsoft.com/office/drawing/2014/main" id="{CD171D43-FC8C-7762-D2F1-BFA95EFD7C82}"/>
              </a:ext>
            </a:extLst>
          </p:cNvPr>
          <p:cNvSpPr txBox="1"/>
          <p:nvPr/>
        </p:nvSpPr>
        <p:spPr>
          <a:xfrm>
            <a:off x="1285914" y="961971"/>
            <a:ext cx="7903056" cy="307777"/>
          </a:xfrm>
          <a:prstGeom prst="rect">
            <a:avLst/>
          </a:prstGeom>
          <a:noFill/>
        </p:spPr>
        <p:txBody>
          <a:bodyPr wrap="square">
            <a:spAutoFit/>
          </a:bodyPr>
          <a:lstStyle/>
          <a:p>
            <a:r>
              <a:rPr lang="fi-FI" altLang="ko-KR" sz="1400" b="1" dirty="0">
                <a:latin typeface="Arial"/>
                <a:ea typeface="Arial Unicode MS"/>
                <a:cs typeface="Arial" pitchFamily="34" charset="0"/>
              </a:rPr>
              <a:t>3.5 HASIL AUDIT SISTEM MANAJEMEN TERINTEGRASI KUARTAL 2 TAHUN 2024</a:t>
            </a:r>
          </a:p>
        </p:txBody>
      </p:sp>
      <p:grpSp>
        <p:nvGrpSpPr>
          <p:cNvPr id="11" name="Group 10">
            <a:extLst>
              <a:ext uri="{FF2B5EF4-FFF2-40B4-BE49-F238E27FC236}">
                <a16:creationId xmlns:a16="http://schemas.microsoft.com/office/drawing/2014/main" id="{ED5AE334-A492-A3E5-0C4A-C687AE1AECBD}"/>
              </a:ext>
            </a:extLst>
          </p:cNvPr>
          <p:cNvGrpSpPr/>
          <p:nvPr/>
        </p:nvGrpSpPr>
        <p:grpSpPr>
          <a:xfrm>
            <a:off x="465100" y="6444412"/>
            <a:ext cx="11339106" cy="287226"/>
            <a:chOff x="465100" y="6294512"/>
            <a:chExt cx="11339106" cy="287226"/>
          </a:xfrm>
        </p:grpSpPr>
        <p:pic>
          <p:nvPicPr>
            <p:cNvPr id="12" name="Picture 11">
              <a:extLst>
                <a:ext uri="{FF2B5EF4-FFF2-40B4-BE49-F238E27FC236}">
                  <a16:creationId xmlns:a16="http://schemas.microsoft.com/office/drawing/2014/main" id="{A8195216-4C8B-A41B-CF88-6A3D2D233F37}"/>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13" name="Straight Connector 12">
              <a:extLst>
                <a:ext uri="{FF2B5EF4-FFF2-40B4-BE49-F238E27FC236}">
                  <a16:creationId xmlns:a16="http://schemas.microsoft.com/office/drawing/2014/main" id="{D4B00573-13AD-25CB-7A5E-EEAB9F83C322}"/>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6B8F5CC-1F84-494A-C919-1959B9C7F40B}"/>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A3E5F4-DDE0-B142-CF29-2B047E62FAC8}"/>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54B4A9B-E0B6-4CD7-D9BE-2DE73404A1F6}"/>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7" name="Chart 16">
            <a:extLst>
              <a:ext uri="{FF2B5EF4-FFF2-40B4-BE49-F238E27FC236}">
                <a16:creationId xmlns:a16="http://schemas.microsoft.com/office/drawing/2014/main" id="{3F42010E-A689-B5FC-9DFA-8CE46C92FEAD}"/>
              </a:ext>
            </a:extLst>
          </p:cNvPr>
          <p:cNvGraphicFramePr/>
          <p:nvPr>
            <p:extLst>
              <p:ext uri="{D42A27DB-BD31-4B8C-83A1-F6EECF244321}">
                <p14:modId xmlns:p14="http://schemas.microsoft.com/office/powerpoint/2010/main" val="333052412"/>
              </p:ext>
            </p:extLst>
          </p:nvPr>
        </p:nvGraphicFramePr>
        <p:xfrm>
          <a:off x="993638" y="3626126"/>
          <a:ext cx="3165874" cy="27868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8597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5AF85FE-0F86-598D-2C46-79B5E28E63EF}"/>
              </a:ext>
            </a:extLst>
          </p:cNvPr>
          <p:cNvGrpSpPr/>
          <p:nvPr/>
        </p:nvGrpSpPr>
        <p:grpSpPr>
          <a:xfrm>
            <a:off x="465100" y="6444412"/>
            <a:ext cx="11339106" cy="287226"/>
            <a:chOff x="465100" y="6294512"/>
            <a:chExt cx="11339106" cy="287226"/>
          </a:xfrm>
        </p:grpSpPr>
        <p:pic>
          <p:nvPicPr>
            <p:cNvPr id="4" name="Picture 3">
              <a:extLst>
                <a:ext uri="{FF2B5EF4-FFF2-40B4-BE49-F238E27FC236}">
                  <a16:creationId xmlns:a16="http://schemas.microsoft.com/office/drawing/2014/main" id="{07D1DEF4-E7B7-8419-3C87-4E080220F61B}"/>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6" name="Straight Connector 5">
              <a:extLst>
                <a:ext uri="{FF2B5EF4-FFF2-40B4-BE49-F238E27FC236}">
                  <a16:creationId xmlns:a16="http://schemas.microsoft.com/office/drawing/2014/main" id="{22989DAC-1624-59DF-DCAC-F256CD997169}"/>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9AD874DF-EEB2-4565-A1C5-85CB073B150E}"/>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7A8EDB6-C2F9-7EDB-D020-85EC5232B307}"/>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F2B318-EBAB-C855-4822-E9E37558ACB3}"/>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Rounded Corners 9">
            <a:extLst>
              <a:ext uri="{FF2B5EF4-FFF2-40B4-BE49-F238E27FC236}">
                <a16:creationId xmlns:a16="http://schemas.microsoft.com/office/drawing/2014/main" id="{04083842-CC7E-DAA4-0244-DEB2677521C7}"/>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1" name="Rectangle: Rounded Corners 10">
            <a:extLst>
              <a:ext uri="{FF2B5EF4-FFF2-40B4-BE49-F238E27FC236}">
                <a16:creationId xmlns:a16="http://schemas.microsoft.com/office/drawing/2014/main" id="{0002F397-EC44-F74C-7C9D-CA2B2ACED925}"/>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2" name="TextBox 11">
            <a:extLst>
              <a:ext uri="{FF2B5EF4-FFF2-40B4-BE49-F238E27FC236}">
                <a16:creationId xmlns:a16="http://schemas.microsoft.com/office/drawing/2014/main" id="{105F42FE-6320-B6B3-B59F-6301E284931E}"/>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3" name="TextBox 12">
            <a:extLst>
              <a:ext uri="{FF2B5EF4-FFF2-40B4-BE49-F238E27FC236}">
                <a16:creationId xmlns:a16="http://schemas.microsoft.com/office/drawing/2014/main" id="{5C63E131-F74F-CE1A-D3B1-0F320089454E}"/>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4" name="TextBox 13">
            <a:extLst>
              <a:ext uri="{FF2B5EF4-FFF2-40B4-BE49-F238E27FC236}">
                <a16:creationId xmlns:a16="http://schemas.microsoft.com/office/drawing/2014/main" id="{797EDBBA-404C-67DC-9904-A8F56C0853E5}"/>
              </a:ext>
            </a:extLst>
          </p:cNvPr>
          <p:cNvSpPr txBox="1"/>
          <p:nvPr/>
        </p:nvSpPr>
        <p:spPr>
          <a:xfrm>
            <a:off x="1285914" y="961971"/>
            <a:ext cx="7903056" cy="307777"/>
          </a:xfrm>
          <a:prstGeom prst="rect">
            <a:avLst/>
          </a:prstGeom>
          <a:noFill/>
        </p:spPr>
        <p:txBody>
          <a:bodyPr wrap="square">
            <a:spAutoFit/>
          </a:bodyPr>
          <a:lstStyle/>
          <a:p>
            <a:r>
              <a:rPr lang="fi-FI" altLang="ko-KR" sz="1400" b="1" dirty="0">
                <a:latin typeface="Arial"/>
                <a:ea typeface="Arial Unicode MS"/>
                <a:cs typeface="Arial" pitchFamily="34" charset="0"/>
              </a:rPr>
              <a:t>3.5 HASIL AUDIT SISTEM MANAJEMEN TERINTEGRASI KUARTAL 2 TAHUN 2024</a:t>
            </a:r>
          </a:p>
        </p:txBody>
      </p:sp>
      <p:graphicFrame>
        <p:nvGraphicFramePr>
          <p:cNvPr id="15" name="Table 14">
            <a:extLst>
              <a:ext uri="{FF2B5EF4-FFF2-40B4-BE49-F238E27FC236}">
                <a16:creationId xmlns:a16="http://schemas.microsoft.com/office/drawing/2014/main" id="{93DB74BB-62C6-2823-A84A-37A804D5456D}"/>
              </a:ext>
            </a:extLst>
          </p:cNvPr>
          <p:cNvGraphicFramePr>
            <a:graphicFrameLocks noGrp="1"/>
          </p:cNvGraphicFramePr>
          <p:nvPr>
            <p:extLst>
              <p:ext uri="{D42A27DB-BD31-4B8C-83A1-F6EECF244321}">
                <p14:modId xmlns:p14="http://schemas.microsoft.com/office/powerpoint/2010/main" val="2703444495"/>
              </p:ext>
            </p:extLst>
          </p:nvPr>
        </p:nvGraphicFramePr>
        <p:xfrm>
          <a:off x="-1" y="1399498"/>
          <a:ext cx="12192000" cy="5458503"/>
        </p:xfrm>
        <a:graphic>
          <a:graphicData uri="http://schemas.openxmlformats.org/drawingml/2006/table">
            <a:tbl>
              <a:tblPr>
                <a:tableStyleId>{5C22544A-7EE6-4342-B048-85BDC9FD1C3A}</a:tableStyleId>
              </a:tblPr>
              <a:tblGrid>
                <a:gridCol w="359765">
                  <a:extLst>
                    <a:ext uri="{9D8B030D-6E8A-4147-A177-3AD203B41FA5}">
                      <a16:colId xmlns:a16="http://schemas.microsoft.com/office/drawing/2014/main" val="2593965924"/>
                    </a:ext>
                  </a:extLst>
                </a:gridCol>
                <a:gridCol w="636961">
                  <a:extLst>
                    <a:ext uri="{9D8B030D-6E8A-4147-A177-3AD203B41FA5}">
                      <a16:colId xmlns:a16="http://schemas.microsoft.com/office/drawing/2014/main" val="156911105"/>
                    </a:ext>
                  </a:extLst>
                </a:gridCol>
                <a:gridCol w="2480993">
                  <a:extLst>
                    <a:ext uri="{9D8B030D-6E8A-4147-A177-3AD203B41FA5}">
                      <a16:colId xmlns:a16="http://schemas.microsoft.com/office/drawing/2014/main" val="1549697738"/>
                    </a:ext>
                  </a:extLst>
                </a:gridCol>
                <a:gridCol w="914400">
                  <a:extLst>
                    <a:ext uri="{9D8B030D-6E8A-4147-A177-3AD203B41FA5}">
                      <a16:colId xmlns:a16="http://schemas.microsoft.com/office/drawing/2014/main" val="1353046964"/>
                    </a:ext>
                  </a:extLst>
                </a:gridCol>
                <a:gridCol w="659567">
                  <a:extLst>
                    <a:ext uri="{9D8B030D-6E8A-4147-A177-3AD203B41FA5}">
                      <a16:colId xmlns:a16="http://schemas.microsoft.com/office/drawing/2014/main" val="167126025"/>
                    </a:ext>
                  </a:extLst>
                </a:gridCol>
                <a:gridCol w="1828800">
                  <a:extLst>
                    <a:ext uri="{9D8B030D-6E8A-4147-A177-3AD203B41FA5}">
                      <a16:colId xmlns:a16="http://schemas.microsoft.com/office/drawing/2014/main" val="3050672969"/>
                    </a:ext>
                  </a:extLst>
                </a:gridCol>
                <a:gridCol w="1768840">
                  <a:extLst>
                    <a:ext uri="{9D8B030D-6E8A-4147-A177-3AD203B41FA5}">
                      <a16:colId xmlns:a16="http://schemas.microsoft.com/office/drawing/2014/main" val="837517321"/>
                    </a:ext>
                  </a:extLst>
                </a:gridCol>
                <a:gridCol w="2420524">
                  <a:extLst>
                    <a:ext uri="{9D8B030D-6E8A-4147-A177-3AD203B41FA5}">
                      <a16:colId xmlns:a16="http://schemas.microsoft.com/office/drawing/2014/main" val="431189618"/>
                    </a:ext>
                  </a:extLst>
                </a:gridCol>
                <a:gridCol w="561075">
                  <a:extLst>
                    <a:ext uri="{9D8B030D-6E8A-4147-A177-3AD203B41FA5}">
                      <a16:colId xmlns:a16="http://schemas.microsoft.com/office/drawing/2014/main" val="1868926643"/>
                    </a:ext>
                  </a:extLst>
                </a:gridCol>
                <a:gridCol w="561075">
                  <a:extLst>
                    <a:ext uri="{9D8B030D-6E8A-4147-A177-3AD203B41FA5}">
                      <a16:colId xmlns:a16="http://schemas.microsoft.com/office/drawing/2014/main" val="2131084070"/>
                    </a:ext>
                  </a:extLst>
                </a:gridCol>
              </a:tblGrid>
              <a:tr h="396965">
                <a:tc>
                  <a:txBody>
                    <a:bodyPr/>
                    <a:lstStyle/>
                    <a:p>
                      <a:pPr algn="ctr" fontAlgn="ctr"/>
                      <a:r>
                        <a:rPr lang="en-US" sz="1200" b="0" u="none" strike="noStrike" dirty="0">
                          <a:solidFill>
                            <a:schemeClr val="bg1"/>
                          </a:solidFill>
                          <a:effectLst/>
                        </a:rPr>
                        <a:t>No</a:t>
                      </a:r>
                      <a:endParaRPr lang="en-US" sz="1200" b="0" i="0" u="none" strike="noStrike" dirty="0">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Proses / Dept</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Ringkasan Temuan </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Referensi</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Kategori Temuan</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Dampak</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Rekomendasi Perbaikan</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Tanggapan Auditee</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Due Date </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i="0" u="none" strike="noStrike" dirty="0">
                          <a:solidFill>
                            <a:schemeClr val="bg1"/>
                          </a:solidFill>
                          <a:effectLst/>
                          <a:latin typeface="Arial" panose="020B0604020202020204" pitchFamily="34" charset="0"/>
                        </a:rPr>
                        <a:t>Status</a:t>
                      </a:r>
                    </a:p>
                  </a:txBody>
                  <a:tcPr marL="0" marR="0" marT="0" marB="0" anchor="ctr">
                    <a:solidFill>
                      <a:schemeClr val="tx1"/>
                    </a:solidFill>
                  </a:tcPr>
                </a:tc>
                <a:extLst>
                  <a:ext uri="{0D108BD9-81ED-4DB2-BD59-A6C34878D82A}">
                    <a16:rowId xmlns:a16="http://schemas.microsoft.com/office/drawing/2014/main" val="704819941"/>
                  </a:ext>
                </a:extLst>
              </a:tr>
              <a:tr h="2174821">
                <a:tc>
                  <a:txBody>
                    <a:bodyPr/>
                    <a:lstStyle/>
                    <a:p>
                      <a:pPr algn="ctr" fontAlgn="ctr"/>
                      <a:r>
                        <a:rPr lang="en-US" sz="1000" u="none" strike="noStrike" dirty="0">
                          <a:effectLst/>
                        </a:rPr>
                        <a:t>1</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u="none" strike="noStrike">
                          <a:effectLst/>
                        </a:rPr>
                        <a:t>PCH &amp; SCM</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err="1">
                          <a:effectLst/>
                        </a:rPr>
                        <a:t>Terdapat</a:t>
                      </a:r>
                      <a:r>
                        <a:rPr lang="es-ES" sz="1000" u="none" strike="noStrike" dirty="0">
                          <a:effectLst/>
                        </a:rPr>
                        <a:t> </a:t>
                      </a:r>
                      <a:r>
                        <a:rPr lang="es-ES" sz="1000" u="none" strike="noStrike" dirty="0" err="1">
                          <a:effectLst/>
                        </a:rPr>
                        <a:t>ketidakseuaian</a:t>
                      </a:r>
                      <a:r>
                        <a:rPr lang="es-ES" sz="1000" u="none" strike="noStrike" dirty="0">
                          <a:effectLst/>
                        </a:rPr>
                        <a:t> antara </a:t>
                      </a:r>
                      <a:r>
                        <a:rPr lang="es-ES" sz="1000" u="none" strike="noStrike" dirty="0" err="1">
                          <a:effectLst/>
                        </a:rPr>
                        <a:t>permintaan</a:t>
                      </a:r>
                      <a:r>
                        <a:rPr lang="es-ES" sz="1000" u="none" strike="noStrike" dirty="0">
                          <a:effectLst/>
                        </a:rPr>
                        <a:t> </a:t>
                      </a:r>
                      <a:r>
                        <a:rPr lang="es-ES" sz="1000" u="none" strike="noStrike" dirty="0" err="1">
                          <a:effectLst/>
                        </a:rPr>
                        <a:t>pengiriman</a:t>
                      </a:r>
                      <a:r>
                        <a:rPr lang="es-ES" sz="1000" u="none" strike="noStrike" dirty="0">
                          <a:effectLst/>
                        </a:rPr>
                        <a:t> </a:t>
                      </a:r>
                      <a:r>
                        <a:rPr lang="es-ES" sz="1000" u="none" strike="noStrike" dirty="0" err="1">
                          <a:effectLst/>
                        </a:rPr>
                        <a:t>dibulan</a:t>
                      </a:r>
                      <a:r>
                        <a:rPr lang="es-ES" sz="1000" u="none" strike="noStrike" dirty="0">
                          <a:effectLst/>
                        </a:rPr>
                        <a:t> </a:t>
                      </a:r>
                      <a:r>
                        <a:rPr lang="es-ES" sz="1000" u="none" strike="noStrike" dirty="0" err="1">
                          <a:effectLst/>
                        </a:rPr>
                        <a:t>Agustus</a:t>
                      </a:r>
                      <a:r>
                        <a:rPr lang="es-ES" sz="1000" u="none" strike="noStrike" dirty="0">
                          <a:effectLst/>
                        </a:rPr>
                        <a:t> </a:t>
                      </a:r>
                      <a:r>
                        <a:rPr lang="es-ES" sz="1000" u="none" strike="noStrike" dirty="0" err="1">
                          <a:effectLst/>
                        </a:rPr>
                        <a:t>dengan</a:t>
                      </a:r>
                      <a:r>
                        <a:rPr lang="es-ES" sz="1000" u="none" strike="noStrike" dirty="0">
                          <a:effectLst/>
                        </a:rPr>
                        <a:t> actual </a:t>
                      </a:r>
                      <a:r>
                        <a:rPr lang="es-ES" sz="1000" u="none" strike="noStrike" dirty="0" err="1">
                          <a:effectLst/>
                        </a:rPr>
                        <a:t>pengiriman</a:t>
                      </a:r>
                      <a:r>
                        <a:rPr lang="es-ES" sz="1000" u="none" strike="noStrike" dirty="0">
                          <a:effectLst/>
                        </a:rPr>
                        <a:t> </a:t>
                      </a:r>
                      <a:r>
                        <a:rPr lang="es-ES" sz="1000" u="none" strike="noStrike" dirty="0" err="1">
                          <a:effectLst/>
                        </a:rPr>
                        <a:t>untuk</a:t>
                      </a:r>
                      <a:r>
                        <a:rPr lang="es-ES" sz="1000" u="none" strike="noStrike" dirty="0">
                          <a:effectLst/>
                        </a:rPr>
                        <a:t> material RM-COS-TRX-00-0024 Memo Table </a:t>
                      </a:r>
                      <a:r>
                        <a:rPr lang="es-ES" sz="1000" u="none" strike="noStrike" dirty="0" err="1">
                          <a:effectLst/>
                        </a:rPr>
                        <a:t>Putih</a:t>
                      </a:r>
                      <a:r>
                        <a:rPr lang="es-ES" sz="1000" u="none" strike="noStrike" dirty="0">
                          <a:effectLst/>
                        </a:rPr>
                        <a:t> </a:t>
                      </a:r>
                      <a:r>
                        <a:rPr lang="es-ES" sz="1000" u="none" strike="noStrike" dirty="0" err="1">
                          <a:effectLst/>
                        </a:rPr>
                        <a:t>Cosmo</a:t>
                      </a:r>
                      <a:r>
                        <a:rPr lang="es-ES" sz="1000" u="none" strike="noStrike" dirty="0">
                          <a:effectLst/>
                        </a:rPr>
                        <a:t> </a:t>
                      </a:r>
                      <a:r>
                        <a:rPr lang="es-ES" sz="1000" u="none" strike="noStrike" dirty="0" err="1">
                          <a:effectLst/>
                        </a:rPr>
                        <a:t>dari</a:t>
                      </a:r>
                      <a:r>
                        <a:rPr lang="es-ES" sz="1000" u="none" strike="noStrike" dirty="0">
                          <a:effectLst/>
                        </a:rPr>
                        <a:t> </a:t>
                      </a:r>
                      <a:r>
                        <a:rPr lang="es-ES" sz="1000" u="none" strike="noStrike" dirty="0" err="1">
                          <a:effectLst/>
                        </a:rPr>
                        <a:t>supplier</a:t>
                      </a:r>
                      <a:r>
                        <a:rPr lang="es-ES" sz="1000" u="none" strike="noStrike" dirty="0">
                          <a:effectLst/>
                        </a:rPr>
                        <a:t> </a:t>
                      </a:r>
                      <a:r>
                        <a:rPr lang="es-ES" sz="1000" u="none" strike="noStrike" dirty="0" err="1">
                          <a:effectLst/>
                        </a:rPr>
                        <a:t>Conex</a:t>
                      </a:r>
                      <a:r>
                        <a:rPr lang="es-ES" sz="1000" u="none" strike="noStrike" dirty="0">
                          <a:effectLst/>
                        </a:rPr>
                        <a:t>, </a:t>
                      </a:r>
                      <a:r>
                        <a:rPr lang="es-ES" sz="1000" u="none" strike="noStrike" dirty="0" err="1">
                          <a:effectLst/>
                        </a:rPr>
                        <a:t>permintaan</a:t>
                      </a:r>
                      <a:r>
                        <a:rPr lang="es-ES" sz="1000" u="none" strike="noStrike" dirty="0">
                          <a:effectLst/>
                        </a:rPr>
                        <a:t> </a:t>
                      </a:r>
                      <a:r>
                        <a:rPr lang="es-ES" sz="1000" u="none" strike="noStrike" dirty="0" err="1">
                          <a:effectLst/>
                        </a:rPr>
                        <a:t>pengiriman</a:t>
                      </a:r>
                      <a:r>
                        <a:rPr lang="es-ES" sz="1000" u="none" strike="noStrike" dirty="0">
                          <a:effectLst/>
                        </a:rPr>
                        <a:t> 5.000 </a:t>
                      </a:r>
                      <a:r>
                        <a:rPr lang="es-ES" sz="1000" u="none" strike="noStrike" dirty="0" err="1">
                          <a:effectLst/>
                        </a:rPr>
                        <a:t>pcs</a:t>
                      </a:r>
                      <a:r>
                        <a:rPr lang="es-ES" sz="1000" u="none" strike="noStrike" dirty="0">
                          <a:effectLst/>
                        </a:rPr>
                        <a:t> </a:t>
                      </a:r>
                      <a:r>
                        <a:rPr lang="es-ES" sz="1000" u="none" strike="noStrike" dirty="0" err="1">
                          <a:effectLst/>
                        </a:rPr>
                        <a:t>namun</a:t>
                      </a:r>
                      <a:r>
                        <a:rPr lang="es-ES" sz="1000" u="none" strike="noStrike" dirty="0">
                          <a:effectLst/>
                        </a:rPr>
                        <a:t> </a:t>
                      </a:r>
                      <a:r>
                        <a:rPr lang="es-ES" sz="1000" u="none" strike="noStrike" dirty="0" err="1">
                          <a:effectLst/>
                        </a:rPr>
                        <a:t>realisasi</a:t>
                      </a:r>
                      <a:r>
                        <a:rPr lang="es-ES" sz="1000" u="none" strike="noStrike" dirty="0">
                          <a:effectLst/>
                        </a:rPr>
                        <a:t> 9.400 </a:t>
                      </a:r>
                      <a:r>
                        <a:rPr lang="es-ES" sz="1000" u="none" strike="noStrike" dirty="0" err="1">
                          <a:effectLst/>
                        </a:rPr>
                        <a:t>pcs</a:t>
                      </a:r>
                      <a:r>
                        <a:rPr lang="es-ES" sz="1000" u="none" strike="noStrike" dirty="0">
                          <a:effectLst/>
                        </a:rPr>
                        <a:t>. </a:t>
                      </a:r>
                      <a:endParaRPr lang="es-E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u="none" strike="noStrike" dirty="0">
                          <a:effectLst/>
                        </a:rPr>
                        <a:t>8.4 </a:t>
                      </a:r>
                      <a:r>
                        <a:rPr lang="en-US" sz="1000" u="none" strike="noStrike" dirty="0" err="1">
                          <a:effectLst/>
                        </a:rPr>
                        <a:t>Pengendalian</a:t>
                      </a:r>
                      <a:r>
                        <a:rPr lang="en-US" sz="1000" u="none" strike="noStrike" dirty="0">
                          <a:effectLst/>
                        </a:rPr>
                        <a:t> </a:t>
                      </a:r>
                      <a:r>
                        <a:rPr lang="en-US" sz="1000" u="none" strike="noStrike" dirty="0" err="1">
                          <a:effectLst/>
                        </a:rPr>
                        <a:t>produk</a:t>
                      </a:r>
                      <a:r>
                        <a:rPr lang="en-US" sz="1000" u="none" strike="noStrike" dirty="0">
                          <a:effectLst/>
                        </a:rPr>
                        <a:t> dan </a:t>
                      </a:r>
                      <a:r>
                        <a:rPr lang="en-US" sz="1000" u="none" strike="noStrike" dirty="0" err="1">
                          <a:effectLst/>
                        </a:rPr>
                        <a:t>layanan</a:t>
                      </a:r>
                      <a:r>
                        <a:rPr lang="en-US" sz="1000" u="none" strike="noStrike" dirty="0">
                          <a:effectLst/>
                        </a:rPr>
                        <a:t> </a:t>
                      </a:r>
                      <a:r>
                        <a:rPr lang="en-US" sz="1000" u="none" strike="noStrike" dirty="0" err="1">
                          <a:effectLst/>
                        </a:rPr>
                        <a:t>eksternal</a:t>
                      </a:r>
                      <a:r>
                        <a:rPr lang="en-US" sz="1000" u="none" strike="noStrike" dirty="0">
                          <a:effectLst/>
                        </a:rPr>
                        <a:t> yang </a:t>
                      </a:r>
                      <a:r>
                        <a:rPr lang="en-US" sz="1000" u="none" strike="noStrike" dirty="0" err="1">
                          <a:effectLst/>
                        </a:rPr>
                        <a:t>disediakan</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u="none" strike="noStrike">
                          <a:effectLst/>
                        </a:rPr>
                        <a:t>Mi</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u="none" strike="noStrike" dirty="0">
                          <a:effectLst/>
                        </a:rPr>
                        <a:t>Over purchase </a:t>
                      </a:r>
                      <a:r>
                        <a:rPr lang="en-US" sz="1000" u="none" strike="noStrike" dirty="0" err="1">
                          <a:effectLst/>
                        </a:rPr>
                        <a:t>sebanyak</a:t>
                      </a:r>
                      <a:r>
                        <a:rPr lang="en-US" sz="1000" u="none" strike="noStrike" dirty="0">
                          <a:effectLst/>
                        </a:rPr>
                        <a:t> 4.400 pcs </a:t>
                      </a:r>
                      <a:r>
                        <a:rPr lang="en-US" sz="1000" u="none" strike="noStrike" dirty="0" err="1">
                          <a:effectLst/>
                        </a:rPr>
                        <a:t>atau</a:t>
                      </a:r>
                      <a:r>
                        <a:rPr lang="en-US" sz="1000" u="none" strike="noStrike" dirty="0">
                          <a:effectLst/>
                        </a:rPr>
                        <a:t> </a:t>
                      </a:r>
                      <a:r>
                        <a:rPr lang="en-US" sz="1000" u="none" strike="noStrike" dirty="0" err="1">
                          <a:effectLst/>
                        </a:rPr>
                        <a:t>senilai</a:t>
                      </a:r>
                      <a:r>
                        <a:rPr lang="en-US" sz="1000" u="none" strike="noStrike" dirty="0">
                          <a:effectLst/>
                        </a:rPr>
                        <a:t> Rp 130.680.000 yang </a:t>
                      </a:r>
                      <a:r>
                        <a:rPr lang="en-US" sz="1000" u="none" strike="noStrike" dirty="0" err="1">
                          <a:effectLst/>
                        </a:rPr>
                        <a:t>seharusnya</a:t>
                      </a:r>
                      <a:r>
                        <a:rPr lang="en-US" sz="1000" u="none" strike="noStrike" dirty="0">
                          <a:effectLst/>
                        </a:rPr>
                        <a:t> </a:t>
                      </a:r>
                      <a:r>
                        <a:rPr lang="en-US" sz="1000" u="none" strike="noStrike" dirty="0" err="1">
                          <a:effectLst/>
                        </a:rPr>
                        <a:t>dilakukan</a:t>
                      </a:r>
                      <a:r>
                        <a:rPr lang="en-US" sz="1000" u="none" strike="noStrike" dirty="0">
                          <a:effectLst/>
                        </a:rPr>
                        <a:t> di </a:t>
                      </a:r>
                      <a:r>
                        <a:rPr lang="en-US" sz="1000" u="none" strike="noStrike" dirty="0" err="1">
                          <a:effectLst/>
                        </a:rPr>
                        <a:t>bulan</a:t>
                      </a:r>
                      <a:r>
                        <a:rPr lang="en-US" sz="1000" u="none" strike="noStrike" dirty="0">
                          <a:effectLst/>
                        </a:rPr>
                        <a:t> September 2024</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u="none" strike="noStrike" dirty="0" err="1">
                          <a:effectLst/>
                        </a:rPr>
                        <a:t>Koordinasi</a:t>
                      </a:r>
                      <a:r>
                        <a:rPr lang="en-US" sz="1000" u="none" strike="noStrike" dirty="0">
                          <a:effectLst/>
                        </a:rPr>
                        <a:t> </a:t>
                      </a:r>
                      <a:r>
                        <a:rPr lang="en-US" sz="1000" u="none" strike="noStrike" dirty="0" err="1">
                          <a:effectLst/>
                        </a:rPr>
                        <a:t>dengan</a:t>
                      </a:r>
                      <a:r>
                        <a:rPr lang="en-US" sz="1000" u="none" strike="noStrike" dirty="0">
                          <a:effectLst/>
                        </a:rPr>
                        <a:t> Supplier </a:t>
                      </a:r>
                      <a:r>
                        <a:rPr lang="en-US" sz="1000" u="none" strike="noStrike" dirty="0" err="1">
                          <a:effectLst/>
                        </a:rPr>
                        <a:t>terkait</a:t>
                      </a:r>
                      <a:r>
                        <a:rPr lang="en-US" sz="1000" u="none" strike="noStrike" dirty="0">
                          <a:effectLst/>
                        </a:rPr>
                        <a:t> </a:t>
                      </a:r>
                      <a:r>
                        <a:rPr lang="en-US" sz="1000" u="none" strike="noStrike" dirty="0" err="1">
                          <a:effectLst/>
                        </a:rPr>
                        <a:t>ketepatan</a:t>
                      </a:r>
                      <a:r>
                        <a:rPr lang="en-US" sz="1000" u="none" strike="noStrike" dirty="0">
                          <a:effectLst/>
                        </a:rPr>
                        <a:t> </a:t>
                      </a:r>
                      <a:r>
                        <a:rPr lang="en-US" sz="1000" u="none" strike="noStrike" dirty="0" err="1">
                          <a:effectLst/>
                        </a:rPr>
                        <a:t>jumlah</a:t>
                      </a:r>
                      <a:r>
                        <a:rPr lang="en-US" sz="1000" u="none" strike="noStrike" dirty="0">
                          <a:effectLst/>
                        </a:rPr>
                        <a:t> dan </a:t>
                      </a:r>
                      <a:r>
                        <a:rPr lang="en-US" sz="1000" u="none" strike="noStrike" dirty="0" err="1">
                          <a:effectLst/>
                        </a:rPr>
                        <a:t>waktu</a:t>
                      </a:r>
                      <a:r>
                        <a:rPr lang="en-US" sz="1000" u="none" strike="noStrike" dirty="0">
                          <a:effectLst/>
                        </a:rPr>
                        <a:t> </a:t>
                      </a:r>
                      <a:r>
                        <a:rPr lang="en-US" sz="1000" u="none" strike="noStrike" dirty="0" err="1">
                          <a:effectLst/>
                        </a:rPr>
                        <a:t>pengiriman</a:t>
                      </a:r>
                      <a:r>
                        <a:rPr lang="en-US" sz="1000" u="none" strike="noStrike" dirty="0">
                          <a:effectLst/>
                        </a:rPr>
                        <a:t> </a:t>
                      </a:r>
                      <a:r>
                        <a:rPr lang="en-US" sz="1000" u="none" strike="noStrike" dirty="0" err="1">
                          <a:effectLst/>
                        </a:rPr>
                        <a:t>barang</a:t>
                      </a:r>
                      <a:r>
                        <a:rPr lang="en-US" sz="1000" u="none" strike="noStrike" dirty="0">
                          <a:effectLst/>
                        </a:rPr>
                        <a:t>.</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u="none" strike="noStrike" dirty="0">
                          <a:effectLst/>
                        </a:rPr>
                        <a:t>PCH</a:t>
                      </a:r>
                      <a:br>
                        <a:rPr lang="en-US" sz="1000" u="none" strike="noStrike" dirty="0">
                          <a:effectLst/>
                        </a:rPr>
                      </a:br>
                      <a:r>
                        <a:rPr lang="en-US" sz="1000" u="none" strike="noStrike" dirty="0">
                          <a:effectLst/>
                        </a:rPr>
                        <a:t>1. </a:t>
                      </a:r>
                      <a:r>
                        <a:rPr lang="en-US" sz="1000" u="none" strike="noStrike" dirty="0" err="1">
                          <a:effectLst/>
                        </a:rPr>
                        <a:t>Kordinasi</a:t>
                      </a:r>
                      <a:r>
                        <a:rPr lang="en-US" sz="1000" u="none" strike="noStrike" dirty="0">
                          <a:effectLst/>
                        </a:rPr>
                        <a:t> </a:t>
                      </a:r>
                      <a:r>
                        <a:rPr lang="en-US" sz="1000" u="none" strike="noStrike" dirty="0" err="1">
                          <a:effectLst/>
                        </a:rPr>
                        <a:t>terkait</a:t>
                      </a:r>
                      <a:r>
                        <a:rPr lang="en-US" sz="1000" u="none" strike="noStrike" dirty="0">
                          <a:effectLst/>
                        </a:rPr>
                        <a:t> </a:t>
                      </a:r>
                      <a:r>
                        <a:rPr lang="en-US" sz="1000" u="none" strike="noStrike" dirty="0" err="1">
                          <a:effectLst/>
                        </a:rPr>
                        <a:t>jadwal</a:t>
                      </a:r>
                      <a:r>
                        <a:rPr lang="en-US" sz="1000" u="none" strike="noStrike" dirty="0">
                          <a:effectLst/>
                        </a:rPr>
                        <a:t> </a:t>
                      </a:r>
                      <a:r>
                        <a:rPr lang="en-US" sz="1000" u="none" strike="noStrike" dirty="0" err="1">
                          <a:effectLst/>
                        </a:rPr>
                        <a:t>pengiriman</a:t>
                      </a:r>
                      <a:r>
                        <a:rPr lang="en-US" sz="1000" u="none" strike="noStrike" dirty="0">
                          <a:effectLst/>
                        </a:rPr>
                        <a:t> </a:t>
                      </a:r>
                      <a:r>
                        <a:rPr lang="en-US" sz="1000" u="none" strike="noStrike" dirty="0" err="1">
                          <a:effectLst/>
                        </a:rPr>
                        <a:t>dengan</a:t>
                      </a:r>
                      <a:r>
                        <a:rPr lang="en-US" sz="1000" u="none" strike="noStrike" dirty="0">
                          <a:effectLst/>
                        </a:rPr>
                        <a:t> supplier</a:t>
                      </a:r>
                      <a:br>
                        <a:rPr lang="en-US" sz="1000" u="none" strike="noStrike" dirty="0">
                          <a:effectLst/>
                        </a:rPr>
                      </a:br>
                      <a:r>
                        <a:rPr lang="en-US" sz="1000" u="none" strike="noStrike" dirty="0">
                          <a:effectLst/>
                        </a:rPr>
                        <a:t>2. </a:t>
                      </a:r>
                      <a:r>
                        <a:rPr lang="en-US" sz="1000" u="none" strike="noStrike" dirty="0" err="1">
                          <a:effectLst/>
                        </a:rPr>
                        <a:t>Terakhir</a:t>
                      </a:r>
                      <a:r>
                        <a:rPr lang="en-US" sz="1000" u="none" strike="noStrike" dirty="0">
                          <a:effectLst/>
                        </a:rPr>
                        <a:t> </a:t>
                      </a:r>
                      <a:r>
                        <a:rPr lang="en-US" sz="1000" u="none" strike="noStrike" dirty="0" err="1">
                          <a:effectLst/>
                        </a:rPr>
                        <a:t>pengiriman</a:t>
                      </a:r>
                      <a:r>
                        <a:rPr lang="en-US" sz="1000" u="none" strike="noStrike" dirty="0">
                          <a:effectLst/>
                        </a:rPr>
                        <a:t> material </a:t>
                      </a:r>
                      <a:r>
                        <a:rPr lang="en-US" sz="1000" u="none" strike="noStrike" dirty="0" err="1">
                          <a:effectLst/>
                        </a:rPr>
                        <a:t>dari</a:t>
                      </a:r>
                      <a:r>
                        <a:rPr lang="en-US" sz="1000" u="none" strike="noStrike" dirty="0">
                          <a:effectLst/>
                        </a:rPr>
                        <a:t> </a:t>
                      </a:r>
                      <a:r>
                        <a:rPr lang="en-US" sz="1000" u="none" strike="noStrike" dirty="0" err="1">
                          <a:effectLst/>
                        </a:rPr>
                        <a:t>supllier</a:t>
                      </a:r>
                      <a:r>
                        <a:rPr lang="en-US" sz="1000" u="none" strike="noStrike" dirty="0">
                          <a:effectLst/>
                        </a:rPr>
                        <a:t> </a:t>
                      </a:r>
                      <a:r>
                        <a:rPr lang="en-US" sz="1000" u="none" strike="noStrike" dirty="0" err="1">
                          <a:effectLst/>
                        </a:rPr>
                        <a:t>maksimal</a:t>
                      </a:r>
                      <a:r>
                        <a:rPr lang="en-US" sz="1000" u="none" strike="noStrike" dirty="0">
                          <a:effectLst/>
                        </a:rPr>
                        <a:t> 28 </a:t>
                      </a:r>
                      <a:r>
                        <a:rPr lang="en-US" sz="1000" u="none" strike="noStrike" dirty="0" err="1">
                          <a:effectLst/>
                        </a:rPr>
                        <a:t>setiap</a:t>
                      </a:r>
                      <a:r>
                        <a:rPr lang="en-US" sz="1000" u="none" strike="noStrike" dirty="0">
                          <a:effectLst/>
                        </a:rPr>
                        <a:t> </a:t>
                      </a:r>
                      <a:r>
                        <a:rPr lang="en-US" sz="1000" u="none" strike="noStrike" dirty="0" err="1">
                          <a:effectLst/>
                        </a:rPr>
                        <a:t>bulannya</a:t>
                      </a:r>
                      <a:r>
                        <a:rPr lang="en-US" sz="1000" u="none" strike="noStrike" dirty="0">
                          <a:effectLst/>
                        </a:rPr>
                        <a:t> (</a:t>
                      </a:r>
                      <a:r>
                        <a:rPr lang="en-US" sz="1000" u="none" strike="noStrike" dirty="0" err="1">
                          <a:effectLst/>
                        </a:rPr>
                        <a:t>tidak</a:t>
                      </a:r>
                      <a:r>
                        <a:rPr lang="en-US" sz="1000" u="none" strike="noStrike" dirty="0">
                          <a:effectLst/>
                        </a:rPr>
                        <a:t> </a:t>
                      </a:r>
                      <a:r>
                        <a:rPr lang="en-US" sz="1000" u="none" strike="noStrike" dirty="0" err="1">
                          <a:effectLst/>
                        </a:rPr>
                        <a:t>ada</a:t>
                      </a:r>
                      <a:r>
                        <a:rPr lang="en-US" sz="1000" u="none" strike="noStrike" dirty="0">
                          <a:effectLst/>
                        </a:rPr>
                        <a:t> </a:t>
                      </a:r>
                      <a:r>
                        <a:rPr lang="en-US" sz="1000" u="none" strike="noStrike" dirty="0" err="1">
                          <a:effectLst/>
                        </a:rPr>
                        <a:t>pengiriman</a:t>
                      </a:r>
                      <a:r>
                        <a:rPr lang="en-US" sz="1000" u="none" strike="noStrike" dirty="0">
                          <a:effectLst/>
                        </a:rPr>
                        <a:t> di </a:t>
                      </a:r>
                      <a:r>
                        <a:rPr lang="en-US" sz="1000" u="none" strike="noStrike" dirty="0" err="1">
                          <a:effectLst/>
                        </a:rPr>
                        <a:t>akhir</a:t>
                      </a:r>
                      <a:r>
                        <a:rPr lang="en-US" sz="1000" u="none" strike="noStrike" dirty="0">
                          <a:effectLst/>
                        </a:rPr>
                        <a:t> </a:t>
                      </a:r>
                      <a:r>
                        <a:rPr lang="en-US" sz="1000" u="none" strike="noStrike" dirty="0" err="1">
                          <a:effectLst/>
                        </a:rPr>
                        <a:t>bulan</a:t>
                      </a:r>
                      <a:r>
                        <a:rPr lang="en-US" sz="1000" u="none" strike="noStrike" dirty="0">
                          <a:effectLst/>
                        </a:rPr>
                        <a:t>)</a:t>
                      </a:r>
                      <a:br>
                        <a:rPr lang="en-US" sz="1000" u="none" strike="noStrike" dirty="0">
                          <a:effectLst/>
                        </a:rPr>
                      </a:br>
                      <a:br>
                        <a:rPr lang="en-US" sz="1000" u="none" strike="noStrike" dirty="0">
                          <a:effectLst/>
                        </a:rPr>
                      </a:br>
                      <a:r>
                        <a:rPr lang="en-US" sz="1000" u="none" strike="noStrike" dirty="0">
                          <a:effectLst/>
                        </a:rPr>
                        <a:t>SCM</a:t>
                      </a:r>
                      <a:br>
                        <a:rPr lang="en-US" sz="1000" u="none" strike="noStrike" dirty="0">
                          <a:effectLst/>
                        </a:rPr>
                      </a:br>
                      <a:r>
                        <a:rPr lang="en-US" sz="1000" u="none" strike="noStrike" dirty="0">
                          <a:effectLst/>
                        </a:rPr>
                        <a:t>1. </a:t>
                      </a:r>
                      <a:r>
                        <a:rPr lang="en-US" sz="1000" u="none" strike="noStrike" dirty="0" err="1">
                          <a:effectLst/>
                        </a:rPr>
                        <a:t>Meminta</a:t>
                      </a:r>
                      <a:r>
                        <a:rPr lang="en-US" sz="1000" u="none" strike="noStrike" dirty="0">
                          <a:effectLst/>
                        </a:rPr>
                        <a:t> feedback </a:t>
                      </a:r>
                      <a:r>
                        <a:rPr lang="en-US" sz="1000" u="none" strike="noStrike" dirty="0" err="1">
                          <a:effectLst/>
                        </a:rPr>
                        <a:t>pengiriman</a:t>
                      </a:r>
                      <a:r>
                        <a:rPr lang="en-US" sz="1000" u="none" strike="noStrike" dirty="0">
                          <a:effectLst/>
                        </a:rPr>
                        <a:t> </a:t>
                      </a:r>
                      <a:r>
                        <a:rPr lang="en-US" sz="1000" u="none" strike="noStrike" dirty="0" err="1">
                          <a:effectLst/>
                        </a:rPr>
                        <a:t>jadwal</a:t>
                      </a:r>
                      <a:r>
                        <a:rPr lang="en-US" sz="1000" u="none" strike="noStrike" dirty="0">
                          <a:effectLst/>
                        </a:rPr>
                        <a:t> </a:t>
                      </a:r>
                      <a:r>
                        <a:rPr lang="en-US" sz="1000" u="none" strike="noStrike" dirty="0" err="1">
                          <a:effectLst/>
                        </a:rPr>
                        <a:t>dari</a:t>
                      </a:r>
                      <a:r>
                        <a:rPr lang="en-US" sz="1000" u="none" strike="noStrike" dirty="0">
                          <a:effectLst/>
                        </a:rPr>
                        <a:t> supplier H-1 delivery </a:t>
                      </a:r>
                      <a:r>
                        <a:rPr lang="en-US" sz="1000" u="none" strike="noStrike" dirty="0" err="1">
                          <a:effectLst/>
                        </a:rPr>
                        <a:t>ke</a:t>
                      </a:r>
                      <a:r>
                        <a:rPr lang="en-US" sz="1000" u="none" strike="noStrike" dirty="0">
                          <a:effectLst/>
                        </a:rPr>
                        <a:t> chitose</a:t>
                      </a:r>
                      <a:br>
                        <a:rPr lang="en-US" sz="1000" u="none" strike="noStrike" dirty="0">
                          <a:effectLst/>
                        </a:rPr>
                      </a:br>
                      <a:r>
                        <a:rPr lang="en-US" sz="1000" u="none" strike="noStrike" dirty="0">
                          <a:effectLst/>
                        </a:rPr>
                        <a:t>2. </a:t>
                      </a:r>
                      <a:r>
                        <a:rPr lang="en-US" sz="1000" u="none" strike="noStrike" dirty="0" err="1">
                          <a:effectLst/>
                        </a:rPr>
                        <a:t>Mengkonfirmasi</a:t>
                      </a:r>
                      <a:r>
                        <a:rPr lang="en-US" sz="1000" u="none" strike="noStrike" dirty="0">
                          <a:effectLst/>
                        </a:rPr>
                        <a:t> </a:t>
                      </a:r>
                      <a:r>
                        <a:rPr lang="en-US" sz="1000" u="none" strike="noStrike" dirty="0" err="1">
                          <a:effectLst/>
                        </a:rPr>
                        <a:t>jadwal</a:t>
                      </a:r>
                      <a:r>
                        <a:rPr lang="en-US" sz="1000" u="none" strike="noStrike" dirty="0">
                          <a:effectLst/>
                        </a:rPr>
                        <a:t> </a:t>
                      </a:r>
                      <a:r>
                        <a:rPr lang="en-US" sz="1000" u="none" strike="noStrike" dirty="0" err="1">
                          <a:effectLst/>
                        </a:rPr>
                        <a:t>permintaan</a:t>
                      </a:r>
                      <a:r>
                        <a:rPr lang="en-US" sz="1000" u="none" strike="noStrike" dirty="0">
                          <a:effectLst/>
                        </a:rPr>
                        <a:t> </a:t>
                      </a:r>
                      <a:r>
                        <a:rPr lang="en-US" sz="1000" u="none" strike="noStrike" dirty="0" err="1">
                          <a:effectLst/>
                        </a:rPr>
                        <a:t>barang</a:t>
                      </a:r>
                      <a:r>
                        <a:rPr lang="en-US" sz="1000" u="none" strike="noStrike" dirty="0">
                          <a:effectLst/>
                        </a:rPr>
                        <a:t> (item &amp; qty) </a:t>
                      </a:r>
                      <a:r>
                        <a:rPr lang="en-US" sz="1000" u="none" strike="noStrike" dirty="0" err="1">
                          <a:effectLst/>
                        </a:rPr>
                        <a:t>ke</a:t>
                      </a:r>
                      <a:r>
                        <a:rPr lang="en-US" sz="1000" u="none" strike="noStrike" dirty="0">
                          <a:effectLst/>
                        </a:rPr>
                        <a:t> </a:t>
                      </a:r>
                      <a:r>
                        <a:rPr lang="en-US" sz="1000" u="none" strike="noStrike" dirty="0" err="1">
                          <a:effectLst/>
                        </a:rPr>
                        <a:t>bagian</a:t>
                      </a:r>
                      <a:r>
                        <a:rPr lang="en-US" sz="1000" u="none" strike="noStrike" dirty="0">
                          <a:effectLst/>
                        </a:rPr>
                        <a:t> PCH </a:t>
                      </a:r>
                      <a:r>
                        <a:rPr lang="en-US" sz="1000" u="none" strike="noStrike" dirty="0" err="1">
                          <a:effectLst/>
                        </a:rPr>
                        <a:t>sesuai</a:t>
                      </a:r>
                      <a:r>
                        <a:rPr lang="en-US" sz="1000" u="none" strike="noStrike" dirty="0">
                          <a:effectLst/>
                        </a:rPr>
                        <a:t> </a:t>
                      </a:r>
                      <a:r>
                        <a:rPr lang="en-US" sz="1000" u="none" strike="noStrike" dirty="0" err="1">
                          <a:effectLst/>
                        </a:rPr>
                        <a:t>dengan</a:t>
                      </a:r>
                      <a:r>
                        <a:rPr lang="en-US" sz="1000" u="none" strike="noStrike" dirty="0">
                          <a:effectLst/>
                        </a:rPr>
                        <a:t> </a:t>
                      </a:r>
                      <a:r>
                        <a:rPr lang="en-US" sz="1000" u="none" strike="noStrike" dirty="0" err="1">
                          <a:effectLst/>
                        </a:rPr>
                        <a:t>jadwal</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u="none" strike="noStrike" dirty="0">
                          <a:effectLst/>
                        </a:rPr>
                        <a:t>30-Sep-24</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rPr>
                        <a:t>Closed</a:t>
                      </a:r>
                    </a:p>
                  </a:txBody>
                  <a:tcPr marL="0" marR="0" marT="0" marB="0" anchor="ctr"/>
                </a:tc>
                <a:extLst>
                  <a:ext uri="{0D108BD9-81ED-4DB2-BD59-A6C34878D82A}">
                    <a16:rowId xmlns:a16="http://schemas.microsoft.com/office/drawing/2014/main" val="2785448341"/>
                  </a:ext>
                </a:extLst>
              </a:tr>
              <a:tr h="1398099">
                <a:tc>
                  <a:txBody>
                    <a:bodyPr/>
                    <a:lstStyle/>
                    <a:p>
                      <a:pPr algn="ctr" fontAlgn="ctr"/>
                      <a:r>
                        <a:rPr lang="en-US" sz="1000" u="none" strike="noStrike">
                          <a:effectLst/>
                        </a:rPr>
                        <a:t>2</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000" u="none" strike="noStrike">
                          <a:effectLst/>
                        </a:rPr>
                        <a:t>R&amp;D</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u="none" strike="noStrike">
                          <a:effectLst/>
                        </a:rPr>
                        <a:t>Terjadi kesalahan pembelian material RM-UNI-TRX-00-0016 TABLE TOP (JPS) 20 X 592 X 1192 (seharusnya tidak ada lubang tNut, yang datang ada lubang tNut) pada tanggal 16/08/2024 dan 21/08/2024 ke vendor Daekan sebanyak 117 pcs, hal ini diakibatkan karena pengiriman informasi gambar teknik yang salah ke vendor.</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000" u="none" strike="noStrike">
                          <a:effectLst/>
                        </a:rPr>
                        <a:t>8.2 Persyaratan untuk produk dan layanan;</a:t>
                      </a:r>
                      <a:br>
                        <a:rPr lang="en-US" sz="1000" u="none" strike="noStrike">
                          <a:effectLst/>
                        </a:rPr>
                      </a:br>
                      <a:r>
                        <a:rPr lang="en-US" sz="1000" u="none" strike="noStrike">
                          <a:effectLst/>
                        </a:rPr>
                        <a:t>7.5.3 Pengendalian informasi terdokumentasi </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000" u="none" strike="noStrike">
                          <a:effectLst/>
                        </a:rPr>
                        <a:t>Mi</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u="none" strike="noStrike" dirty="0">
                          <a:effectLst/>
                        </a:rPr>
                        <a:t>1. Nilai </a:t>
                      </a:r>
                      <a:r>
                        <a:rPr lang="en-US" sz="1000" u="none" strike="noStrike" dirty="0" err="1">
                          <a:effectLst/>
                        </a:rPr>
                        <a:t>pembelian</a:t>
                      </a:r>
                      <a:r>
                        <a:rPr lang="en-US" sz="1000" u="none" strike="noStrike" dirty="0">
                          <a:effectLst/>
                        </a:rPr>
                        <a:t> </a:t>
                      </a:r>
                      <a:r>
                        <a:rPr lang="en-US" sz="1000" u="none" strike="noStrike" dirty="0" err="1">
                          <a:effectLst/>
                        </a:rPr>
                        <a:t>sebanyak</a:t>
                      </a:r>
                      <a:r>
                        <a:rPr lang="en-US" sz="1000" u="none" strike="noStrike" dirty="0">
                          <a:effectLst/>
                        </a:rPr>
                        <a:t> 117 pcs </a:t>
                      </a:r>
                      <a:r>
                        <a:rPr lang="en-US" sz="1000" u="none" strike="noStrike" dirty="0" err="1">
                          <a:effectLst/>
                        </a:rPr>
                        <a:t>atau</a:t>
                      </a:r>
                      <a:r>
                        <a:rPr lang="en-US" sz="1000" u="none" strike="noStrike" dirty="0">
                          <a:effectLst/>
                        </a:rPr>
                        <a:t> </a:t>
                      </a:r>
                      <a:r>
                        <a:rPr lang="en-US" sz="1000" u="none" strike="noStrike" dirty="0" err="1">
                          <a:effectLst/>
                        </a:rPr>
                        <a:t>senilai</a:t>
                      </a:r>
                      <a:r>
                        <a:rPr lang="en-US" sz="1000" u="none" strike="noStrike" dirty="0">
                          <a:effectLst/>
                        </a:rPr>
                        <a:t> Rp 18.684.900 </a:t>
                      </a:r>
                      <a:r>
                        <a:rPr lang="en-US" sz="1000" u="none" strike="noStrike" dirty="0" err="1">
                          <a:effectLst/>
                        </a:rPr>
                        <a:t>berpotensi</a:t>
                      </a:r>
                      <a:r>
                        <a:rPr lang="en-US" sz="1000" u="none" strike="noStrike" dirty="0">
                          <a:effectLst/>
                        </a:rPr>
                        <a:t> </a:t>
                      </a:r>
                      <a:r>
                        <a:rPr lang="en-US" sz="1000" u="none" strike="noStrike" dirty="0" err="1">
                          <a:effectLst/>
                        </a:rPr>
                        <a:t>adanya</a:t>
                      </a:r>
                      <a:r>
                        <a:rPr lang="en-US" sz="1000" u="none" strike="noStrike" dirty="0">
                          <a:effectLst/>
                        </a:rPr>
                        <a:t> complain </a:t>
                      </a:r>
                      <a:r>
                        <a:rPr lang="en-US" sz="1000" u="none" strike="noStrike" dirty="0" err="1">
                          <a:effectLst/>
                        </a:rPr>
                        <a:t>dari</a:t>
                      </a:r>
                      <a:r>
                        <a:rPr lang="en-US" sz="1000" u="none" strike="noStrike" dirty="0">
                          <a:effectLst/>
                        </a:rPr>
                        <a:t> customer,  </a:t>
                      </a:r>
                      <a:br>
                        <a:rPr lang="en-US" sz="1000" u="none" strike="noStrike" dirty="0">
                          <a:effectLst/>
                        </a:rPr>
                      </a:br>
                      <a:r>
                        <a:rPr lang="en-US" sz="1000" u="none" strike="noStrike" dirty="0">
                          <a:effectLst/>
                        </a:rPr>
                        <a:t>2. </a:t>
                      </a:r>
                      <a:r>
                        <a:rPr lang="en-US" sz="1000" u="none" strike="noStrike" dirty="0" err="1">
                          <a:effectLst/>
                        </a:rPr>
                        <a:t>Adanya</a:t>
                      </a:r>
                      <a:r>
                        <a:rPr lang="en-US" sz="1000" u="none" strike="noStrike" dirty="0">
                          <a:effectLst/>
                        </a:rPr>
                        <a:t> </a:t>
                      </a:r>
                      <a:r>
                        <a:rPr lang="en-US" sz="1000" u="none" strike="noStrike" dirty="0" err="1">
                          <a:effectLst/>
                        </a:rPr>
                        <a:t>tambahan</a:t>
                      </a:r>
                      <a:r>
                        <a:rPr lang="en-US" sz="1000" u="none" strike="noStrike" dirty="0">
                          <a:effectLst/>
                        </a:rPr>
                        <a:t> </a:t>
                      </a:r>
                      <a:r>
                        <a:rPr lang="en-US" sz="1000" u="none" strike="noStrike" dirty="0" err="1">
                          <a:effectLst/>
                        </a:rPr>
                        <a:t>waktu</a:t>
                      </a:r>
                      <a:r>
                        <a:rPr lang="en-US" sz="1000" u="none" strike="noStrike" dirty="0">
                          <a:effectLst/>
                        </a:rPr>
                        <a:t> pada </a:t>
                      </a:r>
                      <a:r>
                        <a:rPr lang="en-US" sz="1000" u="none" strike="noStrike" dirty="0" err="1">
                          <a:effectLst/>
                        </a:rPr>
                        <a:t>pengerjaan</a:t>
                      </a:r>
                      <a:r>
                        <a:rPr lang="en-US" sz="1000" u="none" strike="noStrike" dirty="0">
                          <a:effectLst/>
                        </a:rPr>
                        <a:t> </a:t>
                      </a:r>
                      <a:br>
                        <a:rPr lang="en-US" sz="1000" u="none" strike="noStrike" dirty="0">
                          <a:effectLst/>
                        </a:rPr>
                      </a:b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u="none" strike="noStrike" dirty="0">
                          <a:effectLst/>
                        </a:rPr>
                        <a:t>1. </a:t>
                      </a:r>
                      <a:r>
                        <a:rPr lang="en-US" sz="1000" u="none" strike="noStrike" dirty="0" err="1">
                          <a:effectLst/>
                        </a:rPr>
                        <a:t>Menambahkan</a:t>
                      </a:r>
                      <a:r>
                        <a:rPr lang="en-US" sz="1000" u="none" strike="noStrike" dirty="0">
                          <a:effectLst/>
                        </a:rPr>
                        <a:t> proses </a:t>
                      </a:r>
                      <a:r>
                        <a:rPr lang="en-US" sz="1000" u="none" strike="noStrike" dirty="0" err="1">
                          <a:effectLst/>
                        </a:rPr>
                        <a:t>verifikasi</a:t>
                      </a:r>
                      <a:r>
                        <a:rPr lang="en-US" sz="1000" u="none" strike="noStrike" dirty="0">
                          <a:effectLst/>
                        </a:rPr>
                        <a:t> </a:t>
                      </a:r>
                      <a:r>
                        <a:rPr lang="en-US" sz="1000" u="none" strike="noStrike" dirty="0" err="1">
                          <a:effectLst/>
                        </a:rPr>
                        <a:t>gambar</a:t>
                      </a:r>
                      <a:r>
                        <a:rPr lang="en-US" sz="1000" u="none" strike="noStrike" dirty="0">
                          <a:effectLst/>
                        </a:rPr>
                        <a:t> </a:t>
                      </a:r>
                      <a:r>
                        <a:rPr lang="en-US" sz="1000" u="none" strike="noStrike" dirty="0" err="1">
                          <a:effectLst/>
                        </a:rPr>
                        <a:t>teknik</a:t>
                      </a:r>
                      <a:r>
                        <a:rPr lang="en-US" sz="1000" u="none" strike="noStrike" dirty="0">
                          <a:effectLst/>
                        </a:rPr>
                        <a:t> oleh </a:t>
                      </a:r>
                      <a:r>
                        <a:rPr lang="en-US" sz="1000" u="none" strike="noStrike" dirty="0" err="1">
                          <a:effectLst/>
                        </a:rPr>
                        <a:t>manajer</a:t>
                      </a:r>
                      <a:r>
                        <a:rPr lang="en-US" sz="1000" u="none" strike="noStrike" dirty="0">
                          <a:effectLst/>
                        </a:rPr>
                        <a:t> </a:t>
                      </a:r>
                      <a:br>
                        <a:rPr lang="en-US" sz="1000" u="none" strike="noStrike" dirty="0">
                          <a:effectLst/>
                        </a:rPr>
                      </a:br>
                      <a:r>
                        <a:rPr lang="en-US" sz="1000" u="none" strike="noStrike" dirty="0">
                          <a:effectLst/>
                        </a:rPr>
                        <a:t>2. </a:t>
                      </a:r>
                      <a:r>
                        <a:rPr lang="en-US" sz="1000" u="none" strike="noStrike" dirty="0" err="1">
                          <a:effectLst/>
                        </a:rPr>
                        <a:t>Melakukan</a:t>
                      </a:r>
                      <a:r>
                        <a:rPr lang="en-US" sz="1000" u="none" strike="noStrike" dirty="0">
                          <a:effectLst/>
                        </a:rPr>
                        <a:t> </a:t>
                      </a:r>
                      <a:r>
                        <a:rPr lang="en-US" sz="1000" u="none" strike="noStrike" dirty="0" err="1">
                          <a:effectLst/>
                        </a:rPr>
                        <a:t>validasi</a:t>
                      </a:r>
                      <a:r>
                        <a:rPr lang="en-US" sz="1000" u="none" strike="noStrike" dirty="0">
                          <a:effectLst/>
                        </a:rPr>
                        <a:t> dan update </a:t>
                      </a:r>
                      <a:r>
                        <a:rPr lang="en-US" sz="1000" u="none" strike="noStrike" dirty="0" err="1">
                          <a:effectLst/>
                        </a:rPr>
                        <a:t>seluruh</a:t>
                      </a:r>
                      <a:r>
                        <a:rPr lang="en-US" sz="1000" u="none" strike="noStrike" dirty="0">
                          <a:effectLst/>
                        </a:rPr>
                        <a:t> GTKP, DSKK, OPC, dan TI </a:t>
                      </a:r>
                      <a:r>
                        <a:rPr lang="en-US" sz="1000" u="none" strike="noStrike" dirty="0" err="1">
                          <a:effectLst/>
                        </a:rPr>
                        <a:t>ke</a:t>
                      </a:r>
                      <a:r>
                        <a:rPr lang="en-US" sz="1000" u="none" strike="noStrike" dirty="0">
                          <a:effectLst/>
                        </a:rPr>
                        <a:t> </a:t>
                      </a:r>
                      <a:r>
                        <a:rPr lang="en-US" sz="1000" u="none" strike="noStrike" dirty="0" err="1">
                          <a:effectLst/>
                        </a:rPr>
                        <a:t>seluruh</a:t>
                      </a:r>
                      <a:r>
                        <a:rPr lang="en-US" sz="1000" u="none" strike="noStrike" dirty="0">
                          <a:effectLst/>
                        </a:rPr>
                        <a:t> </a:t>
                      </a:r>
                      <a:r>
                        <a:rPr lang="en-US" sz="1000" u="none" strike="noStrike" dirty="0" err="1">
                          <a:effectLst/>
                        </a:rPr>
                        <a:t>departemen</a:t>
                      </a:r>
                      <a:r>
                        <a:rPr lang="en-US" sz="1000" u="none" strike="noStrike" dirty="0">
                          <a:effectLst/>
                        </a:rPr>
                        <a:t> yang </a:t>
                      </a:r>
                      <a:r>
                        <a:rPr lang="en-US" sz="1000" u="none" strike="noStrike" dirty="0" err="1">
                          <a:effectLst/>
                        </a:rPr>
                        <a:t>bersangkutan</a:t>
                      </a:r>
                      <a:r>
                        <a:rPr lang="en-US" sz="1000" u="none" strike="noStrike" dirty="0">
                          <a:effectLst/>
                        </a:rPr>
                        <a:t>.</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u="none" strike="noStrike">
                          <a:effectLst/>
                        </a:rPr>
                        <a:t>1. Verifikasi Gambar Teknik Yang dikirimkan Ke Vendor akan diperketat dengan tambahan pemeriksaan Kabag Terkait. </a:t>
                      </a:r>
                      <a:br>
                        <a:rPr lang="en-US" sz="1000" u="none" strike="noStrike">
                          <a:effectLst/>
                        </a:rPr>
                      </a:br>
                      <a:r>
                        <a:rPr lang="en-US" sz="1000" u="none" strike="noStrike">
                          <a:effectLst/>
                        </a:rPr>
                        <a:t>2. Validasi dokumen dan Update akan dilakukan Bertahap, mengingat banyaknya dokumen. akan didahulukan khusus dokumen terkait temuan</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000" u="none" strike="noStrike">
                          <a:effectLst/>
                        </a:rPr>
                        <a:t>31-Oct-24</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rPr>
                        <a:t>Closed</a:t>
                      </a:r>
                    </a:p>
                  </a:txBody>
                  <a:tcPr marL="0" marR="0" marT="0" marB="0" anchor="ctr"/>
                </a:tc>
                <a:extLst>
                  <a:ext uri="{0D108BD9-81ED-4DB2-BD59-A6C34878D82A}">
                    <a16:rowId xmlns:a16="http://schemas.microsoft.com/office/drawing/2014/main" val="3259601036"/>
                  </a:ext>
                </a:extLst>
              </a:tr>
              <a:tr h="1488618">
                <a:tc>
                  <a:txBody>
                    <a:bodyPr/>
                    <a:lstStyle/>
                    <a:p>
                      <a:pPr algn="ctr" fontAlgn="ctr"/>
                      <a:r>
                        <a:rPr lang="en-US" sz="1000" u="none" strike="noStrike">
                          <a:effectLst/>
                        </a:rPr>
                        <a:t>3</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000" u="none" strike="noStrike">
                          <a:effectLst/>
                        </a:rPr>
                        <a:t>R&amp;D</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u="none" strike="noStrike">
                          <a:effectLst/>
                        </a:rPr>
                        <a:t>Terjadi perubahan spesifikasi produk untuk FG-KOG-LPS-AS-0052 (RED-CREAM O5), semula menggunakan  RM-KOG-PIP-00-0006 PIPA 32/12 x 1.2 x 435 berubah menjadi RM-KOG-PIP-00-0024 PIPA 30/20 X 1.2 X 440, namun informasi perubahan pipa belum di update di Daftar Standar Komponen Kursi (DSKK)  dan Bill Of Material (BOM) di SAP.</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nl-NL" sz="1000" u="none" strike="noStrike" dirty="0">
                          <a:effectLst/>
                        </a:rPr>
                        <a:t>8.3.2 Perencanaan desain dan pengembangan</a:t>
                      </a:r>
                      <a:endParaRPr lang="nl-NL"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u="none" strike="noStrike">
                          <a:effectLst/>
                        </a:rPr>
                        <a:t>Mi</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u="none" strike="noStrike" dirty="0">
                          <a:effectLst/>
                        </a:rPr>
                        <a:t>1. </a:t>
                      </a:r>
                      <a:r>
                        <a:rPr lang="en-US" sz="1000" u="none" strike="noStrike" dirty="0" err="1">
                          <a:effectLst/>
                        </a:rPr>
                        <a:t>Keselahan</a:t>
                      </a:r>
                      <a:r>
                        <a:rPr lang="en-US" sz="1000" u="none" strike="noStrike" dirty="0">
                          <a:effectLst/>
                        </a:rPr>
                        <a:t> </a:t>
                      </a:r>
                      <a:r>
                        <a:rPr lang="en-US" sz="1000" u="none" strike="noStrike" dirty="0" err="1">
                          <a:effectLst/>
                        </a:rPr>
                        <a:t>permintaan</a:t>
                      </a:r>
                      <a:r>
                        <a:rPr lang="en-US" sz="1000" u="none" strike="noStrike" dirty="0">
                          <a:effectLst/>
                        </a:rPr>
                        <a:t> material </a:t>
                      </a:r>
                      <a:r>
                        <a:rPr lang="en-US" sz="1000" u="none" strike="noStrike" dirty="0" err="1">
                          <a:effectLst/>
                        </a:rPr>
                        <a:t>karena</a:t>
                      </a:r>
                      <a:r>
                        <a:rPr lang="en-US" sz="1000" u="none" strike="noStrike" dirty="0">
                          <a:effectLst/>
                        </a:rPr>
                        <a:t> </a:t>
                      </a:r>
                      <a:r>
                        <a:rPr lang="en-US" sz="1000" u="none" strike="noStrike" dirty="0" err="1">
                          <a:effectLst/>
                        </a:rPr>
                        <a:t>mengacu</a:t>
                      </a:r>
                      <a:r>
                        <a:rPr lang="en-US" sz="1000" u="none" strike="noStrike" dirty="0">
                          <a:effectLst/>
                        </a:rPr>
                        <a:t> pada BOM </a:t>
                      </a:r>
                      <a:r>
                        <a:rPr lang="en-US" sz="1000" u="none" strike="noStrike" dirty="0" err="1">
                          <a:effectLst/>
                        </a:rPr>
                        <a:t>belum</a:t>
                      </a:r>
                      <a:r>
                        <a:rPr lang="en-US" sz="1000" u="none" strike="noStrike" dirty="0">
                          <a:effectLst/>
                        </a:rPr>
                        <a:t> update</a:t>
                      </a:r>
                      <a:br>
                        <a:rPr lang="en-US" sz="1000" u="none" strike="noStrike" dirty="0">
                          <a:effectLst/>
                        </a:rPr>
                      </a:br>
                      <a:r>
                        <a:rPr lang="en-US" sz="1000" u="none" strike="noStrike" dirty="0">
                          <a:effectLst/>
                        </a:rPr>
                        <a:t>2. </a:t>
                      </a:r>
                      <a:r>
                        <a:rPr lang="en-US" sz="1000" u="none" strike="noStrike" dirty="0" err="1">
                          <a:effectLst/>
                        </a:rPr>
                        <a:t>Potensi</a:t>
                      </a:r>
                      <a:r>
                        <a:rPr lang="en-US" sz="1000" u="none" strike="noStrike" dirty="0">
                          <a:effectLst/>
                        </a:rPr>
                        <a:t> deadstock inventory </a:t>
                      </a:r>
                      <a:r>
                        <a:rPr lang="en-US" sz="1000" u="none" strike="noStrike" dirty="0" err="1">
                          <a:effectLst/>
                        </a:rPr>
                        <a:t>untuk</a:t>
                      </a:r>
                      <a:r>
                        <a:rPr lang="en-US" sz="1000" u="none" strike="noStrike" dirty="0">
                          <a:effectLst/>
                        </a:rPr>
                        <a:t> material RM-KOG-PIP-00-0006 PIPA 32/12 x 1.2 x 435 </a:t>
                      </a:r>
                      <a:r>
                        <a:rPr lang="en-US" sz="1000" u="none" strike="noStrike" dirty="0" err="1">
                          <a:effectLst/>
                        </a:rPr>
                        <a:t>sebanyak</a:t>
                      </a:r>
                      <a:r>
                        <a:rPr lang="en-US" sz="1000" u="none" strike="noStrike" dirty="0">
                          <a:effectLst/>
                        </a:rPr>
                        <a:t> 846 pcs </a:t>
                      </a:r>
                      <a:r>
                        <a:rPr lang="en-US" sz="1000" u="none" strike="noStrike" dirty="0" err="1">
                          <a:effectLst/>
                        </a:rPr>
                        <a:t>atau</a:t>
                      </a:r>
                      <a:r>
                        <a:rPr lang="en-US" sz="1000" u="none" strike="noStrike" dirty="0">
                          <a:effectLst/>
                        </a:rPr>
                        <a:t> </a:t>
                      </a:r>
                      <a:r>
                        <a:rPr lang="en-US" sz="1000" u="none" strike="noStrike" dirty="0" err="1">
                          <a:effectLst/>
                        </a:rPr>
                        <a:t>senilai</a:t>
                      </a:r>
                      <a:r>
                        <a:rPr lang="en-US" sz="1000" u="none" strike="noStrike" dirty="0">
                          <a:effectLst/>
                        </a:rPr>
                        <a:t> Rp 9,691,718</a:t>
                      </a:r>
                      <a:br>
                        <a:rPr lang="en-US" sz="1000" u="none" strike="noStrike" dirty="0">
                          <a:effectLst/>
                        </a:rPr>
                      </a:b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u="none" strike="noStrike">
                          <a:effectLst/>
                        </a:rPr>
                        <a:t>1. Melakukan validasi dan update seluruh GTKP, DSKK, OPC, dan TI untuk produk yang diupdate.</a:t>
                      </a:r>
                      <a:br>
                        <a:rPr lang="en-US" sz="1000" u="none" strike="noStrike">
                          <a:effectLst/>
                        </a:rPr>
                      </a:br>
                      <a:r>
                        <a:rPr lang="en-US" sz="1000" u="none" strike="noStrike">
                          <a:effectLst/>
                        </a:rPr>
                        <a:t>2. Perubahan spesifikasi produk disosialisasikan ke departemen terkait.</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u="none" strike="noStrike" dirty="0">
                          <a:effectLst/>
                        </a:rPr>
                        <a:t>1. </a:t>
                      </a:r>
                      <a:r>
                        <a:rPr lang="en-US" sz="1000" u="none" strike="noStrike" dirty="0" err="1">
                          <a:effectLst/>
                        </a:rPr>
                        <a:t>Selanjutnya</a:t>
                      </a:r>
                      <a:r>
                        <a:rPr lang="en-US" sz="1000" u="none" strike="noStrike" dirty="0">
                          <a:effectLst/>
                        </a:rPr>
                        <a:t> </a:t>
                      </a:r>
                      <a:r>
                        <a:rPr lang="en-US" sz="1000" u="none" strike="noStrike" dirty="0" err="1">
                          <a:effectLst/>
                        </a:rPr>
                        <a:t>setiap</a:t>
                      </a:r>
                      <a:r>
                        <a:rPr lang="en-US" sz="1000" u="none" strike="noStrike" dirty="0">
                          <a:effectLst/>
                        </a:rPr>
                        <a:t> TI yang </a:t>
                      </a:r>
                      <a:r>
                        <a:rPr lang="en-US" sz="1000" u="none" strike="noStrike" dirty="0" err="1">
                          <a:effectLst/>
                        </a:rPr>
                        <a:t>dikeluarkan</a:t>
                      </a:r>
                      <a:r>
                        <a:rPr lang="en-US" sz="1000" u="none" strike="noStrike" dirty="0">
                          <a:effectLst/>
                        </a:rPr>
                        <a:t> </a:t>
                      </a:r>
                      <a:r>
                        <a:rPr lang="en-US" sz="1000" u="none" strike="noStrike" dirty="0" err="1">
                          <a:effectLst/>
                        </a:rPr>
                        <a:t>alkan</a:t>
                      </a:r>
                      <a:r>
                        <a:rPr lang="en-US" sz="1000" u="none" strike="noStrike" dirty="0">
                          <a:effectLst/>
                        </a:rPr>
                        <a:t> </a:t>
                      </a:r>
                      <a:r>
                        <a:rPr lang="en-US" sz="1000" u="none" strike="noStrike" dirty="0" err="1">
                          <a:effectLst/>
                        </a:rPr>
                        <a:t>dilampirkan</a:t>
                      </a:r>
                      <a:r>
                        <a:rPr lang="en-US" sz="1000" u="none" strike="noStrike" dirty="0">
                          <a:effectLst/>
                        </a:rPr>
                        <a:t> GTKP, DSKK, OPC yang </a:t>
                      </a:r>
                      <a:r>
                        <a:rPr lang="en-US" sz="1000" u="none" strike="noStrike" dirty="0" err="1">
                          <a:effectLst/>
                        </a:rPr>
                        <a:t>telah</a:t>
                      </a:r>
                      <a:r>
                        <a:rPr lang="en-US" sz="1000" u="none" strike="noStrike" dirty="0">
                          <a:effectLst/>
                        </a:rPr>
                        <a:t> di update </a:t>
                      </a:r>
                      <a:r>
                        <a:rPr lang="en-US" sz="1000" u="none" strike="noStrike" dirty="0" err="1">
                          <a:effectLst/>
                        </a:rPr>
                        <a:t>didahulukan</a:t>
                      </a:r>
                      <a:r>
                        <a:rPr lang="en-US" sz="1000" u="none" strike="noStrike" dirty="0">
                          <a:effectLst/>
                        </a:rPr>
                        <a:t> </a:t>
                      </a:r>
                      <a:r>
                        <a:rPr lang="en-US" sz="1000" u="none" strike="noStrike" dirty="0" err="1">
                          <a:effectLst/>
                        </a:rPr>
                        <a:t>temuan</a:t>
                      </a:r>
                      <a:r>
                        <a:rPr lang="en-US" sz="1000" u="none" strike="noStrike" dirty="0">
                          <a:effectLst/>
                        </a:rPr>
                        <a:t> audit.</a:t>
                      </a:r>
                      <a:br>
                        <a:rPr lang="en-US" sz="1000" u="none" strike="noStrike" dirty="0">
                          <a:effectLst/>
                        </a:rPr>
                      </a:br>
                      <a:r>
                        <a:rPr lang="en-US" sz="1000" u="none" strike="noStrike" dirty="0">
                          <a:effectLst/>
                        </a:rPr>
                        <a:t>2. </a:t>
                      </a:r>
                      <a:r>
                        <a:rPr lang="en-US" sz="1000" u="none" strike="noStrike" dirty="0" err="1">
                          <a:effectLst/>
                        </a:rPr>
                        <a:t>Sosialisasi</a:t>
                      </a:r>
                      <a:r>
                        <a:rPr lang="en-US" sz="1000" u="none" strike="noStrike" dirty="0">
                          <a:effectLst/>
                        </a:rPr>
                        <a:t> Akan </a:t>
                      </a:r>
                      <a:r>
                        <a:rPr lang="en-US" sz="1000" u="none" strike="noStrike" dirty="0" err="1">
                          <a:effectLst/>
                        </a:rPr>
                        <a:t>dilakukan</a:t>
                      </a:r>
                      <a:r>
                        <a:rPr lang="en-US" sz="1000" u="none" strike="noStrike" dirty="0">
                          <a:effectLst/>
                        </a:rPr>
                        <a:t> </a:t>
                      </a:r>
                      <a:r>
                        <a:rPr lang="en-US" sz="1000" u="none" strike="noStrike" dirty="0" err="1">
                          <a:effectLst/>
                        </a:rPr>
                        <a:t>untuk</a:t>
                      </a:r>
                      <a:r>
                        <a:rPr lang="en-US" sz="1000" u="none" strike="noStrike" dirty="0">
                          <a:effectLst/>
                        </a:rPr>
                        <a:t> </a:t>
                      </a:r>
                      <a:r>
                        <a:rPr lang="en-US" sz="1000" u="none" strike="noStrike" dirty="0" err="1">
                          <a:effectLst/>
                        </a:rPr>
                        <a:t>perubahan</a:t>
                      </a:r>
                      <a:r>
                        <a:rPr lang="en-US" sz="1000" u="none" strike="noStrike" dirty="0">
                          <a:effectLst/>
                        </a:rPr>
                        <a:t> </a:t>
                      </a:r>
                      <a:r>
                        <a:rPr lang="en-US" sz="1000" u="none" strike="noStrike" dirty="0" err="1">
                          <a:effectLst/>
                        </a:rPr>
                        <a:t>melalui</a:t>
                      </a:r>
                      <a:r>
                        <a:rPr lang="en-US" sz="1000" u="none" strike="noStrike" dirty="0">
                          <a:effectLst/>
                        </a:rPr>
                        <a:t> TI, </a:t>
                      </a:r>
                      <a:r>
                        <a:rPr lang="en-US" sz="1000" u="none" strike="noStrike" dirty="0" err="1">
                          <a:effectLst/>
                        </a:rPr>
                        <a:t>sebagaimana</a:t>
                      </a:r>
                      <a:r>
                        <a:rPr lang="en-US" sz="1000" u="none" strike="noStrike" dirty="0">
                          <a:effectLst/>
                        </a:rPr>
                        <a:t> </a:t>
                      </a:r>
                      <a:r>
                        <a:rPr lang="en-US" sz="1000" u="none" strike="noStrike" dirty="0" err="1">
                          <a:effectLst/>
                        </a:rPr>
                        <a:t>seharusnya</a:t>
                      </a:r>
                      <a:r>
                        <a:rPr lang="en-US" sz="1000" u="none" strike="noStrike" dirty="0">
                          <a:effectLst/>
                        </a:rPr>
                        <a:t> </a:t>
                      </a:r>
                      <a:r>
                        <a:rPr lang="en-US" sz="1000" u="none" strike="noStrike" dirty="0" err="1">
                          <a:effectLst/>
                        </a:rPr>
                        <a:t>terjadi</a:t>
                      </a: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u="none" strike="noStrike" dirty="0">
                          <a:effectLst/>
                        </a:rPr>
                        <a:t>31-Oct-24</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rPr>
                        <a:t>Closed</a:t>
                      </a:r>
                    </a:p>
                  </a:txBody>
                  <a:tcPr marL="0" marR="0" marT="0" marB="0" anchor="ctr"/>
                </a:tc>
                <a:extLst>
                  <a:ext uri="{0D108BD9-81ED-4DB2-BD59-A6C34878D82A}">
                    <a16:rowId xmlns:a16="http://schemas.microsoft.com/office/drawing/2014/main" val="1625875718"/>
                  </a:ext>
                </a:extLst>
              </a:tr>
            </a:tbl>
          </a:graphicData>
        </a:graphic>
      </p:graphicFrame>
    </p:spTree>
    <p:extLst>
      <p:ext uri="{BB962C8B-B14F-4D97-AF65-F5344CB8AC3E}">
        <p14:creationId xmlns:p14="http://schemas.microsoft.com/office/powerpoint/2010/main" val="1278754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19557-2A34-2EB1-41ED-3837D1FF75A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560B38C0-96BB-1759-6C71-0748BD744A7E}"/>
              </a:ext>
            </a:extLst>
          </p:cNvPr>
          <p:cNvGrpSpPr/>
          <p:nvPr/>
        </p:nvGrpSpPr>
        <p:grpSpPr>
          <a:xfrm>
            <a:off x="465100" y="6444412"/>
            <a:ext cx="11339106" cy="287226"/>
            <a:chOff x="465100" y="6294512"/>
            <a:chExt cx="11339106" cy="287226"/>
          </a:xfrm>
        </p:grpSpPr>
        <p:pic>
          <p:nvPicPr>
            <p:cNvPr id="4" name="Picture 3">
              <a:extLst>
                <a:ext uri="{FF2B5EF4-FFF2-40B4-BE49-F238E27FC236}">
                  <a16:creationId xmlns:a16="http://schemas.microsoft.com/office/drawing/2014/main" id="{21625C45-D422-810B-225A-5BAD32AF1A9C}"/>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6" name="Straight Connector 5">
              <a:extLst>
                <a:ext uri="{FF2B5EF4-FFF2-40B4-BE49-F238E27FC236}">
                  <a16:creationId xmlns:a16="http://schemas.microsoft.com/office/drawing/2014/main" id="{C7D5068F-95C3-5208-4A3B-C7E56DF22AF6}"/>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85AAAAE-2956-8E7C-13E2-7CE71AB7D6E0}"/>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0294F3-3DE0-0616-29A1-39B5B4CBF690}"/>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40A2202-4008-D41A-8D5B-57BB5BF1BB68}"/>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Rounded Corners 9">
            <a:extLst>
              <a:ext uri="{FF2B5EF4-FFF2-40B4-BE49-F238E27FC236}">
                <a16:creationId xmlns:a16="http://schemas.microsoft.com/office/drawing/2014/main" id="{1EA39957-6B90-95D7-BEA5-AF29A79D003E}"/>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1" name="Rectangle: Rounded Corners 10">
            <a:extLst>
              <a:ext uri="{FF2B5EF4-FFF2-40B4-BE49-F238E27FC236}">
                <a16:creationId xmlns:a16="http://schemas.microsoft.com/office/drawing/2014/main" id="{BFB5236F-708B-B4F3-3DB4-178CAB8E0286}"/>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2" name="TextBox 11">
            <a:extLst>
              <a:ext uri="{FF2B5EF4-FFF2-40B4-BE49-F238E27FC236}">
                <a16:creationId xmlns:a16="http://schemas.microsoft.com/office/drawing/2014/main" id="{524C4CF2-285B-C8DC-E2AA-44E10D4516D1}"/>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3" name="TextBox 12">
            <a:extLst>
              <a:ext uri="{FF2B5EF4-FFF2-40B4-BE49-F238E27FC236}">
                <a16:creationId xmlns:a16="http://schemas.microsoft.com/office/drawing/2014/main" id="{E48E73BC-6D3B-449E-D5E7-1FDE96027043}"/>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4" name="TextBox 13">
            <a:extLst>
              <a:ext uri="{FF2B5EF4-FFF2-40B4-BE49-F238E27FC236}">
                <a16:creationId xmlns:a16="http://schemas.microsoft.com/office/drawing/2014/main" id="{A2962088-0D45-AF57-D469-B5C9BB658E57}"/>
              </a:ext>
            </a:extLst>
          </p:cNvPr>
          <p:cNvSpPr txBox="1"/>
          <p:nvPr/>
        </p:nvSpPr>
        <p:spPr>
          <a:xfrm>
            <a:off x="1285914" y="961971"/>
            <a:ext cx="7903056" cy="307777"/>
          </a:xfrm>
          <a:prstGeom prst="rect">
            <a:avLst/>
          </a:prstGeom>
          <a:noFill/>
        </p:spPr>
        <p:txBody>
          <a:bodyPr wrap="square">
            <a:spAutoFit/>
          </a:bodyPr>
          <a:lstStyle/>
          <a:p>
            <a:r>
              <a:rPr lang="fi-FI" altLang="ko-KR" sz="1400" b="1" dirty="0">
                <a:latin typeface="Arial"/>
                <a:ea typeface="Arial Unicode MS"/>
                <a:cs typeface="Arial" pitchFamily="34" charset="0"/>
              </a:rPr>
              <a:t>3.5 HASIL AUDIT SISTEM MANAJEMEN TERINTEGRASI KUARTAL 2 TAHUN 2024</a:t>
            </a:r>
          </a:p>
        </p:txBody>
      </p:sp>
      <p:graphicFrame>
        <p:nvGraphicFramePr>
          <p:cNvPr id="15" name="Table 14">
            <a:extLst>
              <a:ext uri="{FF2B5EF4-FFF2-40B4-BE49-F238E27FC236}">
                <a16:creationId xmlns:a16="http://schemas.microsoft.com/office/drawing/2014/main" id="{9F9939F3-27C9-75B6-7967-4676F2E9FD2C}"/>
              </a:ext>
            </a:extLst>
          </p:cNvPr>
          <p:cNvGraphicFramePr>
            <a:graphicFrameLocks noGrp="1"/>
          </p:cNvGraphicFramePr>
          <p:nvPr>
            <p:extLst>
              <p:ext uri="{D42A27DB-BD31-4B8C-83A1-F6EECF244321}">
                <p14:modId xmlns:p14="http://schemas.microsoft.com/office/powerpoint/2010/main" val="1900173994"/>
              </p:ext>
            </p:extLst>
          </p:nvPr>
        </p:nvGraphicFramePr>
        <p:xfrm>
          <a:off x="-1" y="1399498"/>
          <a:ext cx="12192000" cy="5966325"/>
        </p:xfrm>
        <a:graphic>
          <a:graphicData uri="http://schemas.openxmlformats.org/drawingml/2006/table">
            <a:tbl>
              <a:tblPr>
                <a:tableStyleId>{5C22544A-7EE6-4342-B048-85BDC9FD1C3A}</a:tableStyleId>
              </a:tblPr>
              <a:tblGrid>
                <a:gridCol w="359765">
                  <a:extLst>
                    <a:ext uri="{9D8B030D-6E8A-4147-A177-3AD203B41FA5}">
                      <a16:colId xmlns:a16="http://schemas.microsoft.com/office/drawing/2014/main" val="2593965924"/>
                    </a:ext>
                  </a:extLst>
                </a:gridCol>
                <a:gridCol w="636961">
                  <a:extLst>
                    <a:ext uri="{9D8B030D-6E8A-4147-A177-3AD203B41FA5}">
                      <a16:colId xmlns:a16="http://schemas.microsoft.com/office/drawing/2014/main" val="156911105"/>
                    </a:ext>
                  </a:extLst>
                </a:gridCol>
                <a:gridCol w="2480993">
                  <a:extLst>
                    <a:ext uri="{9D8B030D-6E8A-4147-A177-3AD203B41FA5}">
                      <a16:colId xmlns:a16="http://schemas.microsoft.com/office/drawing/2014/main" val="1549697738"/>
                    </a:ext>
                  </a:extLst>
                </a:gridCol>
                <a:gridCol w="914400">
                  <a:extLst>
                    <a:ext uri="{9D8B030D-6E8A-4147-A177-3AD203B41FA5}">
                      <a16:colId xmlns:a16="http://schemas.microsoft.com/office/drawing/2014/main" val="1353046964"/>
                    </a:ext>
                  </a:extLst>
                </a:gridCol>
                <a:gridCol w="659567">
                  <a:extLst>
                    <a:ext uri="{9D8B030D-6E8A-4147-A177-3AD203B41FA5}">
                      <a16:colId xmlns:a16="http://schemas.microsoft.com/office/drawing/2014/main" val="167126025"/>
                    </a:ext>
                  </a:extLst>
                </a:gridCol>
                <a:gridCol w="1828800">
                  <a:extLst>
                    <a:ext uri="{9D8B030D-6E8A-4147-A177-3AD203B41FA5}">
                      <a16:colId xmlns:a16="http://schemas.microsoft.com/office/drawing/2014/main" val="3050672969"/>
                    </a:ext>
                  </a:extLst>
                </a:gridCol>
                <a:gridCol w="1768840">
                  <a:extLst>
                    <a:ext uri="{9D8B030D-6E8A-4147-A177-3AD203B41FA5}">
                      <a16:colId xmlns:a16="http://schemas.microsoft.com/office/drawing/2014/main" val="837517321"/>
                    </a:ext>
                  </a:extLst>
                </a:gridCol>
                <a:gridCol w="2420524">
                  <a:extLst>
                    <a:ext uri="{9D8B030D-6E8A-4147-A177-3AD203B41FA5}">
                      <a16:colId xmlns:a16="http://schemas.microsoft.com/office/drawing/2014/main" val="431189618"/>
                    </a:ext>
                  </a:extLst>
                </a:gridCol>
                <a:gridCol w="561075">
                  <a:extLst>
                    <a:ext uri="{9D8B030D-6E8A-4147-A177-3AD203B41FA5}">
                      <a16:colId xmlns:a16="http://schemas.microsoft.com/office/drawing/2014/main" val="1868926643"/>
                    </a:ext>
                  </a:extLst>
                </a:gridCol>
                <a:gridCol w="561075">
                  <a:extLst>
                    <a:ext uri="{9D8B030D-6E8A-4147-A177-3AD203B41FA5}">
                      <a16:colId xmlns:a16="http://schemas.microsoft.com/office/drawing/2014/main" val="2131084070"/>
                    </a:ext>
                  </a:extLst>
                </a:gridCol>
              </a:tblGrid>
              <a:tr h="396965">
                <a:tc>
                  <a:txBody>
                    <a:bodyPr/>
                    <a:lstStyle/>
                    <a:p>
                      <a:pPr algn="ctr" fontAlgn="ctr"/>
                      <a:r>
                        <a:rPr lang="en-US" sz="1200" b="0" u="none" strike="noStrike" dirty="0">
                          <a:solidFill>
                            <a:schemeClr val="bg1"/>
                          </a:solidFill>
                          <a:effectLst/>
                        </a:rPr>
                        <a:t>No</a:t>
                      </a:r>
                      <a:endParaRPr lang="en-US" sz="1200" b="0" i="0" u="none" strike="noStrike" dirty="0">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Proses / Dept</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Ringkasan Temuan </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Referensi</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Kategori Temuan</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Dampak</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Rekomendasi Perbaikan</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Tanggapan Auditee</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Due Date </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i="0" u="none" strike="noStrike" dirty="0">
                          <a:solidFill>
                            <a:schemeClr val="bg1"/>
                          </a:solidFill>
                          <a:effectLst/>
                          <a:latin typeface="Arial" panose="020B0604020202020204" pitchFamily="34" charset="0"/>
                        </a:rPr>
                        <a:t>Status</a:t>
                      </a:r>
                    </a:p>
                  </a:txBody>
                  <a:tcPr marL="0" marR="0" marT="0" marB="0" anchor="ctr">
                    <a:solidFill>
                      <a:schemeClr val="tx1"/>
                    </a:solidFill>
                  </a:tcPr>
                </a:tc>
                <a:extLst>
                  <a:ext uri="{0D108BD9-81ED-4DB2-BD59-A6C34878D82A}">
                    <a16:rowId xmlns:a16="http://schemas.microsoft.com/office/drawing/2014/main" val="704819941"/>
                  </a:ext>
                </a:extLst>
              </a:tr>
              <a:tr h="2174821">
                <a:tc>
                  <a:txBody>
                    <a:bodyPr/>
                    <a:lstStyle/>
                    <a:p>
                      <a:pPr algn="ctr" fontAlgn="ctr"/>
                      <a:r>
                        <a:rPr lang="en-US" sz="1000" b="0" i="0" u="none" strike="noStrike">
                          <a:solidFill>
                            <a:srgbClr val="000000"/>
                          </a:solidFill>
                          <a:effectLst/>
                          <a:latin typeface="Arial" panose="020B0604020202020204" pitchFamily="34" charset="0"/>
                        </a:rPr>
                        <a:t>4</a:t>
                      </a: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SALES &amp; DISTRIBUTION</a:t>
                      </a:r>
                    </a:p>
                  </a:txBody>
                  <a:tcPr marL="0" marR="0" marT="0" marB="0" anchor="ctr"/>
                </a:tc>
                <a:tc>
                  <a:txBody>
                    <a:bodyPr/>
                    <a:lstStyle/>
                    <a:p>
                      <a:pPr algn="l" fontAlgn="ctr"/>
                      <a:r>
                        <a:rPr lang="en-US" sz="1000" b="0" i="0" u="none" strike="noStrike" dirty="0">
                          <a:solidFill>
                            <a:srgbClr val="000000"/>
                          </a:solidFill>
                          <a:effectLst/>
                          <a:latin typeface="Arial" panose="020B0604020202020204" pitchFamily="34" charset="0"/>
                        </a:rPr>
                        <a:t>Pada </a:t>
                      </a:r>
                      <a:r>
                        <a:rPr lang="en-US" sz="1000" b="0" i="0" u="none" strike="noStrike" dirty="0" err="1">
                          <a:solidFill>
                            <a:srgbClr val="000000"/>
                          </a:solidFill>
                          <a:effectLst/>
                          <a:latin typeface="Arial" panose="020B0604020202020204" pitchFamily="34" charset="0"/>
                        </a:rPr>
                        <a:t>penjualan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barang</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impor</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kode</a:t>
                      </a:r>
                      <a:r>
                        <a:rPr lang="en-US" sz="1000" b="0" i="0" u="none" strike="noStrike" dirty="0">
                          <a:solidFill>
                            <a:srgbClr val="000000"/>
                          </a:solidFill>
                          <a:effectLst/>
                          <a:latin typeface="Arial" panose="020B0604020202020204" pitchFamily="34" charset="0"/>
                        </a:rPr>
                        <a:t> FG-ZAO-ZAO-AS-0248 Manabu AH-01 L Desk  </a:t>
                      </a:r>
                      <a:r>
                        <a:rPr lang="en-US" sz="1000" b="0" i="0" u="none" strike="noStrike" dirty="0" err="1">
                          <a:solidFill>
                            <a:srgbClr val="000000"/>
                          </a:solidFill>
                          <a:effectLst/>
                          <a:latin typeface="Arial" panose="020B0604020202020204" pitchFamily="34" charset="0"/>
                        </a:rPr>
                        <a:t>ke</a:t>
                      </a:r>
                      <a:r>
                        <a:rPr lang="en-US" sz="1000" b="0" i="0" u="none" strike="noStrike" dirty="0">
                          <a:solidFill>
                            <a:srgbClr val="000000"/>
                          </a:solidFill>
                          <a:effectLst/>
                          <a:latin typeface="Arial" panose="020B0604020202020204" pitchFamily="34" charset="0"/>
                        </a:rPr>
                        <a:t> PT Sejahtera Wahana </a:t>
                      </a:r>
                      <a:r>
                        <a:rPr lang="en-US" sz="1000" b="0" i="0" u="none" strike="noStrike" dirty="0" err="1">
                          <a:solidFill>
                            <a:srgbClr val="000000"/>
                          </a:solidFill>
                          <a:effectLst/>
                          <a:latin typeface="Arial" panose="020B0604020202020204" pitchFamily="34" charset="0"/>
                        </a:rPr>
                        <a:t>Gemilang</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ditemukan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kerusakan</a:t>
                      </a:r>
                      <a:r>
                        <a:rPr lang="en-US" sz="1000" b="0" i="0" u="none" strike="noStrike" dirty="0">
                          <a:solidFill>
                            <a:srgbClr val="000000"/>
                          </a:solidFill>
                          <a:effectLst/>
                          <a:latin typeface="Arial" panose="020B0604020202020204" pitchFamily="34" charset="0"/>
                        </a:rPr>
                        <a:t> Leg Plastik Cup </a:t>
                      </a:r>
                      <a:r>
                        <a:rPr lang="en-US" sz="1000" b="0" i="0" u="none" strike="noStrike" dirty="0" err="1">
                          <a:solidFill>
                            <a:srgbClr val="000000"/>
                          </a:solidFill>
                          <a:effectLst/>
                          <a:latin typeface="Arial" panose="020B0604020202020204" pitchFamily="34" charset="0"/>
                        </a:rPr>
                        <a:t>sebanyak</a:t>
                      </a:r>
                      <a:r>
                        <a:rPr lang="en-US" sz="1000" b="0" i="0" u="none" strike="noStrike" dirty="0">
                          <a:solidFill>
                            <a:srgbClr val="000000"/>
                          </a:solidFill>
                          <a:effectLst/>
                          <a:latin typeface="Arial" panose="020B0604020202020204" pitchFamily="34" charset="0"/>
                        </a:rPr>
                        <a:t> 50 pcs </a:t>
                      </a:r>
                      <a:r>
                        <a:rPr lang="en-US" sz="1000" b="0" i="0" u="none" strike="noStrike" dirty="0" err="1">
                          <a:solidFill>
                            <a:srgbClr val="000000"/>
                          </a:solidFill>
                          <a:effectLst/>
                          <a:latin typeface="Arial" panose="020B0604020202020204" pitchFamily="34" charset="0"/>
                        </a:rPr>
                        <a:t>sesuai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dengan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surat</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komplain</a:t>
                      </a:r>
                      <a:r>
                        <a:rPr lang="en-US" sz="1000" b="0" i="0" u="none" strike="noStrike" dirty="0">
                          <a:solidFill>
                            <a:srgbClr val="000000"/>
                          </a:solidFill>
                          <a:effectLst/>
                          <a:latin typeface="Arial" panose="020B0604020202020204" pitchFamily="34" charset="0"/>
                        </a:rPr>
                        <a:t> customer No : 005/ASS/KP/VI/2024, </a:t>
                      </a:r>
                      <a:r>
                        <a:rPr lang="en-US" sz="1000" b="0" i="0" u="none" strike="noStrike" dirty="0" err="1">
                          <a:solidFill>
                            <a:srgbClr val="000000"/>
                          </a:solidFill>
                          <a:effectLst/>
                          <a:latin typeface="Arial" panose="020B0604020202020204" pitchFamily="34" charset="0"/>
                        </a:rPr>
                        <a:t>kerusakannya</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terdeteksi</a:t>
                      </a:r>
                      <a:r>
                        <a:rPr lang="en-US" sz="1000" b="0" i="0" u="none" strike="noStrike" dirty="0">
                          <a:solidFill>
                            <a:srgbClr val="000000"/>
                          </a:solidFill>
                          <a:effectLst/>
                          <a:latin typeface="Arial" panose="020B0604020202020204" pitchFamily="34" charset="0"/>
                        </a:rPr>
                        <a:t> pada </a:t>
                      </a:r>
                      <a:r>
                        <a:rPr lang="en-US" sz="1000" b="0" i="0" u="none" strike="noStrike" dirty="0" err="1">
                          <a:solidFill>
                            <a:srgbClr val="000000"/>
                          </a:solidFill>
                          <a:effectLst/>
                          <a:latin typeface="Arial" panose="020B0604020202020204" pitchFamily="34" charset="0"/>
                        </a:rPr>
                        <a:t>saat</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barang</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akan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dirakit</a:t>
                      </a:r>
                      <a:r>
                        <a:rPr lang="en-US" sz="1000" b="0" i="0" u="none" strike="noStrike" dirty="0">
                          <a:solidFill>
                            <a:srgbClr val="000000"/>
                          </a:solidFill>
                          <a:effectLst/>
                          <a:latin typeface="Arial" panose="020B0604020202020204" pitchFamily="34" charset="0"/>
                        </a:rPr>
                        <a:t> di customer. </a:t>
                      </a:r>
                      <a:r>
                        <a:rPr lang="en-US" sz="1000" b="0" i="0" u="none" strike="noStrike" dirty="0" err="1">
                          <a:solidFill>
                            <a:srgbClr val="000000"/>
                          </a:solidFill>
                          <a:effectLst/>
                          <a:latin typeface="Arial" panose="020B0604020202020204" pitchFamily="34" charset="0"/>
                        </a:rPr>
                        <a:t>Namun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untuk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menangani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kerusakan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tersebut</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digunakan</a:t>
                      </a:r>
                      <a:r>
                        <a:rPr lang="en-US" sz="1000" b="0" i="0" u="none" strike="noStrike" dirty="0">
                          <a:solidFill>
                            <a:srgbClr val="000000"/>
                          </a:solidFill>
                          <a:effectLst/>
                          <a:latin typeface="Arial" panose="020B0604020202020204" pitchFamily="34" charset="0"/>
                        </a:rPr>
                        <a:t> part lain </a:t>
                      </a:r>
                      <a:r>
                        <a:rPr lang="en-US" sz="1000" b="0" i="0" u="none" strike="noStrike" dirty="0" err="1">
                          <a:solidFill>
                            <a:srgbClr val="000000"/>
                          </a:solidFill>
                          <a:effectLst/>
                          <a:latin typeface="Arial" panose="020B0604020202020204" pitchFamily="34" charset="0"/>
                        </a:rPr>
                        <a:t>yaitu</a:t>
                      </a:r>
                      <a:r>
                        <a:rPr lang="en-US" sz="1000" b="0" i="0" u="none" strike="noStrike" dirty="0">
                          <a:solidFill>
                            <a:srgbClr val="000000"/>
                          </a:solidFill>
                          <a:effectLst/>
                          <a:latin typeface="Arial" panose="020B0604020202020204" pitchFamily="34" charset="0"/>
                        </a:rPr>
                        <a:t> material RM-KTG-PLS-00-0047 (</a:t>
                      </a:r>
                      <a:r>
                        <a:rPr lang="en-US" sz="1000" b="0" i="0" u="none" strike="noStrike" dirty="0" err="1">
                          <a:solidFill>
                            <a:srgbClr val="000000"/>
                          </a:solidFill>
                          <a:effectLst/>
                          <a:latin typeface="Arial" panose="020B0604020202020204" pitchFamily="34" charset="0"/>
                        </a:rPr>
                        <a:t>pinjam</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komponen</a:t>
                      </a:r>
                      <a:r>
                        <a:rPr lang="en-US" sz="1000" b="0" i="0" u="none" strike="noStrike" dirty="0">
                          <a:solidFill>
                            <a:srgbClr val="000000"/>
                          </a:solidFill>
                          <a:effectLst/>
                          <a:latin typeface="Arial" panose="020B0604020202020204" pitchFamily="34" charset="0"/>
                        </a:rPr>
                        <a:t>).</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rPr>
                        <a:t>8.7.1 </a:t>
                      </a:r>
                      <a:r>
                        <a:rPr lang="en-US" sz="1000" b="0" i="0" u="none" strike="noStrike" dirty="0" err="1">
                          <a:solidFill>
                            <a:srgbClr val="000000"/>
                          </a:solidFill>
                          <a:effectLst/>
                          <a:latin typeface="Arial" panose="020B0604020202020204" pitchFamily="34" charset="0"/>
                        </a:rPr>
                        <a:t>Organisasi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harus</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memastikan</a:t>
                      </a:r>
                      <a:r>
                        <a:rPr lang="en-US" sz="1000" b="0" i="0" u="none" strike="noStrike" dirty="0">
                          <a:solidFill>
                            <a:srgbClr val="000000"/>
                          </a:solidFill>
                          <a:effectLst/>
                          <a:latin typeface="Arial" panose="020B0604020202020204" pitchFamily="34" charset="0"/>
                        </a:rPr>
                        <a:t> output yang </a:t>
                      </a:r>
                      <a:r>
                        <a:rPr lang="en-US" sz="1000" b="0" i="0" u="none" strike="noStrike" dirty="0" err="1">
                          <a:solidFill>
                            <a:srgbClr val="000000"/>
                          </a:solidFill>
                          <a:effectLst/>
                          <a:latin typeface="Arial" panose="020B0604020202020204" pitchFamily="34" charset="0"/>
                        </a:rPr>
                        <a:t>yang</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tidak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sesuai</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Mi</a:t>
                      </a:r>
                    </a:p>
                  </a:txBody>
                  <a:tcPr marL="0" marR="0" marT="0" marB="0" anchor="ctr"/>
                </a:tc>
                <a:tc>
                  <a:txBody>
                    <a:bodyPr/>
                    <a:lstStyle/>
                    <a:p>
                      <a:pPr algn="l" fontAlgn="ctr"/>
                      <a:r>
                        <a:rPr lang="en-US" sz="1000" b="0" i="0" u="none" strike="noStrike" dirty="0" err="1">
                          <a:solidFill>
                            <a:srgbClr val="000000"/>
                          </a:solidFill>
                          <a:effectLst/>
                          <a:latin typeface="Arial" panose="020B0604020202020204" pitchFamily="34" charset="0"/>
                        </a:rPr>
                        <a:t>Pemenuhan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komplain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dari</a:t>
                      </a:r>
                      <a:r>
                        <a:rPr lang="en-US" sz="1000" b="0" i="0" u="none" strike="noStrike" dirty="0">
                          <a:solidFill>
                            <a:srgbClr val="000000"/>
                          </a:solidFill>
                          <a:effectLst/>
                          <a:latin typeface="Arial" panose="020B0604020202020204" pitchFamily="34" charset="0"/>
                        </a:rPr>
                        <a:t> vendor </a:t>
                      </a:r>
                      <a:r>
                        <a:rPr lang="en-US" sz="1000" b="0" i="0" u="none" strike="noStrike" dirty="0" err="1">
                          <a:solidFill>
                            <a:srgbClr val="000000"/>
                          </a:solidFill>
                          <a:effectLst/>
                          <a:latin typeface="Arial" panose="020B0604020202020204" pitchFamily="34" charset="0"/>
                        </a:rPr>
                        <a:t>membutuhkan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membutuhkan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waktu</a:t>
                      </a:r>
                      <a:r>
                        <a:rPr lang="en-US" sz="1000" b="0" i="0" u="none" strike="noStrike" dirty="0">
                          <a:solidFill>
                            <a:srgbClr val="000000"/>
                          </a:solidFill>
                          <a:effectLst/>
                          <a:latin typeface="Arial" panose="020B0604020202020204" pitchFamily="34" charset="0"/>
                        </a:rPr>
                        <a:t> yang lama </a:t>
                      </a:r>
                      <a:r>
                        <a:rPr lang="en-US" sz="1000" b="0" i="0" u="none" strike="noStrike" dirty="0" err="1">
                          <a:solidFill>
                            <a:srgbClr val="000000"/>
                          </a:solidFill>
                          <a:effectLst/>
                          <a:latin typeface="Arial" panose="020B0604020202020204" pitchFamily="34" charset="0"/>
                        </a:rPr>
                        <a:t>sehingga</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menggunakan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komponen</a:t>
                      </a:r>
                      <a:r>
                        <a:rPr lang="en-US" sz="1000" b="0" i="0" u="none" strike="noStrike" dirty="0">
                          <a:solidFill>
                            <a:srgbClr val="000000"/>
                          </a:solidFill>
                          <a:effectLst/>
                          <a:latin typeface="Arial" panose="020B0604020202020204" pitchFamily="34" charset="0"/>
                        </a:rPr>
                        <a:t> di internal.</a:t>
                      </a:r>
                    </a:p>
                  </a:txBody>
                  <a:tcPr marL="0" marR="0" marT="0" marB="0" anchor="ctr"/>
                </a:tc>
                <a:tc>
                  <a:txBody>
                    <a:bodyPr/>
                    <a:lstStyle/>
                    <a:p>
                      <a:pPr algn="l" fontAlgn="ctr"/>
                      <a:r>
                        <a:rPr lang="en-US" sz="1000" b="0" i="0" u="none" strike="noStrike" dirty="0">
                          <a:solidFill>
                            <a:srgbClr val="000000"/>
                          </a:solidFill>
                          <a:effectLst/>
                          <a:latin typeface="Arial" panose="020B0604020202020204" pitchFamily="34" charset="0"/>
                        </a:rPr>
                        <a:t>1. </a:t>
                      </a:r>
                      <a:r>
                        <a:rPr lang="en-US" sz="1000" b="0" i="0" u="none" strike="noStrike" dirty="0" err="1">
                          <a:solidFill>
                            <a:srgbClr val="000000"/>
                          </a:solidFill>
                          <a:effectLst/>
                          <a:latin typeface="Arial" panose="020B0604020202020204" pitchFamily="34" charset="0"/>
                        </a:rPr>
                        <a:t>Melakukan</a:t>
                      </a:r>
                      <a:r>
                        <a:rPr lang="en-US" sz="1000" b="0" i="0" u="none" strike="noStrike" dirty="0">
                          <a:solidFill>
                            <a:srgbClr val="000000"/>
                          </a:solidFill>
                          <a:effectLst/>
                          <a:latin typeface="Arial" panose="020B0604020202020204" pitchFamily="34" charset="0"/>
                        </a:rPr>
                        <a:t> QC pada </a:t>
                      </a:r>
                      <a:r>
                        <a:rPr lang="en-US" sz="1000" b="0" i="0" u="none" strike="noStrike" dirty="0" err="1">
                          <a:solidFill>
                            <a:srgbClr val="000000"/>
                          </a:solidFill>
                          <a:effectLst/>
                          <a:latin typeface="Arial" panose="020B0604020202020204" pitchFamily="34" charset="0"/>
                        </a:rPr>
                        <a:t>saat</a:t>
                      </a:r>
                      <a:r>
                        <a:rPr lang="en-US" sz="1000" b="0" i="0" u="none" strike="noStrike" dirty="0">
                          <a:solidFill>
                            <a:srgbClr val="000000"/>
                          </a:solidFill>
                          <a:effectLst/>
                          <a:latin typeface="Arial" panose="020B0604020202020204" pitchFamily="34" charset="0"/>
                        </a:rPr>
                        <a:t> Barang Import </a:t>
                      </a:r>
                      <a:r>
                        <a:rPr lang="en-US" sz="1000" b="0" i="0" u="none" strike="noStrike" dirty="0" err="1">
                          <a:solidFill>
                            <a:srgbClr val="000000"/>
                          </a:solidFill>
                          <a:effectLst/>
                          <a:latin typeface="Arial" panose="020B0604020202020204" pitchFamily="34" charset="0"/>
                        </a:rPr>
                        <a:t>datang</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2. </a:t>
                      </a:r>
                      <a:r>
                        <a:rPr lang="en-US" sz="1000" b="0" i="0" u="none" strike="noStrike" dirty="0" err="1">
                          <a:solidFill>
                            <a:srgbClr val="000000"/>
                          </a:solidFill>
                          <a:effectLst/>
                          <a:latin typeface="Arial" panose="020B0604020202020204" pitchFamily="34" charset="0"/>
                        </a:rPr>
                        <a:t>Mengajukan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kesepakatan</a:t>
                      </a:r>
                      <a:r>
                        <a:rPr lang="en-US" sz="1000" b="0" i="0" u="none" strike="noStrike" dirty="0">
                          <a:solidFill>
                            <a:srgbClr val="000000"/>
                          </a:solidFill>
                          <a:effectLst/>
                          <a:latin typeface="Arial" panose="020B0604020202020204" pitchFamily="34" charset="0"/>
                        </a:rPr>
                        <a:t> Claim (</a:t>
                      </a:r>
                      <a:r>
                        <a:rPr lang="en-US" sz="1000" b="0" i="0" u="none" strike="noStrike" dirty="0" err="1">
                          <a:solidFill>
                            <a:srgbClr val="000000"/>
                          </a:solidFill>
                          <a:effectLst/>
                          <a:latin typeface="Arial" panose="020B0604020202020204" pitchFamily="34" charset="0"/>
                        </a:rPr>
                        <a:t>Bukan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penggantian</a:t>
                      </a:r>
                      <a:r>
                        <a:rPr lang="en-US" sz="1000" b="0" i="0" u="none" strike="noStrike" dirty="0">
                          <a:solidFill>
                            <a:srgbClr val="000000"/>
                          </a:solidFill>
                          <a:effectLst/>
                          <a:latin typeface="Arial" panose="020B0604020202020204" pitchFamily="34" charset="0"/>
                        </a:rPr>
                        <a:t> Part) </a:t>
                      </a:r>
                      <a:r>
                        <a:rPr lang="en-US" sz="1000" b="0" i="0" u="none" strike="noStrike" dirty="0" err="1">
                          <a:solidFill>
                            <a:srgbClr val="000000"/>
                          </a:solidFill>
                          <a:effectLst/>
                          <a:latin typeface="Arial" panose="020B0604020202020204" pitchFamily="34" charset="0"/>
                        </a:rPr>
                        <a:t>dengan</a:t>
                      </a:r>
                      <a:r>
                        <a:rPr lang="en-US" sz="1000" b="0" i="0" u="none" strike="noStrike" dirty="0">
                          <a:solidFill>
                            <a:srgbClr val="000000"/>
                          </a:solidFill>
                          <a:effectLst/>
                          <a:latin typeface="Arial" panose="020B0604020202020204" pitchFamily="34" charset="0"/>
                        </a:rPr>
                        <a:t> Vendor </a:t>
                      </a:r>
                      <a:r>
                        <a:rPr lang="en-US" sz="1000" b="0" i="0" u="none" strike="noStrike" dirty="0" err="1">
                          <a:solidFill>
                            <a:srgbClr val="000000"/>
                          </a:solidFill>
                          <a:effectLst/>
                          <a:latin typeface="Arial" panose="020B0604020202020204" pitchFamily="34" charset="0"/>
                        </a:rPr>
                        <a:t>jika</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terjadi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kerusakan</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0" i="0" u="none" strike="noStrike" dirty="0">
                          <a:solidFill>
                            <a:srgbClr val="000000"/>
                          </a:solidFill>
                          <a:effectLst/>
                          <a:latin typeface="Arial" panose="020B0604020202020204" pitchFamily="34" charset="0"/>
                        </a:rPr>
                        <a:t>1. </a:t>
                      </a:r>
                      <a:r>
                        <a:rPr lang="en-US" sz="1000" b="0" i="0" u="none" strike="noStrike" dirty="0" err="1">
                          <a:solidFill>
                            <a:srgbClr val="000000"/>
                          </a:solidFill>
                          <a:effectLst/>
                          <a:latin typeface="Arial" panose="020B0604020202020204" pitchFamily="34" charset="0"/>
                        </a:rPr>
                        <a:t>Penggantian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barang</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dilakukan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dengan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peminjamanan</a:t>
                      </a:r>
                      <a:r>
                        <a:rPr lang="en-US" sz="1000" b="0" i="0" u="none" strike="noStrike" dirty="0">
                          <a:solidFill>
                            <a:srgbClr val="000000"/>
                          </a:solidFill>
                          <a:effectLst/>
                          <a:latin typeface="Arial" panose="020B0604020202020204" pitchFamily="34" charset="0"/>
                        </a:rPr>
                        <a:t>.</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2. </a:t>
                      </a:r>
                      <a:r>
                        <a:rPr lang="en-US" sz="1000" b="0" i="0" u="none" strike="noStrike" dirty="0" err="1">
                          <a:solidFill>
                            <a:srgbClr val="000000"/>
                          </a:solidFill>
                          <a:effectLst/>
                          <a:latin typeface="Arial" panose="020B0604020202020204" pitchFamily="34" charset="0"/>
                        </a:rPr>
                        <a:t>Setelah</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barang</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dikirim</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diganti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kembali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komponen</a:t>
                      </a:r>
                      <a:r>
                        <a:rPr lang="en-US" sz="1000" b="0" i="0" u="none" strike="noStrike" dirty="0">
                          <a:solidFill>
                            <a:srgbClr val="000000"/>
                          </a:solidFill>
                          <a:effectLst/>
                          <a:latin typeface="Arial" panose="020B0604020202020204" pitchFamily="34" charset="0"/>
                        </a:rPr>
                        <a:t> yang </a:t>
                      </a:r>
                      <a:r>
                        <a:rPr lang="en-US" sz="1000" b="0" i="0" u="none" strike="noStrike" dirty="0" err="1">
                          <a:solidFill>
                            <a:srgbClr val="000000"/>
                          </a:solidFill>
                          <a:effectLst/>
                          <a:latin typeface="Arial" panose="020B0604020202020204" pitchFamily="34" charset="0"/>
                        </a:rPr>
                        <a:t>terpakai</a:t>
                      </a:r>
                      <a:r>
                        <a:rPr lang="en-US" sz="1000" b="0" i="0" u="none" strike="noStrike" dirty="0">
                          <a:solidFill>
                            <a:srgbClr val="000000"/>
                          </a:solidFill>
                          <a:effectLst/>
                          <a:latin typeface="Arial" panose="020B0604020202020204" pitchFamily="34" charset="0"/>
                        </a:rPr>
                        <a:t>.</a:t>
                      </a: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30-Oct-24</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rPr>
                        <a:t>Closed</a:t>
                      </a:r>
                    </a:p>
                  </a:txBody>
                  <a:tcPr marL="0" marR="0" marT="0" marB="0" anchor="ctr"/>
                </a:tc>
                <a:extLst>
                  <a:ext uri="{0D108BD9-81ED-4DB2-BD59-A6C34878D82A}">
                    <a16:rowId xmlns:a16="http://schemas.microsoft.com/office/drawing/2014/main" val="2785448341"/>
                  </a:ext>
                </a:extLst>
              </a:tr>
              <a:tr h="1398099">
                <a:tc>
                  <a:txBody>
                    <a:bodyPr/>
                    <a:lstStyle/>
                    <a:p>
                      <a:pPr algn="ctr" fontAlgn="ctr"/>
                      <a:r>
                        <a:rPr lang="en-US" sz="1000" b="0" i="0" u="none" strike="noStrike" dirty="0">
                          <a:solidFill>
                            <a:srgbClr val="000000"/>
                          </a:solidFill>
                          <a:effectLst/>
                          <a:latin typeface="Arial" panose="020B0604020202020204" pitchFamily="34" charset="0"/>
                        </a:rPr>
                        <a:t>5</a:t>
                      </a:r>
                    </a:p>
                  </a:txBody>
                  <a:tcPr marL="0" marR="0" marT="0" marB="0" anchor="ctr">
                    <a:solidFill>
                      <a:srgbClr val="FFC000"/>
                    </a:solidFill>
                  </a:tcPr>
                </a:tc>
                <a:tc>
                  <a:txBody>
                    <a:bodyPr/>
                    <a:lstStyle/>
                    <a:p>
                      <a:pPr algn="ctr" fontAlgn="ctr"/>
                      <a:r>
                        <a:rPr lang="en-US" sz="1000" b="0" i="0" u="none" strike="noStrike" dirty="0">
                          <a:solidFill>
                            <a:srgbClr val="000000"/>
                          </a:solidFill>
                          <a:effectLst/>
                          <a:latin typeface="Arial" panose="020B0604020202020204" pitchFamily="34" charset="0"/>
                        </a:rPr>
                        <a:t>SALES &amp; DISTRIBUTION</a:t>
                      </a:r>
                    </a:p>
                  </a:txBody>
                  <a:tcPr marL="0" marR="0" marT="0" marB="0" anchor="ctr">
                    <a:solidFill>
                      <a:srgbClr val="FFC000"/>
                    </a:solidFill>
                  </a:tcPr>
                </a:tc>
                <a:tc>
                  <a:txBody>
                    <a:bodyPr/>
                    <a:lstStyle/>
                    <a:p>
                      <a:pPr algn="l" fontAlgn="ctr"/>
                      <a:r>
                        <a:rPr lang="en-US" sz="1000" b="0" i="0" u="none" strike="noStrike" dirty="0" err="1">
                          <a:solidFill>
                            <a:srgbClr val="000000"/>
                          </a:solidFill>
                          <a:effectLst/>
                          <a:latin typeface="Arial" panose="020B0604020202020204" pitchFamily="34" charset="0"/>
                        </a:rPr>
                        <a:t>Penyimpanan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Barang</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Titipan</a:t>
                      </a:r>
                      <a:r>
                        <a:rPr lang="en-US" sz="1000" b="0" i="0" u="none" strike="noStrike" dirty="0">
                          <a:solidFill>
                            <a:srgbClr val="000000"/>
                          </a:solidFill>
                          <a:effectLst/>
                          <a:latin typeface="Arial" panose="020B0604020202020204" pitchFamily="34" charset="0"/>
                        </a:rPr>
                        <a:t> PT Delta </a:t>
                      </a:r>
                      <a:r>
                        <a:rPr lang="en-US" sz="1000" b="0" i="0" u="none" strike="noStrike" dirty="0" err="1">
                          <a:solidFill>
                            <a:srgbClr val="000000"/>
                          </a:solidFill>
                          <a:effectLst/>
                          <a:latin typeface="Arial" panose="020B0604020202020204" pitchFamily="34" charset="0"/>
                        </a:rPr>
                        <a:t>Furindotama</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untuk</a:t>
                      </a:r>
                      <a:r>
                        <a:rPr lang="en-US" sz="1000" b="0" i="0" u="none" strike="noStrike" dirty="0">
                          <a:solidFill>
                            <a:srgbClr val="000000"/>
                          </a:solidFill>
                          <a:effectLst/>
                          <a:latin typeface="Arial" panose="020B0604020202020204" pitchFamily="34" charset="0"/>
                        </a:rPr>
                        <a:t> Manabu AH chair </a:t>
                      </a:r>
                      <a:r>
                        <a:rPr lang="en-US" sz="1000" b="0" i="0" u="none" strike="noStrike" dirty="0" err="1">
                          <a:solidFill>
                            <a:srgbClr val="000000"/>
                          </a:solidFill>
                          <a:effectLst/>
                          <a:latin typeface="Arial" panose="020B0604020202020204" pitchFamily="34" charset="0"/>
                        </a:rPr>
                        <a:t>sebanyak</a:t>
                      </a:r>
                      <a:r>
                        <a:rPr lang="en-US" sz="1000" b="0" i="0" u="none" strike="noStrike" dirty="0">
                          <a:solidFill>
                            <a:srgbClr val="000000"/>
                          </a:solidFill>
                          <a:effectLst/>
                          <a:latin typeface="Arial" panose="020B0604020202020204" pitchFamily="34" charset="0"/>
                        </a:rPr>
                        <a:t> 2400 pcs, Manabu AH 01 L Desk 2.916 pcs, Manabu AH 01 L Chair </a:t>
                      </a:r>
                      <a:r>
                        <a:rPr lang="en-US" sz="1000" b="0" i="0" u="none" strike="noStrike" dirty="0" err="1">
                          <a:solidFill>
                            <a:srgbClr val="000000"/>
                          </a:solidFill>
                          <a:effectLst/>
                          <a:latin typeface="Arial" panose="020B0604020202020204" pitchFamily="34" charset="0"/>
                        </a:rPr>
                        <a:t>sebanyak</a:t>
                      </a:r>
                      <a:r>
                        <a:rPr lang="en-US" sz="1000" b="0" i="0" u="none" strike="noStrike" dirty="0">
                          <a:solidFill>
                            <a:srgbClr val="000000"/>
                          </a:solidFill>
                          <a:effectLst/>
                          <a:latin typeface="Arial" panose="020B0604020202020204" pitchFamily="34" charset="0"/>
                        </a:rPr>
                        <a:t> 2,060 pcs </a:t>
                      </a:r>
                      <a:r>
                        <a:rPr lang="en-US" sz="1000" b="0" i="0" u="none" strike="noStrike" dirty="0" err="1">
                          <a:solidFill>
                            <a:srgbClr val="000000"/>
                          </a:solidFill>
                          <a:effectLst/>
                          <a:latin typeface="Arial" panose="020B0604020202020204" pitchFamily="34" charset="0"/>
                        </a:rPr>
                        <a:t>bercampur</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dengan</a:t>
                      </a:r>
                      <a:r>
                        <a:rPr lang="en-US" sz="1000" b="0" i="0" u="none" strike="noStrike" dirty="0">
                          <a:solidFill>
                            <a:srgbClr val="000000"/>
                          </a:solidFill>
                          <a:effectLst/>
                          <a:latin typeface="Arial" panose="020B0604020202020204" pitchFamily="34" charset="0"/>
                        </a:rPr>
                        <a:t> Finish Goods </a:t>
                      </a:r>
                      <a:r>
                        <a:rPr lang="en-US" sz="1000" b="0" i="0" u="none" strike="noStrike" dirty="0" err="1">
                          <a:solidFill>
                            <a:srgbClr val="000000"/>
                          </a:solidFill>
                          <a:effectLst/>
                          <a:latin typeface="Arial" panose="020B0604020202020204" pitchFamily="34" charset="0"/>
                        </a:rPr>
                        <a:t>milik</a:t>
                      </a:r>
                      <a:r>
                        <a:rPr lang="en-US" sz="1000" b="0" i="0" u="none" strike="noStrike" dirty="0">
                          <a:solidFill>
                            <a:srgbClr val="000000"/>
                          </a:solidFill>
                          <a:effectLst/>
                          <a:latin typeface="Arial" panose="020B0604020202020204" pitchFamily="34" charset="0"/>
                        </a:rPr>
                        <a:t> PT CINT.</a:t>
                      </a:r>
                    </a:p>
                  </a:txBody>
                  <a:tcPr marL="0" marR="0" marT="0" marB="0" anchor="ctr">
                    <a:solidFill>
                      <a:srgbClr val="FFC000"/>
                    </a:solidFill>
                  </a:tcPr>
                </a:tc>
                <a:tc>
                  <a:txBody>
                    <a:bodyPr/>
                    <a:lstStyle/>
                    <a:p>
                      <a:pPr algn="ctr" fontAlgn="ctr"/>
                      <a:r>
                        <a:rPr lang="en-US" sz="1000" b="0" i="0" u="none" strike="noStrike" dirty="0">
                          <a:solidFill>
                            <a:srgbClr val="000000"/>
                          </a:solidFill>
                          <a:effectLst/>
                          <a:latin typeface="Arial" panose="020B0604020202020204" pitchFamily="34" charset="0"/>
                        </a:rPr>
                        <a:t>8.5.4 </a:t>
                      </a:r>
                      <a:r>
                        <a:rPr lang="en-US" sz="1000" b="0" i="0" u="none" strike="noStrike" dirty="0" err="1">
                          <a:solidFill>
                            <a:srgbClr val="000000"/>
                          </a:solidFill>
                          <a:effectLst/>
                          <a:latin typeface="Arial" panose="020B0604020202020204" pitchFamily="34" charset="0"/>
                        </a:rPr>
                        <a:t>Perlindungan</a:t>
                      </a:r>
                      <a:endParaRPr lang="en-US" sz="1000" b="0" i="0" u="none" strike="noStrike" dirty="0">
                        <a:solidFill>
                          <a:srgbClr val="000000"/>
                        </a:solidFill>
                        <a:effectLst/>
                        <a:latin typeface="Arial" panose="020B0604020202020204" pitchFamily="34" charset="0"/>
                      </a:endParaRPr>
                    </a:p>
                  </a:txBody>
                  <a:tcPr marL="0" marR="0" marT="0" marB="0" anchor="ctr">
                    <a:solidFill>
                      <a:srgbClr val="FFC000"/>
                    </a:solidFill>
                  </a:tcPr>
                </a:tc>
                <a:tc>
                  <a:txBody>
                    <a:bodyPr/>
                    <a:lstStyle/>
                    <a:p>
                      <a:pPr algn="ctr" fontAlgn="ctr"/>
                      <a:r>
                        <a:rPr lang="en-US" sz="1000" b="0" i="0" u="none" strike="noStrike">
                          <a:solidFill>
                            <a:srgbClr val="000000"/>
                          </a:solidFill>
                          <a:effectLst/>
                          <a:latin typeface="Arial" panose="020B0604020202020204" pitchFamily="34" charset="0"/>
                        </a:rPr>
                        <a:t>Mi</a:t>
                      </a:r>
                    </a:p>
                  </a:txBody>
                  <a:tcPr marL="0" marR="0" marT="0" marB="0" anchor="ctr">
                    <a:solidFill>
                      <a:srgbClr val="FFC000"/>
                    </a:solidFill>
                  </a:tcPr>
                </a:tc>
                <a:tc>
                  <a:txBody>
                    <a:bodyPr/>
                    <a:lstStyle/>
                    <a:p>
                      <a:pPr algn="l" fontAlgn="ctr"/>
                      <a:r>
                        <a:rPr lang="en-US" sz="1000" b="0" i="0" u="none" strike="noStrike" dirty="0">
                          <a:solidFill>
                            <a:srgbClr val="000000"/>
                          </a:solidFill>
                          <a:effectLst/>
                          <a:latin typeface="Arial" panose="020B0604020202020204" pitchFamily="34" charset="0"/>
                        </a:rPr>
                        <a:t>1. </a:t>
                      </a:r>
                      <a:r>
                        <a:rPr lang="en-US" sz="1000" b="0" i="0" u="none" strike="noStrike" dirty="0" err="1">
                          <a:solidFill>
                            <a:srgbClr val="000000"/>
                          </a:solidFill>
                          <a:effectLst/>
                          <a:latin typeface="Arial" panose="020B0604020202020204" pitchFamily="34" charset="0"/>
                        </a:rPr>
                        <a:t>Berpotensi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selisih</a:t>
                      </a:r>
                      <a:r>
                        <a:rPr lang="en-US" sz="1000" b="0" i="0" u="none" strike="noStrike" dirty="0">
                          <a:solidFill>
                            <a:srgbClr val="000000"/>
                          </a:solidFill>
                          <a:effectLst/>
                          <a:latin typeface="Arial" panose="020B0604020202020204" pitchFamily="34" charset="0"/>
                        </a:rPr>
                        <a:t> stock </a:t>
                      </a:r>
                      <a:r>
                        <a:rPr lang="en-US" sz="1000" b="0" i="0" u="none" strike="noStrike" dirty="0" err="1">
                          <a:solidFill>
                            <a:srgbClr val="000000"/>
                          </a:solidFill>
                          <a:effectLst/>
                          <a:latin typeface="Arial" panose="020B0604020202020204" pitchFamily="34" charset="0"/>
                        </a:rPr>
                        <a:t>dengan</a:t>
                      </a:r>
                      <a:r>
                        <a:rPr lang="en-US" sz="1000" b="0" i="0" u="none" strike="noStrike" dirty="0">
                          <a:solidFill>
                            <a:srgbClr val="000000"/>
                          </a:solidFill>
                          <a:effectLst/>
                          <a:latin typeface="Arial" panose="020B0604020202020204" pitchFamily="34" charset="0"/>
                        </a:rPr>
                        <a:t> Inventory </a:t>
                      </a:r>
                      <a:r>
                        <a:rPr lang="en-US" sz="1000" b="0" i="0" u="none" strike="noStrike" dirty="0" err="1">
                          <a:solidFill>
                            <a:srgbClr val="000000"/>
                          </a:solidFill>
                          <a:effectLst/>
                          <a:latin typeface="Arial" panose="020B0604020202020204" pitchFamily="34" charset="0"/>
                        </a:rPr>
                        <a:t>milik</a:t>
                      </a:r>
                      <a:r>
                        <a:rPr lang="en-US" sz="1000" b="0" i="0" u="none" strike="noStrike" dirty="0">
                          <a:solidFill>
                            <a:srgbClr val="000000"/>
                          </a:solidFill>
                          <a:effectLst/>
                          <a:latin typeface="Arial" panose="020B0604020202020204" pitchFamily="34" charset="0"/>
                        </a:rPr>
                        <a:t> Chitose</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2. </a:t>
                      </a:r>
                      <a:r>
                        <a:rPr lang="en-US" sz="1000" b="0" i="0" u="none" strike="noStrike" dirty="0" err="1">
                          <a:solidFill>
                            <a:srgbClr val="000000"/>
                          </a:solidFill>
                          <a:effectLst/>
                          <a:latin typeface="Arial" panose="020B0604020202020204" pitchFamily="34" charset="0"/>
                        </a:rPr>
                        <a:t>Berpotensi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terjual</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ke</a:t>
                      </a:r>
                      <a:r>
                        <a:rPr lang="en-US" sz="1000" b="0" i="0" u="none" strike="noStrike" dirty="0">
                          <a:solidFill>
                            <a:srgbClr val="000000"/>
                          </a:solidFill>
                          <a:effectLst/>
                          <a:latin typeface="Arial" panose="020B0604020202020204" pitchFamily="34" charset="0"/>
                        </a:rPr>
                        <a:t> customer Lain</a:t>
                      </a:r>
                    </a:p>
                  </a:txBody>
                  <a:tcPr marL="0" marR="0" marT="0" marB="0" anchor="ctr">
                    <a:solidFill>
                      <a:srgbClr val="FFC000"/>
                    </a:solidFill>
                  </a:tcPr>
                </a:tc>
                <a:tc>
                  <a:txBody>
                    <a:bodyPr/>
                    <a:lstStyle/>
                    <a:p>
                      <a:pPr algn="l" fontAlgn="ctr"/>
                      <a:r>
                        <a:rPr lang="en-US" sz="1000" b="0" i="0" u="none" strike="noStrike" dirty="0" err="1">
                          <a:solidFill>
                            <a:srgbClr val="000000"/>
                          </a:solidFill>
                          <a:effectLst/>
                          <a:latin typeface="Arial" panose="020B0604020202020204" pitchFamily="34" charset="0"/>
                        </a:rPr>
                        <a:t>Memisahkan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barang</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titipan</a:t>
                      </a:r>
                      <a:r>
                        <a:rPr lang="en-US" sz="1000" b="0" i="0" u="none" strike="noStrike" dirty="0">
                          <a:solidFill>
                            <a:srgbClr val="000000"/>
                          </a:solidFill>
                          <a:effectLst/>
                          <a:latin typeface="Arial" panose="020B0604020202020204" pitchFamily="34" charset="0"/>
                        </a:rPr>
                        <a:t> di area </a:t>
                      </a:r>
                      <a:r>
                        <a:rPr lang="en-US" sz="1000" b="0" i="0" u="none" strike="noStrike" dirty="0" err="1">
                          <a:solidFill>
                            <a:srgbClr val="000000"/>
                          </a:solidFill>
                          <a:effectLst/>
                          <a:latin typeface="Arial" panose="020B0604020202020204" pitchFamily="34" charset="0"/>
                        </a:rPr>
                        <a:t>tertentu</a:t>
                      </a:r>
                      <a:endParaRPr lang="en-US" sz="1000" b="0" i="0" u="none" strike="noStrike" dirty="0">
                        <a:solidFill>
                          <a:srgbClr val="000000"/>
                        </a:solidFill>
                        <a:effectLst/>
                        <a:latin typeface="Arial" panose="020B0604020202020204" pitchFamily="34" charset="0"/>
                      </a:endParaRPr>
                    </a:p>
                  </a:txBody>
                  <a:tcPr marL="0" marR="0" marT="0" marB="0" anchor="ctr">
                    <a:solidFill>
                      <a:srgbClr val="FFC000"/>
                    </a:solidFill>
                  </a:tcPr>
                </a:tc>
                <a:tc>
                  <a:txBody>
                    <a:bodyPr/>
                    <a:lstStyle/>
                    <a:p>
                      <a:pPr algn="l" fontAlgn="b"/>
                      <a:r>
                        <a:rPr lang="en-US" sz="1000" b="0" i="0" u="none" strike="noStrike" dirty="0">
                          <a:solidFill>
                            <a:srgbClr val="000000"/>
                          </a:solidFill>
                          <a:effectLst/>
                          <a:latin typeface="Arial" panose="020B0604020202020204" pitchFamily="34" charset="0"/>
                        </a:rPr>
                        <a:t>Kendala </a:t>
                      </a:r>
                      <a:r>
                        <a:rPr lang="en-US" sz="1000" b="0" i="0" u="none" strike="noStrike" dirty="0" err="1">
                          <a:solidFill>
                            <a:srgbClr val="000000"/>
                          </a:solidFill>
                          <a:effectLst/>
                          <a:latin typeface="Arial" panose="020B0604020202020204" pitchFamily="34" charset="0"/>
                        </a:rPr>
                        <a:t>keterbatasan</a:t>
                      </a:r>
                      <a:r>
                        <a:rPr lang="en-US" sz="1000" b="0" i="0" u="none" strike="noStrike" dirty="0">
                          <a:solidFill>
                            <a:srgbClr val="000000"/>
                          </a:solidFill>
                          <a:effectLst/>
                          <a:latin typeface="Arial" panose="020B0604020202020204" pitchFamily="34" charset="0"/>
                        </a:rPr>
                        <a:t> space </a:t>
                      </a:r>
                      <a:r>
                        <a:rPr lang="en-US" sz="1000" b="0" i="0" u="none" strike="noStrike" dirty="0" err="1">
                          <a:solidFill>
                            <a:srgbClr val="000000"/>
                          </a:solidFill>
                          <a:effectLst/>
                          <a:latin typeface="Arial" panose="020B0604020202020204" pitchFamily="34" charset="0"/>
                        </a:rPr>
                        <a:t>mengakibatkan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barang</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titipan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sulit</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dilokalisir</a:t>
                      </a:r>
                      <a:r>
                        <a:rPr lang="en-US" sz="1000" b="0" i="0" u="none" strike="noStrike" dirty="0">
                          <a:solidFill>
                            <a:srgbClr val="000000"/>
                          </a:solidFill>
                          <a:effectLst/>
                          <a:latin typeface="Arial" panose="020B0604020202020204" pitchFamily="34" charset="0"/>
                        </a:rPr>
                        <a:t> di area </a:t>
                      </a:r>
                      <a:r>
                        <a:rPr lang="en-US" sz="1000" b="0" i="0" u="none" strike="noStrike" dirty="0" err="1">
                          <a:solidFill>
                            <a:srgbClr val="000000"/>
                          </a:solidFill>
                          <a:effectLst/>
                          <a:latin typeface="Arial" panose="020B0604020202020204" pitchFamily="34" charset="0"/>
                        </a:rPr>
                        <a:t>tertentu</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akan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dilakukan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pengaturan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ulang</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penyimpanan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khusus</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barang</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titipan</a:t>
                      </a:r>
                      <a:r>
                        <a:rPr lang="en-US" sz="1000" b="0" i="0" u="none" strike="noStrike" dirty="0">
                          <a:solidFill>
                            <a:srgbClr val="000000"/>
                          </a:solidFill>
                          <a:effectLst/>
                          <a:latin typeface="Arial" panose="020B0604020202020204" pitchFamily="34" charset="0"/>
                        </a:rPr>
                        <a:t>.</a:t>
                      </a:r>
                    </a:p>
                  </a:txBody>
                  <a:tcPr marL="0" marR="0" marT="0" marB="0" anchor="ctr">
                    <a:solidFill>
                      <a:srgbClr val="FFC000"/>
                    </a:solidFill>
                  </a:tcPr>
                </a:tc>
                <a:tc>
                  <a:txBody>
                    <a:bodyPr/>
                    <a:lstStyle/>
                    <a:p>
                      <a:pPr algn="ctr" fontAlgn="ctr"/>
                      <a:r>
                        <a:rPr lang="en-US" sz="1000" b="0" i="0" u="none" strike="noStrike" dirty="0">
                          <a:solidFill>
                            <a:srgbClr val="000000"/>
                          </a:solidFill>
                          <a:effectLst/>
                          <a:latin typeface="Arial" panose="020B0604020202020204" pitchFamily="34" charset="0"/>
                        </a:rPr>
                        <a:t>15-Nov-24</a:t>
                      </a:r>
                    </a:p>
                  </a:txBody>
                  <a:tcPr marL="0" marR="0" marT="0" marB="0" anchor="ctr">
                    <a:solidFill>
                      <a:srgbClr val="FFC000"/>
                    </a:solidFill>
                  </a:tcPr>
                </a:tc>
                <a:tc>
                  <a:txBody>
                    <a:bodyPr/>
                    <a:lstStyle/>
                    <a:p>
                      <a:pPr algn="ctr" fontAlgn="ctr"/>
                      <a:r>
                        <a:rPr lang="en-US" sz="1000" b="1" i="0" u="none" strike="noStrike" dirty="0">
                          <a:solidFill>
                            <a:srgbClr val="000000"/>
                          </a:solidFill>
                          <a:effectLst/>
                          <a:latin typeface="Arial" panose="020B0604020202020204" pitchFamily="34" charset="0"/>
                        </a:rPr>
                        <a:t>Open</a:t>
                      </a:r>
                    </a:p>
                    <a:p>
                      <a:pPr algn="ctr" fontAlgn="ctr"/>
                      <a:r>
                        <a:rPr lang="en-US" sz="1000" b="1" i="0" u="none" strike="noStrike" dirty="0">
                          <a:solidFill>
                            <a:srgbClr val="000000"/>
                          </a:solidFill>
                          <a:effectLst/>
                          <a:latin typeface="Arial" panose="020B0604020202020204" pitchFamily="34" charset="0"/>
                        </a:rPr>
                        <a:t>70%</a:t>
                      </a:r>
                    </a:p>
                  </a:txBody>
                  <a:tcPr marL="0" marR="0" marT="0" marB="0" anchor="ctr">
                    <a:solidFill>
                      <a:srgbClr val="FFC000"/>
                    </a:solidFill>
                  </a:tcPr>
                </a:tc>
                <a:extLst>
                  <a:ext uri="{0D108BD9-81ED-4DB2-BD59-A6C34878D82A}">
                    <a16:rowId xmlns:a16="http://schemas.microsoft.com/office/drawing/2014/main" val="3259601036"/>
                  </a:ext>
                </a:extLst>
              </a:tr>
              <a:tr h="1488618">
                <a:tc>
                  <a:txBody>
                    <a:bodyPr/>
                    <a:lstStyle/>
                    <a:p>
                      <a:pPr algn="ctr" fontAlgn="ctr"/>
                      <a:r>
                        <a:rPr lang="en-US" sz="1000" b="0" i="0" u="none" strike="noStrike">
                          <a:solidFill>
                            <a:srgbClr val="000000"/>
                          </a:solidFill>
                          <a:effectLst/>
                          <a:latin typeface="Arial" panose="020B0604020202020204" pitchFamily="34" charset="0"/>
                        </a:rPr>
                        <a:t>6</a:t>
                      </a: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SALES &amp; DISTRIBUTION</a:t>
                      </a:r>
                    </a:p>
                  </a:txBody>
                  <a:tcPr marL="0" marR="0" marT="0" marB="0" anchor="ctr"/>
                </a:tc>
                <a:tc>
                  <a:txBody>
                    <a:bodyPr/>
                    <a:lstStyle/>
                    <a:p>
                      <a:pPr algn="l" fontAlgn="b"/>
                      <a:r>
                        <a:rPr lang="en-US" sz="1000" b="0" i="0" u="none" strike="noStrike" dirty="0">
                          <a:solidFill>
                            <a:srgbClr val="000000"/>
                          </a:solidFill>
                          <a:effectLst/>
                          <a:latin typeface="Arial" panose="020B0604020202020204" pitchFamily="34" charset="0"/>
                        </a:rPr>
                        <a:t>Lokasi Gudang FG Lorong R &amp; S di </a:t>
                      </a:r>
                      <a:r>
                        <a:rPr lang="en-US" sz="1000" b="0" i="0" u="none" strike="noStrike" dirty="0" err="1">
                          <a:solidFill>
                            <a:srgbClr val="000000"/>
                          </a:solidFill>
                          <a:effectLst/>
                          <a:latin typeface="Arial" panose="020B0604020202020204" pitchFamily="34" charset="0"/>
                        </a:rPr>
                        <a:t>lantai</a:t>
                      </a:r>
                      <a:r>
                        <a:rPr lang="en-US" sz="1000" b="0" i="0" u="none" strike="noStrike" dirty="0">
                          <a:solidFill>
                            <a:srgbClr val="000000"/>
                          </a:solidFill>
                          <a:effectLst/>
                          <a:latin typeface="Arial" panose="020B0604020202020204" pitchFamily="34" charset="0"/>
                        </a:rPr>
                        <a:t> 1 dan 2 </a:t>
                      </a:r>
                      <a:r>
                        <a:rPr lang="en-US" sz="1000" b="0" i="0" u="none" strike="noStrike" dirty="0" err="1">
                          <a:solidFill>
                            <a:srgbClr val="000000"/>
                          </a:solidFill>
                          <a:effectLst/>
                          <a:latin typeface="Arial" panose="020B0604020202020204" pitchFamily="34" charset="0"/>
                        </a:rPr>
                        <a:t>tidak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tertata</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dengan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rapih</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ada</a:t>
                      </a:r>
                      <a:r>
                        <a:rPr lang="en-US" sz="1000" b="0" i="0" u="none" strike="noStrike" dirty="0">
                          <a:solidFill>
                            <a:srgbClr val="000000"/>
                          </a:solidFill>
                          <a:effectLst/>
                          <a:latin typeface="Arial" panose="020B0604020202020204" pitchFamily="34" charset="0"/>
                        </a:rPr>
                        <a:t> area yang </a:t>
                      </a:r>
                      <a:r>
                        <a:rPr lang="en-US" sz="1000" b="0" i="0" u="none" strike="noStrike" dirty="0" err="1">
                          <a:solidFill>
                            <a:srgbClr val="000000"/>
                          </a:solidFill>
                          <a:effectLst/>
                          <a:latin typeface="Arial" panose="020B0604020202020204" pitchFamily="34" charset="0"/>
                        </a:rPr>
                        <a:t>rak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nya</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kosong</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sedang</a:t>
                      </a:r>
                      <a:r>
                        <a:rPr lang="en-US" sz="1000" b="0" i="0" u="none" strike="noStrike" dirty="0">
                          <a:solidFill>
                            <a:srgbClr val="000000"/>
                          </a:solidFill>
                          <a:effectLst/>
                          <a:latin typeface="Arial" panose="020B0604020202020204" pitchFamily="34" charset="0"/>
                        </a:rPr>
                        <a:t> di </a:t>
                      </a:r>
                      <a:r>
                        <a:rPr lang="en-US" sz="1000" b="0" i="0" u="none" strike="noStrike" dirty="0" err="1">
                          <a:solidFill>
                            <a:srgbClr val="000000"/>
                          </a:solidFill>
                          <a:effectLst/>
                          <a:latin typeface="Arial" panose="020B0604020202020204" pitchFamily="34" charset="0"/>
                        </a:rPr>
                        <a:t>rak</a:t>
                      </a:r>
                      <a:r>
                        <a:rPr lang="en-US" sz="1000" b="0" i="0" u="none" strike="noStrike" dirty="0">
                          <a:solidFill>
                            <a:srgbClr val="000000"/>
                          </a:solidFill>
                          <a:effectLst/>
                          <a:latin typeface="Arial" panose="020B0604020202020204" pitchFamily="34" charset="0"/>
                        </a:rPr>
                        <a:t> lain full dan </a:t>
                      </a:r>
                      <a:r>
                        <a:rPr lang="en-US" sz="1000" b="0" i="0" u="none" strike="noStrike" dirty="0" err="1">
                          <a:solidFill>
                            <a:srgbClr val="000000"/>
                          </a:solidFill>
                          <a:effectLst/>
                          <a:latin typeface="Arial" panose="020B0604020202020204" pitchFamily="34" charset="0"/>
                        </a:rPr>
                        <a:t>tidak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tertata</a:t>
                      </a:r>
                      <a:r>
                        <a:rPr lang="en-US" sz="1000" b="0" i="0" u="none" strike="noStrike" dirty="0">
                          <a:solidFill>
                            <a:srgbClr val="000000"/>
                          </a:solidFill>
                          <a:effectLst/>
                          <a:latin typeface="Arial" panose="020B0604020202020204" pitchFamily="34" charset="0"/>
                        </a:rPr>
                        <a:t>. </a:t>
                      </a:r>
                      <a:br>
                        <a:rPr lang="en-US" sz="1000" b="0" i="0" u="none" strike="noStrike" dirty="0">
                          <a:solidFill>
                            <a:srgbClr val="000000"/>
                          </a:solidFill>
                          <a:effectLst/>
                          <a:latin typeface="Arial" panose="020B0604020202020204" pitchFamily="34" charset="0"/>
                        </a:rPr>
                      </a:br>
                      <a:br>
                        <a:rPr lang="en-US" sz="1000" b="0" i="0" u="none" strike="noStrike" dirty="0">
                          <a:solidFill>
                            <a:srgbClr val="000000"/>
                          </a:solidFill>
                          <a:effectLst/>
                          <a:latin typeface="Arial" panose="020B0604020202020204" pitchFamily="34" charset="0"/>
                        </a:rPr>
                      </a:br>
                      <a:br>
                        <a:rPr lang="en-US" sz="1000" b="0" i="0" u="none" strike="noStrike" dirty="0">
                          <a:solidFill>
                            <a:srgbClr val="000000"/>
                          </a:solidFill>
                          <a:effectLst/>
                          <a:latin typeface="Arial" panose="020B0604020202020204" pitchFamily="34" charset="0"/>
                        </a:rPr>
                      </a:br>
                      <a:br>
                        <a:rPr lang="en-US" sz="1000" b="0" i="0" u="none" strike="noStrike" dirty="0">
                          <a:solidFill>
                            <a:srgbClr val="000000"/>
                          </a:solidFill>
                          <a:effectLst/>
                          <a:latin typeface="Arial" panose="020B0604020202020204" pitchFamily="34" charset="0"/>
                        </a:rPr>
                      </a:br>
                      <a:br>
                        <a:rPr lang="en-US" sz="1000" b="0" i="0" u="none" strike="noStrike" dirty="0">
                          <a:solidFill>
                            <a:srgbClr val="000000"/>
                          </a:solidFill>
                          <a:effectLst/>
                          <a:latin typeface="Arial" panose="020B0604020202020204" pitchFamily="34" charset="0"/>
                        </a:rPr>
                      </a:br>
                      <a:br>
                        <a:rPr lang="en-US" sz="1000" b="0" i="0" u="none" strike="noStrike" dirty="0">
                          <a:solidFill>
                            <a:srgbClr val="000000"/>
                          </a:solidFill>
                          <a:effectLst/>
                          <a:latin typeface="Arial" panose="020B0604020202020204" pitchFamily="34" charset="0"/>
                        </a:rPr>
                      </a:br>
                      <a:br>
                        <a:rPr lang="en-US" sz="1000" b="0" i="0" u="none" strike="noStrike" dirty="0">
                          <a:solidFill>
                            <a:srgbClr val="000000"/>
                          </a:solidFill>
                          <a:effectLst/>
                          <a:latin typeface="Arial" panose="020B0604020202020204" pitchFamily="34" charset="0"/>
                        </a:rPr>
                      </a:br>
                      <a:br>
                        <a:rPr lang="en-US" sz="1000" b="0" i="0" u="none" strike="noStrike" dirty="0">
                          <a:solidFill>
                            <a:srgbClr val="000000"/>
                          </a:solidFill>
                          <a:effectLst/>
                          <a:latin typeface="Arial" panose="020B0604020202020204" pitchFamily="34" charset="0"/>
                        </a:rPr>
                      </a:br>
                      <a:br>
                        <a:rPr lang="en-US" sz="1000" b="0" i="0" u="none" strike="noStrike" dirty="0">
                          <a:solidFill>
                            <a:srgbClr val="000000"/>
                          </a:solidFill>
                          <a:effectLst/>
                          <a:latin typeface="Arial" panose="020B0604020202020204" pitchFamily="34" charset="0"/>
                        </a:rPr>
                      </a:br>
                      <a:endParaRPr lang="en-US" sz="11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1000" b="0" i="0" u="none" strike="noStrike" dirty="0">
                          <a:solidFill>
                            <a:srgbClr val="000000"/>
                          </a:solidFill>
                          <a:effectLst/>
                          <a:latin typeface="Arial" panose="020B0604020202020204" pitchFamily="34" charset="0"/>
                        </a:rPr>
                        <a:t>8.5.4 </a:t>
                      </a:r>
                      <a:r>
                        <a:rPr lang="en-US" sz="1000" b="0" i="0" u="none" strike="noStrike" dirty="0" err="1">
                          <a:solidFill>
                            <a:srgbClr val="000000"/>
                          </a:solidFill>
                          <a:effectLst/>
                          <a:latin typeface="Arial" panose="020B0604020202020204" pitchFamily="34" charset="0"/>
                        </a:rPr>
                        <a:t>Perlindungan</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Mi</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1. Penurunan Kualitas Stock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2. Keluar Masuk barang tidak menggunakan sistem FIFO</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3. Sulit menemukan barang yang dicari</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4. Potensi kerusakan packing case</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1. Menata kembali area gudang Finish Goods sesuai kategori produk, kemudian dibreakdown ke produk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2. Menunjuk PIC masing-masing Area yang bertanggung jawab untuk keluar masuk barang</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b="0" i="0" u="none" strike="noStrike" dirty="0">
                          <a:solidFill>
                            <a:srgbClr val="000000"/>
                          </a:solidFill>
                          <a:effectLst/>
                          <a:latin typeface="Arial" panose="020B0604020202020204" pitchFamily="34" charset="0"/>
                        </a:rPr>
                        <a:t>1. Barang di area </a:t>
                      </a:r>
                      <a:r>
                        <a:rPr lang="en-US" sz="1000" b="0" i="0" u="none" strike="noStrike" dirty="0" err="1">
                          <a:solidFill>
                            <a:srgbClr val="000000"/>
                          </a:solidFill>
                          <a:effectLst/>
                          <a:latin typeface="Arial" panose="020B0604020202020204" pitchFamily="34" charset="0"/>
                        </a:rPr>
                        <a:t>tersebut</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dibuka</a:t>
                      </a:r>
                      <a:r>
                        <a:rPr lang="en-US" sz="1000" b="0" i="0" u="none" strike="noStrike" dirty="0">
                          <a:solidFill>
                            <a:srgbClr val="000000"/>
                          </a:solidFill>
                          <a:effectLst/>
                          <a:latin typeface="Arial" panose="020B0604020202020204" pitchFamily="34" charset="0"/>
                        </a:rPr>
                        <a:t> packing </a:t>
                      </a:r>
                      <a:r>
                        <a:rPr lang="en-US" sz="1000" b="0" i="0" u="none" strike="noStrike" dirty="0" err="1">
                          <a:solidFill>
                            <a:srgbClr val="000000"/>
                          </a:solidFill>
                          <a:effectLst/>
                          <a:latin typeface="Arial" panose="020B0604020202020204" pitchFamily="34" charset="0"/>
                        </a:rPr>
                        <a:t>casenya</a:t>
                      </a:r>
                      <a:r>
                        <a:rPr lang="en-US" sz="1000" b="0" i="0" u="none" strike="noStrike" dirty="0">
                          <a:solidFill>
                            <a:srgbClr val="000000"/>
                          </a:solidFill>
                          <a:effectLst/>
                          <a:latin typeface="Arial" panose="020B0604020202020204" pitchFamily="34" charset="0"/>
                        </a:rPr>
                        <a:t> dan di tata </a:t>
                      </a:r>
                      <a:r>
                        <a:rPr lang="en-US" sz="1000" b="0" i="0" u="none" strike="noStrike" dirty="0" err="1">
                          <a:solidFill>
                            <a:srgbClr val="000000"/>
                          </a:solidFill>
                          <a:effectLst/>
                          <a:latin typeface="Arial" panose="020B0604020202020204" pitchFamily="34" charset="0"/>
                        </a:rPr>
                        <a:t>perpallet</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dengan</a:t>
                      </a:r>
                      <a:r>
                        <a:rPr lang="en-US" sz="1000" b="0" i="0" u="none" strike="noStrike" dirty="0">
                          <a:solidFill>
                            <a:srgbClr val="000000"/>
                          </a:solidFill>
                          <a:effectLst/>
                          <a:latin typeface="Arial" panose="020B0604020202020204" pitchFamily="34" charset="0"/>
                        </a:rPr>
                        <a:t> wrapping </a:t>
                      </a:r>
                      <a:r>
                        <a:rPr lang="en-US" sz="1000" b="0" i="0" u="none" strike="noStrike" dirty="0" err="1">
                          <a:solidFill>
                            <a:srgbClr val="000000"/>
                          </a:solidFill>
                          <a:effectLst/>
                          <a:latin typeface="Arial" panose="020B0604020202020204" pitchFamily="34" charset="0"/>
                        </a:rPr>
                        <a:t>plastik</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2. </a:t>
                      </a:r>
                      <a:r>
                        <a:rPr lang="en-US" sz="1000" b="0" i="0" u="none" strike="noStrike" dirty="0" err="1">
                          <a:solidFill>
                            <a:srgbClr val="000000"/>
                          </a:solidFill>
                          <a:effectLst/>
                          <a:latin typeface="Arial" panose="020B0604020202020204" pitchFamily="34" charset="0"/>
                        </a:rPr>
                        <a:t>Mengidentifikasi</a:t>
                      </a:r>
                      <a:r>
                        <a:rPr lang="en-US" sz="1000" b="0" i="0" u="none" strike="noStrike" dirty="0">
                          <a:solidFill>
                            <a:srgbClr val="000000"/>
                          </a:solidFill>
                          <a:effectLst/>
                          <a:latin typeface="Arial" panose="020B0604020202020204" pitchFamily="34" charset="0"/>
                        </a:rPr>
                        <a:t> Qty dan Item Barang per pallet</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3. </a:t>
                      </a:r>
                      <a:r>
                        <a:rPr lang="en-US" sz="1000" b="0" i="0" u="none" strike="noStrike" dirty="0" err="1">
                          <a:solidFill>
                            <a:srgbClr val="000000"/>
                          </a:solidFill>
                          <a:effectLst/>
                          <a:latin typeface="Arial" panose="020B0604020202020204" pitchFamily="34" charset="0"/>
                        </a:rPr>
                        <a:t>Menambahkan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informasi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kode</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barang</a:t>
                      </a:r>
                      <a:r>
                        <a:rPr lang="en-US" sz="1000" b="0" i="0" u="none" strike="noStrike" dirty="0">
                          <a:solidFill>
                            <a:srgbClr val="000000"/>
                          </a:solidFill>
                          <a:effectLst/>
                          <a:latin typeface="Arial" panose="020B0604020202020204" pitchFamily="34" charset="0"/>
                        </a:rPr>
                        <a:t> dan sticker barcode di masing-masing </a:t>
                      </a:r>
                      <a:r>
                        <a:rPr lang="en-US" sz="1000" b="0" i="0" u="none" strike="noStrike" dirty="0" err="1">
                          <a:solidFill>
                            <a:srgbClr val="000000"/>
                          </a:solidFill>
                          <a:effectLst/>
                          <a:latin typeface="Arial" panose="020B0604020202020204" pitchFamily="34" charset="0"/>
                        </a:rPr>
                        <a:t>barang</a:t>
                      </a:r>
                      <a:r>
                        <a:rPr lang="en-US" sz="1000" b="0" i="0" u="none" strike="noStrike" dirty="0">
                          <a:solidFill>
                            <a:srgbClr val="000000"/>
                          </a:solidFill>
                          <a:effectLst/>
                          <a:latin typeface="Arial" panose="020B0604020202020204" pitchFamily="34" charset="0"/>
                        </a:rPr>
                        <a:t> (per pallet)</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rPr>
                        <a:t>15-Nov-24</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rPr>
                        <a:t>Closed</a:t>
                      </a:r>
                    </a:p>
                  </a:txBody>
                  <a:tcPr marL="0" marR="0" marT="0" marB="0" anchor="ctr"/>
                </a:tc>
                <a:extLst>
                  <a:ext uri="{0D108BD9-81ED-4DB2-BD59-A6C34878D82A}">
                    <a16:rowId xmlns:a16="http://schemas.microsoft.com/office/drawing/2014/main" val="1625875718"/>
                  </a:ext>
                </a:extLst>
              </a:tr>
            </a:tbl>
          </a:graphicData>
        </a:graphic>
      </p:graphicFrame>
      <p:pic>
        <p:nvPicPr>
          <p:cNvPr id="5" name="Picture 4">
            <a:extLst>
              <a:ext uri="{FF2B5EF4-FFF2-40B4-BE49-F238E27FC236}">
                <a16:creationId xmlns:a16="http://schemas.microsoft.com/office/drawing/2014/main" id="{00000000-0008-0000-0300-000002000000}"/>
              </a:ext>
            </a:extLst>
          </p:cNvPr>
          <p:cNvPicPr>
            <a:picLocks noChangeAspect="1"/>
          </p:cNvPicPr>
          <p:nvPr/>
        </p:nvPicPr>
        <p:blipFill>
          <a:blip r:embed="rId3"/>
          <a:stretch>
            <a:fillRect/>
          </a:stretch>
        </p:blipFill>
        <p:spPr>
          <a:xfrm>
            <a:off x="1005996" y="6230357"/>
            <a:ext cx="717510" cy="1002562"/>
          </a:xfrm>
          <a:prstGeom prst="rect">
            <a:avLst/>
          </a:prstGeom>
        </p:spPr>
      </p:pic>
      <p:pic>
        <p:nvPicPr>
          <p:cNvPr id="16" name="Picture 15">
            <a:extLst>
              <a:ext uri="{FF2B5EF4-FFF2-40B4-BE49-F238E27FC236}">
                <a16:creationId xmlns:a16="http://schemas.microsoft.com/office/drawing/2014/main" id="{00000000-0008-0000-0300-000003000000}"/>
              </a:ext>
            </a:extLst>
          </p:cNvPr>
          <p:cNvPicPr>
            <a:picLocks noChangeAspect="1"/>
          </p:cNvPicPr>
          <p:nvPr/>
        </p:nvPicPr>
        <p:blipFill>
          <a:blip r:embed="rId4"/>
          <a:stretch>
            <a:fillRect/>
          </a:stretch>
        </p:blipFill>
        <p:spPr>
          <a:xfrm>
            <a:off x="1728222" y="6230357"/>
            <a:ext cx="741452" cy="1011276"/>
          </a:xfrm>
          <a:prstGeom prst="rect">
            <a:avLst/>
          </a:prstGeom>
        </p:spPr>
      </p:pic>
      <p:pic>
        <p:nvPicPr>
          <p:cNvPr id="17" name="Picture 16">
            <a:extLst>
              <a:ext uri="{FF2B5EF4-FFF2-40B4-BE49-F238E27FC236}">
                <a16:creationId xmlns:a16="http://schemas.microsoft.com/office/drawing/2014/main" id="{00000000-0008-0000-0300-000004000000}"/>
              </a:ext>
            </a:extLst>
          </p:cNvPr>
          <p:cNvPicPr>
            <a:picLocks noChangeAspect="1"/>
          </p:cNvPicPr>
          <p:nvPr/>
        </p:nvPicPr>
        <p:blipFill>
          <a:blip r:embed="rId5"/>
          <a:stretch>
            <a:fillRect/>
          </a:stretch>
        </p:blipFill>
        <p:spPr>
          <a:xfrm>
            <a:off x="2469674" y="6239041"/>
            <a:ext cx="740571" cy="1009160"/>
          </a:xfrm>
          <a:prstGeom prst="rect">
            <a:avLst/>
          </a:prstGeom>
        </p:spPr>
      </p:pic>
    </p:spTree>
    <p:extLst>
      <p:ext uri="{BB962C8B-B14F-4D97-AF65-F5344CB8AC3E}">
        <p14:creationId xmlns:p14="http://schemas.microsoft.com/office/powerpoint/2010/main" val="213785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E6D72F5-03DD-2CC9-E0ED-6E1C64E22A38}"/>
              </a:ext>
            </a:extLst>
          </p:cNvPr>
          <p:cNvGraphicFramePr>
            <a:graphicFrameLocks/>
          </p:cNvGraphicFramePr>
          <p:nvPr>
            <p:extLst>
              <p:ext uri="{D42A27DB-BD31-4B8C-83A1-F6EECF244321}">
                <p14:modId xmlns:p14="http://schemas.microsoft.com/office/powerpoint/2010/main" val="2505488702"/>
              </p:ext>
            </p:extLst>
          </p:nvPr>
        </p:nvGraphicFramePr>
        <p:xfrm>
          <a:off x="763229" y="1461791"/>
          <a:ext cx="10665542" cy="494784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AB6401-8E1C-8782-7650-647EEB56F28C}"/>
              </a:ext>
            </a:extLst>
          </p:cNvPr>
          <p:cNvSpPr txBox="1"/>
          <p:nvPr/>
        </p:nvSpPr>
        <p:spPr>
          <a:xfrm>
            <a:off x="422786" y="1277125"/>
            <a:ext cx="2466188" cy="369332"/>
          </a:xfrm>
          <a:prstGeom prst="rect">
            <a:avLst/>
          </a:prstGeom>
          <a:noFill/>
        </p:spPr>
        <p:txBody>
          <a:bodyPr wrap="none" rtlCol="0">
            <a:spAutoFit/>
          </a:bodyPr>
          <a:lstStyle/>
          <a:p>
            <a:r>
              <a:rPr lang="en-US" b="1" dirty="0"/>
              <a:t>* </a:t>
            </a:r>
            <a:r>
              <a:rPr lang="en-US" b="1" dirty="0" err="1"/>
              <a:t>Jawaban</a:t>
            </a:r>
            <a:r>
              <a:rPr lang="en-US" b="1" dirty="0"/>
              <a:t> RTM Point 1.</a:t>
            </a:r>
          </a:p>
        </p:txBody>
      </p:sp>
      <p:grpSp>
        <p:nvGrpSpPr>
          <p:cNvPr id="10" name="Group 9">
            <a:extLst>
              <a:ext uri="{FF2B5EF4-FFF2-40B4-BE49-F238E27FC236}">
                <a16:creationId xmlns:a16="http://schemas.microsoft.com/office/drawing/2014/main" id="{F49C3D68-DE4B-160F-4DD1-B5A2915D0DB5}"/>
              </a:ext>
            </a:extLst>
          </p:cNvPr>
          <p:cNvGrpSpPr/>
          <p:nvPr/>
        </p:nvGrpSpPr>
        <p:grpSpPr>
          <a:xfrm>
            <a:off x="465100" y="6444412"/>
            <a:ext cx="11339106" cy="287226"/>
            <a:chOff x="465100" y="6294512"/>
            <a:chExt cx="11339106" cy="287226"/>
          </a:xfrm>
        </p:grpSpPr>
        <p:pic>
          <p:nvPicPr>
            <p:cNvPr id="11" name="Picture 10">
              <a:extLst>
                <a:ext uri="{FF2B5EF4-FFF2-40B4-BE49-F238E27FC236}">
                  <a16:creationId xmlns:a16="http://schemas.microsoft.com/office/drawing/2014/main" id="{707B3304-5205-FF99-8C42-050DEF321B6A}"/>
                </a:ext>
              </a:extLst>
            </p:cNvPr>
            <p:cNvPicPr>
              <a:picLocks noChangeAspect="1"/>
            </p:cNvPicPr>
            <p:nvPr/>
          </p:nvPicPr>
          <p:blipFill>
            <a:blip r:embed="rId3"/>
            <a:stretch>
              <a:fillRect/>
            </a:stretch>
          </p:blipFill>
          <p:spPr>
            <a:xfrm>
              <a:off x="10913805" y="6294512"/>
              <a:ext cx="890401" cy="287226"/>
            </a:xfrm>
            <a:prstGeom prst="rect">
              <a:avLst/>
            </a:prstGeom>
          </p:spPr>
        </p:pic>
        <p:cxnSp>
          <p:nvCxnSpPr>
            <p:cNvPr id="12" name="Straight Connector 11">
              <a:extLst>
                <a:ext uri="{FF2B5EF4-FFF2-40B4-BE49-F238E27FC236}">
                  <a16:creationId xmlns:a16="http://schemas.microsoft.com/office/drawing/2014/main" id="{50FA7852-D05E-07F9-E5B1-BB438A821C20}"/>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710804C-086B-7489-4863-D0E219156775}"/>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3C847B6-242A-84B6-E588-AF7861D0FE0C}"/>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A1B8A6-6D8D-03F9-D126-D7F75132F477}"/>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C23483E4-DBDD-D34B-9C42-775634FDDD0F}"/>
              </a:ext>
            </a:extLst>
          </p:cNvPr>
          <p:cNvSpPr txBox="1"/>
          <p:nvPr/>
        </p:nvSpPr>
        <p:spPr>
          <a:xfrm>
            <a:off x="1222153" y="410561"/>
            <a:ext cx="4583561" cy="523220"/>
          </a:xfrm>
          <a:prstGeom prst="rect">
            <a:avLst/>
          </a:prstGeom>
          <a:noFill/>
        </p:spPr>
        <p:txBody>
          <a:bodyPr wrap="square" lIns="108000" rIns="108000" rtlCol="0">
            <a:spAutoFit/>
          </a:bodyPr>
          <a:lstStyle/>
          <a:p>
            <a:r>
              <a:rPr lang="en-US" altLang="ko-KR" sz="1400" b="1" dirty="0">
                <a:latin typeface="Arial"/>
                <a:ea typeface="Arial Unicode MS"/>
                <a:cs typeface="Arial" pitchFamily="34" charset="0"/>
              </a:rPr>
              <a:t>TINDAK LANJUT RAPAT TINJAUAN MANAJEMEN SEBELUMNYA</a:t>
            </a:r>
          </a:p>
        </p:txBody>
      </p:sp>
      <p:grpSp>
        <p:nvGrpSpPr>
          <p:cNvPr id="17" name="Group 16">
            <a:extLst>
              <a:ext uri="{FF2B5EF4-FFF2-40B4-BE49-F238E27FC236}">
                <a16:creationId xmlns:a16="http://schemas.microsoft.com/office/drawing/2014/main" id="{31A357A1-74F3-BC4A-60DD-C73465B0EF6D}"/>
              </a:ext>
            </a:extLst>
          </p:cNvPr>
          <p:cNvGrpSpPr/>
          <p:nvPr/>
        </p:nvGrpSpPr>
        <p:grpSpPr>
          <a:xfrm>
            <a:off x="422786" y="392377"/>
            <a:ext cx="613166" cy="621231"/>
            <a:chOff x="422786" y="392377"/>
            <a:chExt cx="613166" cy="621231"/>
          </a:xfrm>
        </p:grpSpPr>
        <p:sp>
          <p:nvSpPr>
            <p:cNvPr id="18" name="Rectangle: Rounded Corners 17">
              <a:extLst>
                <a:ext uri="{FF2B5EF4-FFF2-40B4-BE49-F238E27FC236}">
                  <a16:creationId xmlns:a16="http://schemas.microsoft.com/office/drawing/2014/main" id="{2A35BF68-9915-E9A6-5CF2-FEC3265DF783}"/>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9" name="Rectangle: Rounded Corners 18">
              <a:extLst>
                <a:ext uri="{FF2B5EF4-FFF2-40B4-BE49-F238E27FC236}">
                  <a16:creationId xmlns:a16="http://schemas.microsoft.com/office/drawing/2014/main" id="{42B7C503-B198-4AB0-3515-22DD23012521}"/>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0" name="TextBox 19">
              <a:extLst>
                <a:ext uri="{FF2B5EF4-FFF2-40B4-BE49-F238E27FC236}">
                  <a16:creationId xmlns:a16="http://schemas.microsoft.com/office/drawing/2014/main" id="{252DCCA0-F2DD-795A-6532-4D601FB1331B}"/>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01</a:t>
              </a:r>
              <a:endParaRPr lang="ko-KR" altLang="en-US" sz="2400" b="1" dirty="0">
                <a:latin typeface="Arial"/>
                <a:ea typeface="Arial Unicode MS"/>
                <a:cs typeface="Arial" pitchFamily="34" charset="0"/>
              </a:endParaRPr>
            </a:p>
          </p:txBody>
        </p:sp>
      </p:grpSp>
    </p:spTree>
    <p:extLst>
      <p:ext uri="{BB962C8B-B14F-4D97-AF65-F5344CB8AC3E}">
        <p14:creationId xmlns:p14="http://schemas.microsoft.com/office/powerpoint/2010/main" val="106203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3F6F3-159F-3F27-69B3-95344B5628DA}"/>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58F0876-DB25-4CF1-9A23-59FC8275171F}"/>
              </a:ext>
            </a:extLst>
          </p:cNvPr>
          <p:cNvGrpSpPr/>
          <p:nvPr/>
        </p:nvGrpSpPr>
        <p:grpSpPr>
          <a:xfrm>
            <a:off x="465100" y="6444412"/>
            <a:ext cx="11339106" cy="287226"/>
            <a:chOff x="465100" y="6294512"/>
            <a:chExt cx="11339106" cy="287226"/>
          </a:xfrm>
        </p:grpSpPr>
        <p:pic>
          <p:nvPicPr>
            <p:cNvPr id="4" name="Picture 3">
              <a:extLst>
                <a:ext uri="{FF2B5EF4-FFF2-40B4-BE49-F238E27FC236}">
                  <a16:creationId xmlns:a16="http://schemas.microsoft.com/office/drawing/2014/main" id="{A9BC4162-3DCF-95CE-D00A-0EA4D76D5F14}"/>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6" name="Straight Connector 5">
              <a:extLst>
                <a:ext uri="{FF2B5EF4-FFF2-40B4-BE49-F238E27FC236}">
                  <a16:creationId xmlns:a16="http://schemas.microsoft.com/office/drawing/2014/main" id="{B362D51C-D8FF-8FDE-4C03-33105EE2CE0E}"/>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9D44747-63A3-967A-1C71-3BF518596A7E}"/>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5D31F3E-9EFA-EFCE-C6B8-49343A96B725}"/>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FEF153-867B-B324-E458-2B57A62199F5}"/>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Rounded Corners 9">
            <a:extLst>
              <a:ext uri="{FF2B5EF4-FFF2-40B4-BE49-F238E27FC236}">
                <a16:creationId xmlns:a16="http://schemas.microsoft.com/office/drawing/2014/main" id="{D43B796B-5F40-AF5E-4A4F-C5443906E4AC}"/>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1" name="Rectangle: Rounded Corners 10">
            <a:extLst>
              <a:ext uri="{FF2B5EF4-FFF2-40B4-BE49-F238E27FC236}">
                <a16:creationId xmlns:a16="http://schemas.microsoft.com/office/drawing/2014/main" id="{6F43C015-481A-28E0-3069-47F2D213186D}"/>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2" name="TextBox 11">
            <a:extLst>
              <a:ext uri="{FF2B5EF4-FFF2-40B4-BE49-F238E27FC236}">
                <a16:creationId xmlns:a16="http://schemas.microsoft.com/office/drawing/2014/main" id="{025A8801-4CC3-3436-0AF7-BBCF2138D070}"/>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3" name="TextBox 12">
            <a:extLst>
              <a:ext uri="{FF2B5EF4-FFF2-40B4-BE49-F238E27FC236}">
                <a16:creationId xmlns:a16="http://schemas.microsoft.com/office/drawing/2014/main" id="{0B373B1B-4E9E-D343-DD07-270A29A712C8}"/>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4" name="TextBox 13">
            <a:extLst>
              <a:ext uri="{FF2B5EF4-FFF2-40B4-BE49-F238E27FC236}">
                <a16:creationId xmlns:a16="http://schemas.microsoft.com/office/drawing/2014/main" id="{AA2A1397-CEA2-4EF7-302F-2870C18545F0}"/>
              </a:ext>
            </a:extLst>
          </p:cNvPr>
          <p:cNvSpPr txBox="1"/>
          <p:nvPr/>
        </p:nvSpPr>
        <p:spPr>
          <a:xfrm>
            <a:off x="1285914" y="961971"/>
            <a:ext cx="7903056" cy="307777"/>
          </a:xfrm>
          <a:prstGeom prst="rect">
            <a:avLst/>
          </a:prstGeom>
          <a:noFill/>
        </p:spPr>
        <p:txBody>
          <a:bodyPr wrap="square">
            <a:spAutoFit/>
          </a:bodyPr>
          <a:lstStyle/>
          <a:p>
            <a:r>
              <a:rPr lang="fi-FI" altLang="ko-KR" sz="1400" b="1" dirty="0">
                <a:latin typeface="Arial"/>
                <a:ea typeface="Arial Unicode MS"/>
                <a:cs typeface="Arial" pitchFamily="34" charset="0"/>
              </a:rPr>
              <a:t>3.5 HASIL AUDIT SISTEM MANAJEMEN TERINTEGRASI KUARTAL 2 TAHUN 2024</a:t>
            </a:r>
          </a:p>
        </p:txBody>
      </p:sp>
      <p:graphicFrame>
        <p:nvGraphicFramePr>
          <p:cNvPr id="15" name="Table 14">
            <a:extLst>
              <a:ext uri="{FF2B5EF4-FFF2-40B4-BE49-F238E27FC236}">
                <a16:creationId xmlns:a16="http://schemas.microsoft.com/office/drawing/2014/main" id="{18D1FFE3-AE4B-53AB-D5F9-D1F92AAB86EB}"/>
              </a:ext>
            </a:extLst>
          </p:cNvPr>
          <p:cNvGraphicFramePr>
            <a:graphicFrameLocks noGrp="1"/>
          </p:cNvGraphicFramePr>
          <p:nvPr>
            <p:extLst>
              <p:ext uri="{D42A27DB-BD31-4B8C-83A1-F6EECF244321}">
                <p14:modId xmlns:p14="http://schemas.microsoft.com/office/powerpoint/2010/main" val="2390319741"/>
              </p:ext>
            </p:extLst>
          </p:nvPr>
        </p:nvGraphicFramePr>
        <p:xfrm>
          <a:off x="-1" y="1399498"/>
          <a:ext cx="12192000" cy="5458502"/>
        </p:xfrm>
        <a:graphic>
          <a:graphicData uri="http://schemas.openxmlformats.org/drawingml/2006/table">
            <a:tbl>
              <a:tblPr>
                <a:tableStyleId>{5C22544A-7EE6-4342-B048-85BDC9FD1C3A}</a:tableStyleId>
              </a:tblPr>
              <a:tblGrid>
                <a:gridCol w="359765">
                  <a:extLst>
                    <a:ext uri="{9D8B030D-6E8A-4147-A177-3AD203B41FA5}">
                      <a16:colId xmlns:a16="http://schemas.microsoft.com/office/drawing/2014/main" val="2593965924"/>
                    </a:ext>
                  </a:extLst>
                </a:gridCol>
                <a:gridCol w="636961">
                  <a:extLst>
                    <a:ext uri="{9D8B030D-6E8A-4147-A177-3AD203B41FA5}">
                      <a16:colId xmlns:a16="http://schemas.microsoft.com/office/drawing/2014/main" val="156911105"/>
                    </a:ext>
                  </a:extLst>
                </a:gridCol>
                <a:gridCol w="2480993">
                  <a:extLst>
                    <a:ext uri="{9D8B030D-6E8A-4147-A177-3AD203B41FA5}">
                      <a16:colId xmlns:a16="http://schemas.microsoft.com/office/drawing/2014/main" val="1549697738"/>
                    </a:ext>
                  </a:extLst>
                </a:gridCol>
                <a:gridCol w="914400">
                  <a:extLst>
                    <a:ext uri="{9D8B030D-6E8A-4147-A177-3AD203B41FA5}">
                      <a16:colId xmlns:a16="http://schemas.microsoft.com/office/drawing/2014/main" val="1353046964"/>
                    </a:ext>
                  </a:extLst>
                </a:gridCol>
                <a:gridCol w="659567">
                  <a:extLst>
                    <a:ext uri="{9D8B030D-6E8A-4147-A177-3AD203B41FA5}">
                      <a16:colId xmlns:a16="http://schemas.microsoft.com/office/drawing/2014/main" val="167126025"/>
                    </a:ext>
                  </a:extLst>
                </a:gridCol>
                <a:gridCol w="1828800">
                  <a:extLst>
                    <a:ext uri="{9D8B030D-6E8A-4147-A177-3AD203B41FA5}">
                      <a16:colId xmlns:a16="http://schemas.microsoft.com/office/drawing/2014/main" val="3050672969"/>
                    </a:ext>
                  </a:extLst>
                </a:gridCol>
                <a:gridCol w="1768840">
                  <a:extLst>
                    <a:ext uri="{9D8B030D-6E8A-4147-A177-3AD203B41FA5}">
                      <a16:colId xmlns:a16="http://schemas.microsoft.com/office/drawing/2014/main" val="837517321"/>
                    </a:ext>
                  </a:extLst>
                </a:gridCol>
                <a:gridCol w="2420524">
                  <a:extLst>
                    <a:ext uri="{9D8B030D-6E8A-4147-A177-3AD203B41FA5}">
                      <a16:colId xmlns:a16="http://schemas.microsoft.com/office/drawing/2014/main" val="431189618"/>
                    </a:ext>
                  </a:extLst>
                </a:gridCol>
                <a:gridCol w="561075">
                  <a:extLst>
                    <a:ext uri="{9D8B030D-6E8A-4147-A177-3AD203B41FA5}">
                      <a16:colId xmlns:a16="http://schemas.microsoft.com/office/drawing/2014/main" val="1868926643"/>
                    </a:ext>
                  </a:extLst>
                </a:gridCol>
                <a:gridCol w="561075">
                  <a:extLst>
                    <a:ext uri="{9D8B030D-6E8A-4147-A177-3AD203B41FA5}">
                      <a16:colId xmlns:a16="http://schemas.microsoft.com/office/drawing/2014/main" val="2131084070"/>
                    </a:ext>
                  </a:extLst>
                </a:gridCol>
              </a:tblGrid>
              <a:tr h="414734">
                <a:tc>
                  <a:txBody>
                    <a:bodyPr/>
                    <a:lstStyle/>
                    <a:p>
                      <a:pPr algn="ctr" fontAlgn="ctr"/>
                      <a:r>
                        <a:rPr lang="en-US" sz="1200" b="0" u="none" strike="noStrike" dirty="0">
                          <a:solidFill>
                            <a:schemeClr val="bg1"/>
                          </a:solidFill>
                          <a:effectLst/>
                        </a:rPr>
                        <a:t>No</a:t>
                      </a:r>
                      <a:endParaRPr lang="en-US" sz="1200" b="0" i="0" u="none" strike="noStrike" dirty="0">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Proses / Dept</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Ringkasan Temuan </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Referensi</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Kategori Temuan</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Dampak</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Rekomendasi Perbaikan</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Tanggapan Auditee</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Due Date </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i="0" u="none" strike="noStrike" dirty="0">
                          <a:solidFill>
                            <a:schemeClr val="bg1"/>
                          </a:solidFill>
                          <a:effectLst/>
                          <a:latin typeface="Arial" panose="020B0604020202020204" pitchFamily="34" charset="0"/>
                        </a:rPr>
                        <a:t>Status</a:t>
                      </a:r>
                    </a:p>
                  </a:txBody>
                  <a:tcPr marL="0" marR="0" marT="0" marB="0" anchor="ctr">
                    <a:solidFill>
                      <a:schemeClr val="tx1"/>
                    </a:solidFill>
                  </a:tcPr>
                </a:tc>
                <a:extLst>
                  <a:ext uri="{0D108BD9-81ED-4DB2-BD59-A6C34878D82A}">
                    <a16:rowId xmlns:a16="http://schemas.microsoft.com/office/drawing/2014/main" val="704819941"/>
                  </a:ext>
                </a:extLst>
              </a:tr>
              <a:tr h="1911664">
                <a:tc>
                  <a:txBody>
                    <a:bodyPr/>
                    <a:lstStyle/>
                    <a:p>
                      <a:pPr algn="ctr" fontAlgn="ctr"/>
                      <a:r>
                        <a:rPr lang="en-US" sz="1000" b="0" i="0" u="none" strike="noStrike" dirty="0">
                          <a:solidFill>
                            <a:srgbClr val="000000"/>
                          </a:solidFill>
                          <a:effectLst/>
                          <a:latin typeface="Arial" panose="020B0604020202020204" pitchFamily="34" charset="0"/>
                        </a:rPr>
                        <a:t>7</a:t>
                      </a:r>
                    </a:p>
                  </a:txBody>
                  <a:tcPr marL="9525" marR="9525" marT="9525" marB="0" anchor="ctr">
                    <a:solidFill>
                      <a:srgbClr val="FFC000"/>
                    </a:solidFill>
                  </a:tcPr>
                </a:tc>
                <a:tc>
                  <a:txBody>
                    <a:bodyPr/>
                    <a:lstStyle/>
                    <a:p>
                      <a:pPr algn="ctr" fontAlgn="ctr"/>
                      <a:r>
                        <a:rPr lang="pt-BR" sz="1000" b="0" i="0" u="none" strike="noStrike" dirty="0">
                          <a:solidFill>
                            <a:srgbClr val="000000"/>
                          </a:solidFill>
                          <a:effectLst/>
                          <a:latin typeface="Arial" panose="020B0604020202020204" pitchFamily="34" charset="0"/>
                        </a:rPr>
                        <a:t>MSD, PRD, R&amp;D, FIACO</a:t>
                      </a:r>
                    </a:p>
                  </a:txBody>
                  <a:tcPr marL="9525" marR="9525" marT="9525" marB="0" anchor="ctr">
                    <a:solidFill>
                      <a:srgbClr val="FFC000"/>
                    </a:solidFill>
                  </a:tcPr>
                </a:tc>
                <a:tc>
                  <a:txBody>
                    <a:bodyPr/>
                    <a:lstStyle/>
                    <a:p>
                      <a:pPr algn="l" fontAlgn="ctr"/>
                      <a:r>
                        <a:rPr lang="en-US" sz="1000" b="0" i="0" u="none" strike="noStrike">
                          <a:solidFill>
                            <a:srgbClr val="000000"/>
                          </a:solidFill>
                          <a:effectLst/>
                          <a:latin typeface="Arial" panose="020B0604020202020204" pitchFamily="34" charset="0"/>
                        </a:rPr>
                        <a:t>Tidak ditemukan perhitungan time studi untuk setiap produk dan terdapat perbedaan waktu proses antara di Operation Proses Chart (OPC) dari RnD dengan Routing yang di setting di SAP Untuk Produk FG-CAE-HBC-AS-0008 CAESAR N BLUE L1 CPRO, di OPC total waktu proses 752 detik sedangkan di SAP 785 detik, penentuan kapasitas produksi internal terdapat asumsi kelonggoran waktu 2,2 jam per hari.</a:t>
                      </a:r>
                    </a:p>
                  </a:txBody>
                  <a:tcPr marL="9525" marR="9525" marT="9525" marB="0" anchor="ctr">
                    <a:solidFill>
                      <a:srgbClr val="FFC000"/>
                    </a:solidFill>
                  </a:tcPr>
                </a:tc>
                <a:tc>
                  <a:txBody>
                    <a:bodyPr/>
                    <a:lstStyle/>
                    <a:p>
                      <a:pPr algn="ctr" fontAlgn="ctr"/>
                      <a:r>
                        <a:rPr lang="en-US" sz="1000" b="0" i="0" u="none" strike="noStrike" dirty="0">
                          <a:solidFill>
                            <a:srgbClr val="000000"/>
                          </a:solidFill>
                          <a:effectLst/>
                          <a:latin typeface="Arial" panose="020B0604020202020204" pitchFamily="34" charset="0"/>
                        </a:rPr>
                        <a:t>8.1 </a:t>
                      </a:r>
                      <a:r>
                        <a:rPr lang="en-US" sz="1000" b="0" i="0" u="none" strike="noStrike" dirty="0" err="1">
                          <a:solidFill>
                            <a:srgbClr val="000000"/>
                          </a:solidFill>
                          <a:effectLst/>
                          <a:latin typeface="Arial" panose="020B0604020202020204" pitchFamily="34" charset="0"/>
                        </a:rPr>
                        <a:t>Perencanaan</a:t>
                      </a:r>
                      <a:r>
                        <a:rPr lang="en-US" sz="1000" b="0" i="0" u="none" strike="noStrike" dirty="0">
                          <a:solidFill>
                            <a:srgbClr val="000000"/>
                          </a:solidFill>
                          <a:effectLst/>
                          <a:latin typeface="Arial" panose="020B0604020202020204" pitchFamily="34" charset="0"/>
                        </a:rPr>
                        <a:t> dan </a:t>
                      </a:r>
                      <a:r>
                        <a:rPr lang="en-US" sz="1000" b="0" i="0" u="none" strike="noStrike" dirty="0" err="1">
                          <a:solidFill>
                            <a:srgbClr val="000000"/>
                          </a:solidFill>
                          <a:effectLst/>
                          <a:latin typeface="Arial" panose="020B0604020202020204" pitchFamily="34" charset="0"/>
                        </a:rPr>
                        <a:t>pengendalian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operasional</a:t>
                      </a:r>
                      <a:endParaRPr lang="en-US" sz="10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en-US" sz="1000" b="0" i="0" u="none" strike="noStrike">
                          <a:solidFill>
                            <a:srgbClr val="000000"/>
                          </a:solidFill>
                          <a:effectLst/>
                          <a:latin typeface="Arial" panose="020B0604020202020204" pitchFamily="34" charset="0"/>
                        </a:rPr>
                        <a:t>Mi</a:t>
                      </a:r>
                    </a:p>
                  </a:txBody>
                  <a:tcPr marL="9525" marR="9525" marT="9525" marB="0" anchor="ctr">
                    <a:solidFill>
                      <a:srgbClr val="FFC000"/>
                    </a:solidFill>
                  </a:tcPr>
                </a:tc>
                <a:tc>
                  <a:txBody>
                    <a:bodyPr/>
                    <a:lstStyle/>
                    <a:p>
                      <a:pPr algn="l" fontAlgn="ctr"/>
                      <a:r>
                        <a:rPr lang="en-US" sz="1000" b="0" i="0" u="none" strike="noStrike">
                          <a:solidFill>
                            <a:srgbClr val="000000"/>
                          </a:solidFill>
                          <a:effectLst/>
                          <a:latin typeface="Arial" panose="020B0604020202020204" pitchFamily="34" charset="0"/>
                        </a:rPr>
                        <a:t>1. Penentuan Kapasitas Produksi Internal menjadi tidak real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2. Perhitungan costing produk kurang tepat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3. Analisa GP masing-masing Produk belum akurat</a:t>
                      </a:r>
                    </a:p>
                  </a:txBody>
                  <a:tcPr marL="9525" marR="9525" marT="9525" marB="0" anchor="ctr">
                    <a:solidFill>
                      <a:srgbClr val="FFC000"/>
                    </a:solidFill>
                  </a:tcPr>
                </a:tc>
                <a:tc>
                  <a:txBody>
                    <a:bodyPr/>
                    <a:lstStyle/>
                    <a:p>
                      <a:pPr algn="l" fontAlgn="ctr"/>
                      <a:r>
                        <a:rPr lang="en-US" sz="1000" b="0" i="0" u="none" strike="noStrike">
                          <a:solidFill>
                            <a:srgbClr val="000000"/>
                          </a:solidFill>
                          <a:effectLst/>
                          <a:latin typeface="Arial" panose="020B0604020202020204" pitchFamily="34" charset="0"/>
                        </a:rPr>
                        <a:t>1. Review dan Update time study semua produk.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2. Data dilaporkan ke FIACO sebagai dasar perhitungan costing</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3. Mengupdate routing di SAP berdasarkan data terupdate</a:t>
                      </a:r>
                    </a:p>
                  </a:txBody>
                  <a:tcPr marL="9525" marR="9525" marT="9525" marB="0" anchor="ctr">
                    <a:solidFill>
                      <a:srgbClr val="FFC000"/>
                    </a:solidFill>
                  </a:tcPr>
                </a:tc>
                <a:tc>
                  <a:txBody>
                    <a:bodyPr/>
                    <a:lstStyle/>
                    <a:p>
                      <a:pPr algn="l" fontAlgn="ctr"/>
                      <a:r>
                        <a:rPr lang="en-US" sz="1000" b="0" i="0" u="none" strike="noStrike" dirty="0">
                          <a:solidFill>
                            <a:srgbClr val="000000"/>
                          </a:solidFill>
                          <a:effectLst/>
                          <a:latin typeface="Arial" panose="020B0604020202020204" pitchFamily="34" charset="0"/>
                        </a:rPr>
                        <a:t>1. Akan </a:t>
                      </a:r>
                      <a:r>
                        <a:rPr lang="en-US" sz="1000" b="0" i="0" u="none" strike="noStrike" dirty="0" err="1">
                          <a:solidFill>
                            <a:srgbClr val="000000"/>
                          </a:solidFill>
                          <a:effectLst/>
                          <a:latin typeface="Arial" panose="020B0604020202020204" pitchFamily="34" charset="0"/>
                        </a:rPr>
                        <a:t>melakukan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peninjauan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ulang</a:t>
                      </a:r>
                      <a:r>
                        <a:rPr lang="en-US" sz="1000" b="0" i="0" u="none" strike="noStrike" dirty="0">
                          <a:solidFill>
                            <a:srgbClr val="000000"/>
                          </a:solidFill>
                          <a:effectLst/>
                          <a:latin typeface="Arial" panose="020B0604020202020204" pitchFamily="34" charset="0"/>
                        </a:rPr>
                        <a:t> dan </a:t>
                      </a:r>
                      <a:r>
                        <a:rPr lang="en-US" sz="1000" b="0" i="0" u="none" strike="noStrike" dirty="0" err="1">
                          <a:solidFill>
                            <a:srgbClr val="000000"/>
                          </a:solidFill>
                          <a:effectLst/>
                          <a:latin typeface="Arial" panose="020B0604020202020204" pitchFamily="34" charset="0"/>
                        </a:rPr>
                        <a:t>menyelaraskan</a:t>
                      </a:r>
                      <a:r>
                        <a:rPr lang="en-US" sz="1000" b="0" i="0" u="none" strike="noStrike" dirty="0">
                          <a:solidFill>
                            <a:srgbClr val="000000"/>
                          </a:solidFill>
                          <a:effectLst/>
                          <a:latin typeface="Arial" panose="020B0604020202020204" pitchFamily="34" charset="0"/>
                        </a:rPr>
                        <a:t> data </a:t>
                      </a:r>
                      <a:r>
                        <a:rPr lang="en-US" sz="1000" b="0" i="0" u="none" strike="noStrike" dirty="0" err="1">
                          <a:solidFill>
                            <a:srgbClr val="000000"/>
                          </a:solidFill>
                          <a:effectLst/>
                          <a:latin typeface="Arial" panose="020B0604020202020204" pitchFamily="34" charset="0"/>
                        </a:rPr>
                        <a:t>waktu</a:t>
                      </a:r>
                      <a:r>
                        <a:rPr lang="en-US" sz="1000" b="0" i="0" u="none" strike="noStrike" dirty="0">
                          <a:solidFill>
                            <a:srgbClr val="000000"/>
                          </a:solidFill>
                          <a:effectLst/>
                          <a:latin typeface="Arial" panose="020B0604020202020204" pitchFamily="34" charset="0"/>
                        </a:rPr>
                        <a:t> di OPC dan SAP (Routing) </a:t>
                      </a:r>
                      <a:r>
                        <a:rPr lang="en-US" sz="1000" b="0" i="0" u="none" strike="noStrike" dirty="0" err="1">
                          <a:solidFill>
                            <a:srgbClr val="000000"/>
                          </a:solidFill>
                          <a:effectLst/>
                          <a:latin typeface="Arial" panose="020B0604020202020204" pitchFamily="34" charset="0"/>
                        </a:rPr>
                        <a:t>bekerjasama</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dengan</a:t>
                      </a:r>
                      <a:r>
                        <a:rPr lang="en-US" sz="1000" b="0" i="0" u="none" strike="noStrike" dirty="0">
                          <a:solidFill>
                            <a:srgbClr val="000000"/>
                          </a:solidFill>
                          <a:effectLst/>
                          <a:latin typeface="Arial" panose="020B0604020202020204" pitchFamily="34" charset="0"/>
                        </a:rPr>
                        <a:t> R&amp;D,</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2. Akan </a:t>
                      </a:r>
                      <a:r>
                        <a:rPr lang="en-US" sz="1000" b="0" i="0" u="none" strike="noStrike" dirty="0" err="1">
                          <a:solidFill>
                            <a:srgbClr val="000000"/>
                          </a:solidFill>
                          <a:effectLst/>
                          <a:latin typeface="Arial" panose="020B0604020202020204" pitchFamily="34" charset="0"/>
                        </a:rPr>
                        <a:t>memperbaharui</a:t>
                      </a:r>
                      <a:r>
                        <a:rPr lang="en-US" sz="1000" b="0" i="0" u="none" strike="noStrike" dirty="0">
                          <a:solidFill>
                            <a:srgbClr val="000000"/>
                          </a:solidFill>
                          <a:effectLst/>
                          <a:latin typeface="Arial" panose="020B0604020202020204" pitchFamily="34" charset="0"/>
                        </a:rPr>
                        <a:t> dan </a:t>
                      </a:r>
                      <a:r>
                        <a:rPr lang="en-US" sz="1000" b="0" i="0" u="none" strike="noStrike" dirty="0" err="1">
                          <a:solidFill>
                            <a:srgbClr val="000000"/>
                          </a:solidFill>
                          <a:effectLst/>
                          <a:latin typeface="Arial" panose="020B0604020202020204" pitchFamily="34" charset="0"/>
                        </a:rPr>
                        <a:t>berkoordinasi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dengan</a:t>
                      </a:r>
                      <a:r>
                        <a:rPr lang="en-US" sz="1000" b="0" i="0" u="none" strike="noStrike" dirty="0">
                          <a:solidFill>
                            <a:srgbClr val="000000"/>
                          </a:solidFill>
                          <a:effectLst/>
                          <a:latin typeface="Arial" panose="020B0604020202020204" pitchFamily="34" charset="0"/>
                        </a:rPr>
                        <a:t> PRD, </a:t>
                      </a:r>
                      <a:r>
                        <a:rPr lang="en-US" sz="1000" b="0" i="0" u="none" strike="noStrike" dirty="0" err="1">
                          <a:solidFill>
                            <a:srgbClr val="000000"/>
                          </a:solidFill>
                          <a:effectLst/>
                          <a:latin typeface="Arial" panose="020B0604020202020204" pitchFamily="34" charset="0"/>
                        </a:rPr>
                        <a:t>untuk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verifikasi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waktu</a:t>
                      </a:r>
                      <a:r>
                        <a:rPr lang="en-US" sz="1000" b="0" i="0" u="none" strike="noStrike" dirty="0">
                          <a:solidFill>
                            <a:srgbClr val="000000"/>
                          </a:solidFill>
                          <a:effectLst/>
                          <a:latin typeface="Arial" panose="020B0604020202020204" pitchFamily="34" charset="0"/>
                        </a:rPr>
                        <a:t> proses, dan </a:t>
                      </a:r>
                      <a:r>
                        <a:rPr lang="en-US" sz="1000" b="0" i="0" u="none" strike="noStrike" dirty="0" err="1">
                          <a:solidFill>
                            <a:srgbClr val="000000"/>
                          </a:solidFill>
                          <a:effectLst/>
                          <a:latin typeface="Arial" panose="020B0604020202020204" pitchFamily="34" charset="0"/>
                        </a:rPr>
                        <a:t>evaluasi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untuk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waktu</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kelonggaran</a:t>
                      </a:r>
                      <a:r>
                        <a:rPr lang="en-US" sz="1000" b="0" i="0" u="none" strike="noStrike" dirty="0">
                          <a:solidFill>
                            <a:srgbClr val="000000"/>
                          </a:solidFill>
                          <a:effectLst/>
                          <a:latin typeface="Arial" panose="020B0604020202020204" pitchFamily="34" charset="0"/>
                        </a:rPr>
                        <a:t> agar </a:t>
                      </a:r>
                      <a:r>
                        <a:rPr lang="en-US" sz="1000" b="0" i="0" u="none" strike="noStrike" dirty="0" err="1">
                          <a:solidFill>
                            <a:srgbClr val="000000"/>
                          </a:solidFill>
                          <a:effectLst/>
                          <a:latin typeface="Arial" panose="020B0604020202020204" pitchFamily="34" charset="0"/>
                        </a:rPr>
                        <a:t>sesuai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dengan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standar</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waktu</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operasional</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3. MSD </a:t>
                      </a:r>
                      <a:r>
                        <a:rPr lang="en-US" sz="1000" b="0" i="0" u="none" strike="noStrike" dirty="0" err="1">
                          <a:solidFill>
                            <a:srgbClr val="000000"/>
                          </a:solidFill>
                          <a:effectLst/>
                          <a:latin typeface="Arial" panose="020B0604020202020204" pitchFamily="34" charset="0"/>
                        </a:rPr>
                        <a:t>akan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melakukan</a:t>
                      </a:r>
                      <a:r>
                        <a:rPr lang="en-US" sz="1000" b="0" i="0" u="none" strike="noStrike" dirty="0">
                          <a:solidFill>
                            <a:srgbClr val="000000"/>
                          </a:solidFill>
                          <a:effectLst/>
                          <a:latin typeface="Arial" panose="020B0604020202020204" pitchFamily="34" charset="0"/>
                        </a:rPr>
                        <a:t> time Study </a:t>
                      </a:r>
                      <a:r>
                        <a:rPr lang="en-US" sz="1000" b="0" i="0" u="none" strike="noStrike" dirty="0" err="1">
                          <a:solidFill>
                            <a:srgbClr val="000000"/>
                          </a:solidFill>
                          <a:effectLst/>
                          <a:latin typeface="Arial" panose="020B0604020202020204" pitchFamily="34" charset="0"/>
                        </a:rPr>
                        <a:t>bersama</a:t>
                      </a:r>
                      <a:r>
                        <a:rPr lang="en-US" sz="1000" b="0" i="0" u="none" strike="noStrike" dirty="0">
                          <a:solidFill>
                            <a:srgbClr val="000000"/>
                          </a:solidFill>
                          <a:effectLst/>
                          <a:latin typeface="Arial" panose="020B0604020202020204" pitchFamily="34" charset="0"/>
                        </a:rPr>
                        <a:t> PRD, R&amp;D dan FIACO </a:t>
                      </a:r>
                      <a:r>
                        <a:rPr lang="en-US" sz="1000" b="0" i="0" u="none" strike="noStrike" dirty="0" err="1">
                          <a:solidFill>
                            <a:srgbClr val="000000"/>
                          </a:solidFill>
                          <a:effectLst/>
                          <a:latin typeface="Arial" panose="020B0604020202020204" pitchFamily="34" charset="0"/>
                        </a:rPr>
                        <a:t>untuk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memastikan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akurasi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waktu</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produksi</a:t>
                      </a:r>
                      <a:endParaRPr lang="en-US" sz="10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en-US" sz="1000" b="0" i="0" u="none" strike="noStrike">
                          <a:solidFill>
                            <a:srgbClr val="000000"/>
                          </a:solidFill>
                          <a:effectLst/>
                          <a:latin typeface="Arial" panose="020B0604020202020204" pitchFamily="34" charset="0"/>
                        </a:rPr>
                        <a:t>29-Nov-24</a:t>
                      </a:r>
                    </a:p>
                  </a:txBody>
                  <a:tcPr marL="9525" marR="9525" marT="9525" marB="0" anchor="c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Open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a:txBody>
                  <a:tcPr marL="9525" marR="9525" marT="9525" marB="0" anchor="ctr">
                    <a:solidFill>
                      <a:srgbClr val="FFC000"/>
                    </a:solidFill>
                  </a:tcPr>
                </a:tc>
                <a:extLst>
                  <a:ext uri="{0D108BD9-81ED-4DB2-BD59-A6C34878D82A}">
                    <a16:rowId xmlns:a16="http://schemas.microsoft.com/office/drawing/2014/main" val="2785448341"/>
                  </a:ext>
                </a:extLst>
              </a:tr>
              <a:tr h="1393246">
                <a:tc>
                  <a:txBody>
                    <a:bodyPr/>
                    <a:lstStyle/>
                    <a:p>
                      <a:pPr algn="ctr" fontAlgn="ctr"/>
                      <a:r>
                        <a:rPr lang="en-US" sz="1000" b="0" i="0" u="none" strike="noStrike">
                          <a:solidFill>
                            <a:srgbClr val="000000"/>
                          </a:solidFill>
                          <a:effectLst/>
                          <a:latin typeface="Arial" panose="020B0604020202020204" pitchFamily="34" charset="0"/>
                        </a:rPr>
                        <a:t>8</a:t>
                      </a:r>
                    </a:p>
                  </a:txBody>
                  <a:tcPr marL="9525" marR="9525" marT="9525" marB="0" anchor="ctr"/>
                </a:tc>
                <a:tc>
                  <a:txBody>
                    <a:bodyPr/>
                    <a:lstStyle/>
                    <a:p>
                      <a:pPr algn="ctr" fontAlgn="ctr"/>
                      <a:r>
                        <a:rPr lang="en-US" sz="1000" b="0" i="0" u="none" strike="noStrike">
                          <a:solidFill>
                            <a:srgbClr val="000000"/>
                          </a:solidFill>
                          <a:effectLst/>
                          <a:latin typeface="Arial" panose="020B0604020202020204" pitchFamily="34" charset="0"/>
                        </a:rPr>
                        <a:t>R&amp;D</a:t>
                      </a:r>
                    </a:p>
                  </a:txBody>
                  <a:tcPr marL="9525" marR="9525" marT="9525" marB="0" anchor="ctr"/>
                </a:tc>
                <a:tc>
                  <a:txBody>
                    <a:bodyPr/>
                    <a:lstStyle/>
                    <a:p>
                      <a:pPr algn="l" fontAlgn="ctr"/>
                      <a:r>
                        <a:rPr lang="en-US" sz="1000" b="0" i="0" u="none" strike="noStrike" dirty="0" err="1">
                          <a:solidFill>
                            <a:srgbClr val="000000"/>
                          </a:solidFill>
                          <a:effectLst/>
                          <a:latin typeface="Arial" panose="020B0604020202020204" pitchFamily="34" charset="0"/>
                        </a:rPr>
                        <a:t>Tidak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ada</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bukti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realisasi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dari</a:t>
                      </a:r>
                      <a:r>
                        <a:rPr lang="en-US" sz="1000" b="0" i="0" u="none" strike="noStrike" dirty="0">
                          <a:solidFill>
                            <a:srgbClr val="000000"/>
                          </a:solidFill>
                          <a:effectLst/>
                          <a:latin typeface="Arial" panose="020B0604020202020204" pitchFamily="34" charset="0"/>
                        </a:rPr>
                        <a:t> Technical Information yang </a:t>
                      </a:r>
                      <a:r>
                        <a:rPr lang="en-US" sz="1000" b="0" i="0" u="none" strike="noStrike" dirty="0" err="1">
                          <a:solidFill>
                            <a:srgbClr val="000000"/>
                          </a:solidFill>
                          <a:effectLst/>
                          <a:latin typeface="Arial" panose="020B0604020202020204" pitchFamily="34" charset="0"/>
                        </a:rPr>
                        <a:t>dikeluarkan</a:t>
                      </a:r>
                      <a:r>
                        <a:rPr lang="en-US" sz="1000" b="0" i="0" u="none" strike="noStrike" dirty="0">
                          <a:solidFill>
                            <a:srgbClr val="000000"/>
                          </a:solidFill>
                          <a:effectLst/>
                          <a:latin typeface="Arial" panose="020B0604020202020204" pitchFamily="34" charset="0"/>
                        </a:rPr>
                        <a:t> oleh R&amp;D </a:t>
                      </a:r>
                      <a:r>
                        <a:rPr lang="en-US" sz="1000" b="0" i="0" u="none" strike="noStrike" dirty="0" err="1">
                          <a:solidFill>
                            <a:srgbClr val="000000"/>
                          </a:solidFill>
                          <a:effectLst/>
                          <a:latin typeface="Arial" panose="020B0604020202020204" pitchFamily="34" charset="0"/>
                        </a:rPr>
                        <a:t>nomor</a:t>
                      </a:r>
                      <a:r>
                        <a:rPr lang="en-US" sz="1000" b="0" i="0" u="none" strike="noStrike" dirty="0">
                          <a:solidFill>
                            <a:srgbClr val="000000"/>
                          </a:solidFill>
                          <a:effectLst/>
                          <a:latin typeface="Arial" panose="020B0604020202020204" pitchFamily="34" charset="0"/>
                        </a:rPr>
                        <a:t> TI No. 05/TI-R&amp;D/Prod/24  </a:t>
                      </a:r>
                      <a:r>
                        <a:rPr lang="en-US" sz="1000" b="0" i="0" u="none" strike="noStrike" dirty="0" err="1">
                          <a:solidFill>
                            <a:srgbClr val="000000"/>
                          </a:solidFill>
                          <a:effectLst/>
                          <a:latin typeface="Arial" panose="020B0604020202020204" pitchFamily="34" charset="0"/>
                        </a:rPr>
                        <a:t>mengenai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Perubahan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Kualitas</a:t>
                      </a:r>
                      <a:r>
                        <a:rPr lang="en-US" sz="1000" b="0" i="0" u="none" strike="noStrike" dirty="0">
                          <a:solidFill>
                            <a:srgbClr val="000000"/>
                          </a:solidFill>
                          <a:effectLst/>
                          <a:latin typeface="Arial" panose="020B0604020202020204" pitchFamily="34" charset="0"/>
                        </a:rPr>
                        <a:t> Packing </a:t>
                      </a:r>
                      <a:r>
                        <a:rPr lang="en-US" sz="1000" b="0" i="0" u="none" strike="noStrike" dirty="0" err="1">
                          <a:solidFill>
                            <a:srgbClr val="000000"/>
                          </a:solidFill>
                          <a:effectLst/>
                          <a:latin typeface="Arial" panose="020B0604020202020204" pitchFamily="34" charset="0"/>
                        </a:rPr>
                        <a:t>Fitto</a:t>
                      </a:r>
                      <a:r>
                        <a:rPr lang="en-US" sz="1000" b="0" i="0" u="none" strike="noStrike" dirty="0">
                          <a:solidFill>
                            <a:srgbClr val="000000"/>
                          </a:solidFill>
                          <a:effectLst/>
                          <a:latin typeface="Arial" panose="020B0604020202020204" pitchFamily="34" charset="0"/>
                        </a:rPr>
                        <a:t> FL" yang </a:t>
                      </a:r>
                      <a:r>
                        <a:rPr lang="en-US" sz="1000" b="0" i="0" u="none" strike="noStrike" dirty="0" err="1">
                          <a:solidFill>
                            <a:srgbClr val="000000"/>
                          </a:solidFill>
                          <a:effectLst/>
                          <a:latin typeface="Arial" panose="020B0604020202020204" pitchFamily="34" charset="0"/>
                        </a:rPr>
                        <a:t>digunakan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untuk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menyelesaikan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keluhan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pelanggan</a:t>
                      </a:r>
                      <a:r>
                        <a:rPr lang="en-US" sz="1000" b="0" i="0" u="none" strike="noStrike" dirty="0">
                          <a:solidFill>
                            <a:srgbClr val="000000"/>
                          </a:solidFill>
                          <a:effectLst/>
                          <a:latin typeface="Arial" panose="020B0604020202020204" pitchFamily="34" charset="0"/>
                        </a:rPr>
                        <a:t> Frame </a:t>
                      </a:r>
                      <a:r>
                        <a:rPr lang="en-US" sz="1000" b="0" i="0" u="none" strike="noStrike" dirty="0" err="1">
                          <a:solidFill>
                            <a:srgbClr val="000000"/>
                          </a:solidFill>
                          <a:effectLst/>
                          <a:latin typeface="Arial" panose="020B0604020202020204" pitchFamily="34" charset="0"/>
                        </a:rPr>
                        <a:t>Fitto</a:t>
                      </a:r>
                      <a:r>
                        <a:rPr lang="en-US" sz="1000" b="0" i="0" u="none" strike="noStrike" dirty="0">
                          <a:solidFill>
                            <a:srgbClr val="000000"/>
                          </a:solidFill>
                          <a:effectLst/>
                          <a:latin typeface="Arial" panose="020B0604020202020204" pitchFamily="34" charset="0"/>
                        </a:rPr>
                        <a:t> ST </a:t>
                      </a:r>
                      <a:r>
                        <a:rPr lang="en-US" sz="1000" b="0" i="0" u="none" strike="noStrike" dirty="0" err="1">
                          <a:solidFill>
                            <a:srgbClr val="000000"/>
                          </a:solidFill>
                          <a:effectLst/>
                          <a:latin typeface="Arial" panose="020B0604020202020204" pitchFamily="34" charset="0"/>
                        </a:rPr>
                        <a:t>lecet</a:t>
                      </a:r>
                      <a:r>
                        <a:rPr lang="en-US" sz="1000" b="0" i="0" u="none" strike="noStrike" dirty="0">
                          <a:solidFill>
                            <a:srgbClr val="000000"/>
                          </a:solidFill>
                          <a:effectLst/>
                          <a:latin typeface="Arial" panose="020B0604020202020204" pitchFamily="34" charset="0"/>
                        </a:rPr>
                        <a:t> No. 0007/ASS/KP/I/2024 </a:t>
                      </a:r>
                      <a:r>
                        <a:rPr lang="en-US" sz="1000" b="0" i="0" u="none" strike="noStrike" dirty="0" err="1">
                          <a:solidFill>
                            <a:srgbClr val="000000"/>
                          </a:solidFill>
                          <a:effectLst/>
                          <a:latin typeface="Arial" panose="020B0604020202020204" pitchFamily="34" charset="0"/>
                        </a:rPr>
                        <a:t>tanggal</a:t>
                      </a:r>
                      <a:r>
                        <a:rPr lang="en-US" sz="1000" b="0" i="0" u="none" strike="noStrike" dirty="0">
                          <a:solidFill>
                            <a:srgbClr val="000000"/>
                          </a:solidFill>
                          <a:effectLst/>
                          <a:latin typeface="Arial" panose="020B0604020202020204" pitchFamily="34" charset="0"/>
                        </a:rPr>
                        <a:t> 22 </a:t>
                      </a:r>
                      <a:r>
                        <a:rPr lang="en-US" sz="1000" b="0" i="0" u="none" strike="noStrike" dirty="0" err="1">
                          <a:solidFill>
                            <a:srgbClr val="000000"/>
                          </a:solidFill>
                          <a:effectLst/>
                          <a:latin typeface="Arial" panose="020B0604020202020204" pitchFamily="34" charset="0"/>
                        </a:rPr>
                        <a:t>Januari</a:t>
                      </a:r>
                      <a:r>
                        <a:rPr lang="en-US" sz="1000" b="0" i="0" u="none" strike="noStrike" dirty="0">
                          <a:solidFill>
                            <a:srgbClr val="000000"/>
                          </a:solidFill>
                          <a:effectLst/>
                          <a:latin typeface="Arial" panose="020B0604020202020204" pitchFamily="34" charset="0"/>
                        </a:rPr>
                        <a:t> 2024. </a:t>
                      </a:r>
                    </a:p>
                  </a:txBody>
                  <a:tcPr marL="9525" marR="9525" marT="9525" marB="0" anchor="ctr"/>
                </a:tc>
                <a:tc>
                  <a:txBody>
                    <a:bodyPr/>
                    <a:lstStyle/>
                    <a:p>
                      <a:pPr algn="ctr" fontAlgn="ctr"/>
                      <a:r>
                        <a:rPr lang="nl-NL" sz="1000" b="0" i="0" u="none" strike="noStrike">
                          <a:solidFill>
                            <a:srgbClr val="000000"/>
                          </a:solidFill>
                          <a:effectLst/>
                          <a:latin typeface="Arial" panose="020B0604020202020204" pitchFamily="34" charset="0"/>
                        </a:rPr>
                        <a:t>8.3 Desain dan pengembangan produk dan layanan</a:t>
                      </a:r>
                    </a:p>
                  </a:txBody>
                  <a:tcPr marL="9525" marR="9525" marT="9525" marB="0" anchor="ctr"/>
                </a:tc>
                <a:tc>
                  <a:txBody>
                    <a:bodyPr/>
                    <a:lstStyle/>
                    <a:p>
                      <a:pPr algn="ctr" fontAlgn="ctr"/>
                      <a:r>
                        <a:rPr lang="en-US" sz="1000" b="0" i="0" u="none" strike="noStrike">
                          <a:solidFill>
                            <a:srgbClr val="000000"/>
                          </a:solidFill>
                          <a:effectLst/>
                          <a:latin typeface="Arial" panose="020B0604020202020204" pitchFamily="34" charset="0"/>
                        </a:rPr>
                        <a:t>Mi</a:t>
                      </a:r>
                    </a:p>
                  </a:txBody>
                  <a:tcPr marL="9525" marR="9525" marT="9525" marB="0" anchor="ctr"/>
                </a:tc>
                <a:tc>
                  <a:txBody>
                    <a:bodyPr/>
                    <a:lstStyle/>
                    <a:p>
                      <a:pPr algn="l" fontAlgn="ctr"/>
                      <a:r>
                        <a:rPr lang="en-US" sz="1000" b="0" i="0" u="none" strike="noStrike">
                          <a:solidFill>
                            <a:srgbClr val="000000"/>
                          </a:solidFill>
                          <a:effectLst/>
                          <a:latin typeface="Arial" panose="020B0604020202020204" pitchFamily="34" charset="0"/>
                        </a:rPr>
                        <a:t>Terjadi kompalin berulang dibulan Juli dan Agustus</a:t>
                      </a:r>
                    </a:p>
                  </a:txBody>
                  <a:tcPr marL="9525" marR="9525" marT="9525" marB="0" anchor="ctr"/>
                </a:tc>
                <a:tc>
                  <a:txBody>
                    <a:bodyPr/>
                    <a:lstStyle/>
                    <a:p>
                      <a:pPr algn="l" fontAlgn="ctr"/>
                      <a:r>
                        <a:rPr lang="en-US" sz="1000" b="0" i="0" u="none" strike="noStrike">
                          <a:solidFill>
                            <a:srgbClr val="000000"/>
                          </a:solidFill>
                          <a:effectLst/>
                          <a:latin typeface="Arial" panose="020B0604020202020204" pitchFamily="34" charset="0"/>
                        </a:rPr>
                        <a:t>Segera direalisasikan TI No. 05/TI-R&amp;D/Prod/24 mengenai "Perubahan Kualitas Packing Fitto FL".</a:t>
                      </a:r>
                    </a:p>
                  </a:txBody>
                  <a:tcPr marL="9525" marR="9525" marT="9525" marB="0" anchor="ctr"/>
                </a:tc>
                <a:tc>
                  <a:txBody>
                    <a:bodyPr/>
                    <a:lstStyle/>
                    <a:p>
                      <a:pPr algn="l" fontAlgn="ctr"/>
                      <a:r>
                        <a:rPr lang="nn-NO" sz="1000" b="0" i="0" u="none" strike="noStrike">
                          <a:solidFill>
                            <a:srgbClr val="000000"/>
                          </a:solidFill>
                          <a:effectLst/>
                          <a:latin typeface="Arial" panose="020B0604020202020204" pitchFamily="34" charset="0"/>
                        </a:rPr>
                        <a:t>Mengingatkan kembali melalui emai Teknikal Informasi yang pernah disampaikan ke departemen terkait</a:t>
                      </a:r>
                    </a:p>
                  </a:txBody>
                  <a:tcPr marL="9525" marR="9525" marT="9525" marB="0" anchor="ctr"/>
                </a:tc>
                <a:tc>
                  <a:txBody>
                    <a:bodyPr/>
                    <a:lstStyle/>
                    <a:p>
                      <a:pPr algn="ctr" fontAlgn="ctr"/>
                      <a:r>
                        <a:rPr lang="en-US" sz="1000" b="0" i="0" u="none" strike="noStrike">
                          <a:solidFill>
                            <a:srgbClr val="000000"/>
                          </a:solidFill>
                          <a:effectLst/>
                          <a:latin typeface="Arial" panose="020B0604020202020204" pitchFamily="34" charset="0"/>
                        </a:rPr>
                        <a:t>18-Oct-24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Closed</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3259601036"/>
                  </a:ext>
                </a:extLst>
              </a:tr>
              <a:tr h="1738858">
                <a:tc>
                  <a:txBody>
                    <a:bodyPr/>
                    <a:lstStyle/>
                    <a:p>
                      <a:pPr algn="ctr" fontAlgn="ctr"/>
                      <a:r>
                        <a:rPr lang="en-US" sz="1000" b="0" i="0" u="none" strike="noStrike">
                          <a:solidFill>
                            <a:srgbClr val="000000"/>
                          </a:solidFill>
                          <a:effectLst/>
                          <a:latin typeface="Arial" panose="020B0604020202020204" pitchFamily="34" charset="0"/>
                        </a:rPr>
                        <a:t>9</a:t>
                      </a:r>
                    </a:p>
                  </a:txBody>
                  <a:tcPr marL="9525" marR="9525" marT="9525" marB="0" anchor="ctr"/>
                </a:tc>
                <a:tc>
                  <a:txBody>
                    <a:bodyPr/>
                    <a:lstStyle/>
                    <a:p>
                      <a:pPr algn="ctr" fontAlgn="ctr"/>
                      <a:r>
                        <a:rPr lang="en-US" sz="1000" b="0" i="0" u="none" strike="noStrike">
                          <a:solidFill>
                            <a:srgbClr val="000000"/>
                          </a:solidFill>
                          <a:effectLst/>
                          <a:latin typeface="Arial" panose="020B0604020202020204" pitchFamily="34" charset="0"/>
                        </a:rPr>
                        <a:t>SCM </a:t>
                      </a:r>
                    </a:p>
                  </a:txBody>
                  <a:tcPr marL="9525" marR="9525" marT="9525" marB="0" anchor="ctr"/>
                </a:tc>
                <a:tc>
                  <a:txBody>
                    <a:bodyPr/>
                    <a:lstStyle/>
                    <a:p>
                      <a:pPr algn="l" fontAlgn="ctr"/>
                      <a:r>
                        <a:rPr lang="en-US" sz="1000" b="0" i="0" u="none" strike="noStrike">
                          <a:solidFill>
                            <a:srgbClr val="000000"/>
                          </a:solidFill>
                          <a:effectLst/>
                          <a:latin typeface="Arial" panose="020B0604020202020204" pitchFamily="34" charset="0"/>
                        </a:rPr>
                        <a:t>Ditemukan perbedaan input hasil Perintah Kerja Harian (PKH) tanggal 30 Agustus 2024 untuk produk Cosmo MNR N Black sebagai berikut: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Data excel manual sebanyak 594 pcs.</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Data SAP sebanyak 414 pcs.</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Selisih sebanyak 180 pcs ternyata telah diinput SAP di hari sebelumnya yaitu tanggal 29 Agustus 2024 (Perbedaan ini juga ditemukan dalam audit sebelumnya)</a:t>
                      </a:r>
                    </a:p>
                  </a:txBody>
                  <a:tcPr marL="9525" marR="9525" marT="9525" marB="0" anchor="ctr"/>
                </a:tc>
                <a:tc>
                  <a:txBody>
                    <a:bodyPr/>
                    <a:lstStyle/>
                    <a:p>
                      <a:pPr algn="ctr" fontAlgn="ctr"/>
                      <a:r>
                        <a:rPr lang="en-US" sz="1000" b="0" i="0" u="none" strike="noStrike" dirty="0">
                          <a:solidFill>
                            <a:srgbClr val="000000"/>
                          </a:solidFill>
                          <a:effectLst/>
                          <a:latin typeface="Arial" panose="020B0604020202020204" pitchFamily="34" charset="0"/>
                        </a:rPr>
                        <a:t>8.1 </a:t>
                      </a:r>
                      <a:r>
                        <a:rPr lang="en-US" sz="1000" b="0" i="0" u="none" strike="noStrike" dirty="0" err="1">
                          <a:solidFill>
                            <a:srgbClr val="000000"/>
                          </a:solidFill>
                          <a:effectLst/>
                          <a:latin typeface="Arial" panose="020B0604020202020204" pitchFamily="34" charset="0"/>
                        </a:rPr>
                        <a:t>Perencanaan</a:t>
                      </a:r>
                      <a:r>
                        <a:rPr lang="en-US" sz="1000" b="0" i="0" u="none" strike="noStrike" dirty="0">
                          <a:solidFill>
                            <a:srgbClr val="000000"/>
                          </a:solidFill>
                          <a:effectLst/>
                          <a:latin typeface="Arial" panose="020B0604020202020204" pitchFamily="34" charset="0"/>
                        </a:rPr>
                        <a:t> dan </a:t>
                      </a:r>
                      <a:r>
                        <a:rPr lang="en-US" sz="1000" b="0" i="0" u="none" strike="noStrike" dirty="0" err="1">
                          <a:solidFill>
                            <a:srgbClr val="000000"/>
                          </a:solidFill>
                          <a:effectLst/>
                          <a:latin typeface="Arial" panose="020B0604020202020204" pitchFamily="34" charset="0"/>
                        </a:rPr>
                        <a:t>pengendalian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operasional</a:t>
                      </a:r>
                      <a:endParaRPr lang="en-US"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b="0" i="0" u="none" strike="noStrike">
                          <a:solidFill>
                            <a:srgbClr val="000000"/>
                          </a:solidFill>
                          <a:effectLst/>
                          <a:latin typeface="Arial" panose="020B0604020202020204" pitchFamily="34" charset="0"/>
                        </a:rPr>
                        <a:t>Mi</a:t>
                      </a:r>
                    </a:p>
                  </a:txBody>
                  <a:tcPr marL="9525" marR="9525" marT="9525" marB="0" anchor="ctr"/>
                </a:tc>
                <a:tc>
                  <a:txBody>
                    <a:bodyPr/>
                    <a:lstStyle/>
                    <a:p>
                      <a:pPr algn="l" fontAlgn="ctr"/>
                      <a:r>
                        <a:rPr lang="en-US" sz="1000" b="0" i="0" u="none" strike="noStrike">
                          <a:solidFill>
                            <a:srgbClr val="000000"/>
                          </a:solidFill>
                          <a:effectLst/>
                          <a:latin typeface="Arial" panose="020B0604020202020204" pitchFamily="34" charset="0"/>
                        </a:rPr>
                        <a:t>Berpotensi terjadi kesalahan acuan perencaan produksi hari berikutnya dikarenakan data yang diambil base on data manual.</a:t>
                      </a:r>
                    </a:p>
                  </a:txBody>
                  <a:tcPr marL="9525" marR="9525" marT="9525" marB="0" anchor="ctr"/>
                </a:tc>
                <a:tc>
                  <a:txBody>
                    <a:bodyPr/>
                    <a:lstStyle/>
                    <a:p>
                      <a:pPr algn="l" fontAlgn="ctr"/>
                      <a:r>
                        <a:rPr lang="en-US" sz="1000" b="0" i="0" u="none" strike="noStrike">
                          <a:solidFill>
                            <a:srgbClr val="000000"/>
                          </a:solidFill>
                          <a:effectLst/>
                          <a:latin typeface="Arial" panose="020B0604020202020204" pitchFamily="34" charset="0"/>
                        </a:rPr>
                        <a:t>Menghilangkan data manual sebagai penggantinya dibuatkan program interface (monitoring Target dan Hasil) agar tidak terjadi kesalahan input.</a:t>
                      </a:r>
                    </a:p>
                  </a:txBody>
                  <a:tcPr marL="9525" marR="9525" marT="9525" marB="0" anchor="ctr"/>
                </a:tc>
                <a:tc>
                  <a:txBody>
                    <a:bodyPr/>
                    <a:lstStyle/>
                    <a:p>
                      <a:pPr algn="l" fontAlgn="ctr"/>
                      <a:r>
                        <a:rPr lang="en-US" sz="1000" b="0" i="0" u="none" strike="noStrike">
                          <a:solidFill>
                            <a:srgbClr val="000000"/>
                          </a:solidFill>
                          <a:effectLst/>
                          <a:latin typeface="Arial" panose="020B0604020202020204" pitchFamily="34" charset="0"/>
                        </a:rPr>
                        <a:t>Menarik hasil produksi base on SAP (real time)</a:t>
                      </a:r>
                    </a:p>
                  </a:txBody>
                  <a:tcPr marL="9525" marR="9525" marT="9525" marB="0" anchor="ctr"/>
                </a:tc>
                <a:tc>
                  <a:txBody>
                    <a:bodyPr/>
                    <a:lstStyle/>
                    <a:p>
                      <a:pPr algn="ctr" fontAlgn="ctr"/>
                      <a:r>
                        <a:rPr lang="en-US" sz="1000" b="0" i="0" u="none" strike="noStrike">
                          <a:solidFill>
                            <a:srgbClr val="000000"/>
                          </a:solidFill>
                          <a:effectLst/>
                          <a:latin typeface="Arial" panose="020B0604020202020204" pitchFamily="34" charset="0"/>
                        </a:rPr>
                        <a:t>30-Sep-24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Closed</a:t>
                      </a:r>
                    </a:p>
                  </a:txBody>
                  <a:tcPr marL="9525" marR="9525" marT="9525" marB="0" anchor="ctr"/>
                </a:tc>
                <a:extLst>
                  <a:ext uri="{0D108BD9-81ED-4DB2-BD59-A6C34878D82A}">
                    <a16:rowId xmlns:a16="http://schemas.microsoft.com/office/drawing/2014/main" val="1625875718"/>
                  </a:ext>
                </a:extLst>
              </a:tr>
            </a:tbl>
          </a:graphicData>
        </a:graphic>
      </p:graphicFrame>
    </p:spTree>
    <p:extLst>
      <p:ext uri="{BB962C8B-B14F-4D97-AF65-F5344CB8AC3E}">
        <p14:creationId xmlns:p14="http://schemas.microsoft.com/office/powerpoint/2010/main" val="745948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F0EE5-2DD5-CA37-2A65-C2AD48190C42}"/>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AA4668B-816F-AD50-79AA-8257698E113D}"/>
              </a:ext>
            </a:extLst>
          </p:cNvPr>
          <p:cNvGrpSpPr/>
          <p:nvPr/>
        </p:nvGrpSpPr>
        <p:grpSpPr>
          <a:xfrm>
            <a:off x="465100" y="6444412"/>
            <a:ext cx="11339106" cy="287226"/>
            <a:chOff x="465100" y="6294512"/>
            <a:chExt cx="11339106" cy="287226"/>
          </a:xfrm>
        </p:grpSpPr>
        <p:pic>
          <p:nvPicPr>
            <p:cNvPr id="4" name="Picture 3">
              <a:extLst>
                <a:ext uri="{FF2B5EF4-FFF2-40B4-BE49-F238E27FC236}">
                  <a16:creationId xmlns:a16="http://schemas.microsoft.com/office/drawing/2014/main" id="{86F913CA-E165-A096-BA75-846C2973D53A}"/>
                </a:ext>
              </a:extLst>
            </p:cNvPr>
            <p:cNvPicPr>
              <a:picLocks noChangeAspect="1"/>
            </p:cNvPicPr>
            <p:nvPr/>
          </p:nvPicPr>
          <p:blipFill>
            <a:blip r:embed="rId3"/>
            <a:stretch>
              <a:fillRect/>
            </a:stretch>
          </p:blipFill>
          <p:spPr>
            <a:xfrm>
              <a:off x="10913805" y="6294512"/>
              <a:ext cx="890401" cy="287226"/>
            </a:xfrm>
            <a:prstGeom prst="rect">
              <a:avLst/>
            </a:prstGeom>
          </p:spPr>
        </p:pic>
        <p:cxnSp>
          <p:nvCxnSpPr>
            <p:cNvPr id="6" name="Straight Connector 5">
              <a:extLst>
                <a:ext uri="{FF2B5EF4-FFF2-40B4-BE49-F238E27FC236}">
                  <a16:creationId xmlns:a16="http://schemas.microsoft.com/office/drawing/2014/main" id="{13EC1B10-EEA4-4F45-1292-53C84FBFFD90}"/>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915A5501-4253-1389-AF86-70A90B8DFE8C}"/>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CAD534F-3CF1-D109-326D-66394316C05E}"/>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30755E9-449E-84E9-FDC4-660C45EEA2A9}"/>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Rounded Corners 9">
            <a:extLst>
              <a:ext uri="{FF2B5EF4-FFF2-40B4-BE49-F238E27FC236}">
                <a16:creationId xmlns:a16="http://schemas.microsoft.com/office/drawing/2014/main" id="{13159022-610A-CE6F-D2A4-EB338C64C812}"/>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1" name="Rectangle: Rounded Corners 10">
            <a:extLst>
              <a:ext uri="{FF2B5EF4-FFF2-40B4-BE49-F238E27FC236}">
                <a16:creationId xmlns:a16="http://schemas.microsoft.com/office/drawing/2014/main" id="{64970FB8-61EA-87B3-CB21-5BC793431561}"/>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2" name="TextBox 11">
            <a:extLst>
              <a:ext uri="{FF2B5EF4-FFF2-40B4-BE49-F238E27FC236}">
                <a16:creationId xmlns:a16="http://schemas.microsoft.com/office/drawing/2014/main" id="{C2672752-83A5-1334-0883-AC61FCEBFCC6}"/>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3" name="TextBox 12">
            <a:extLst>
              <a:ext uri="{FF2B5EF4-FFF2-40B4-BE49-F238E27FC236}">
                <a16:creationId xmlns:a16="http://schemas.microsoft.com/office/drawing/2014/main" id="{62A3628B-6763-E049-7772-F8CC64AFB32A}"/>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4" name="TextBox 13">
            <a:extLst>
              <a:ext uri="{FF2B5EF4-FFF2-40B4-BE49-F238E27FC236}">
                <a16:creationId xmlns:a16="http://schemas.microsoft.com/office/drawing/2014/main" id="{73C48176-DBF8-9B38-FE25-735D3B784DE0}"/>
              </a:ext>
            </a:extLst>
          </p:cNvPr>
          <p:cNvSpPr txBox="1"/>
          <p:nvPr/>
        </p:nvSpPr>
        <p:spPr>
          <a:xfrm>
            <a:off x="1285914" y="961971"/>
            <a:ext cx="7903056" cy="307777"/>
          </a:xfrm>
          <a:prstGeom prst="rect">
            <a:avLst/>
          </a:prstGeom>
          <a:noFill/>
        </p:spPr>
        <p:txBody>
          <a:bodyPr wrap="square">
            <a:spAutoFit/>
          </a:bodyPr>
          <a:lstStyle/>
          <a:p>
            <a:r>
              <a:rPr lang="fi-FI" altLang="ko-KR" sz="1400" b="1" dirty="0">
                <a:latin typeface="Arial"/>
                <a:ea typeface="Arial Unicode MS"/>
                <a:cs typeface="Arial" pitchFamily="34" charset="0"/>
              </a:rPr>
              <a:t>3.5 HASIL AUDIT SISTEM MANAJEMEN TERINTEGRASI KUARTAL 2 TAHUN 2024</a:t>
            </a:r>
          </a:p>
        </p:txBody>
      </p:sp>
      <p:graphicFrame>
        <p:nvGraphicFramePr>
          <p:cNvPr id="15" name="Table 14">
            <a:extLst>
              <a:ext uri="{FF2B5EF4-FFF2-40B4-BE49-F238E27FC236}">
                <a16:creationId xmlns:a16="http://schemas.microsoft.com/office/drawing/2014/main" id="{8A680601-AF02-4216-429E-54B7FD431B60}"/>
              </a:ext>
            </a:extLst>
          </p:cNvPr>
          <p:cNvGraphicFramePr>
            <a:graphicFrameLocks noGrp="1"/>
          </p:cNvGraphicFramePr>
          <p:nvPr>
            <p:extLst>
              <p:ext uri="{D42A27DB-BD31-4B8C-83A1-F6EECF244321}">
                <p14:modId xmlns:p14="http://schemas.microsoft.com/office/powerpoint/2010/main" val="3008849488"/>
              </p:ext>
            </p:extLst>
          </p:nvPr>
        </p:nvGraphicFramePr>
        <p:xfrm>
          <a:off x="-1" y="1399498"/>
          <a:ext cx="12192000" cy="5439535"/>
        </p:xfrm>
        <a:graphic>
          <a:graphicData uri="http://schemas.openxmlformats.org/drawingml/2006/table">
            <a:tbl>
              <a:tblPr>
                <a:tableStyleId>{5C22544A-7EE6-4342-B048-85BDC9FD1C3A}</a:tableStyleId>
              </a:tblPr>
              <a:tblGrid>
                <a:gridCol w="359765">
                  <a:extLst>
                    <a:ext uri="{9D8B030D-6E8A-4147-A177-3AD203B41FA5}">
                      <a16:colId xmlns:a16="http://schemas.microsoft.com/office/drawing/2014/main" val="2593965924"/>
                    </a:ext>
                  </a:extLst>
                </a:gridCol>
                <a:gridCol w="636961">
                  <a:extLst>
                    <a:ext uri="{9D8B030D-6E8A-4147-A177-3AD203B41FA5}">
                      <a16:colId xmlns:a16="http://schemas.microsoft.com/office/drawing/2014/main" val="156911105"/>
                    </a:ext>
                  </a:extLst>
                </a:gridCol>
                <a:gridCol w="2480993">
                  <a:extLst>
                    <a:ext uri="{9D8B030D-6E8A-4147-A177-3AD203B41FA5}">
                      <a16:colId xmlns:a16="http://schemas.microsoft.com/office/drawing/2014/main" val="1549697738"/>
                    </a:ext>
                  </a:extLst>
                </a:gridCol>
                <a:gridCol w="1056182">
                  <a:extLst>
                    <a:ext uri="{9D8B030D-6E8A-4147-A177-3AD203B41FA5}">
                      <a16:colId xmlns:a16="http://schemas.microsoft.com/office/drawing/2014/main" val="1353046964"/>
                    </a:ext>
                  </a:extLst>
                </a:gridCol>
                <a:gridCol w="517785">
                  <a:extLst>
                    <a:ext uri="{9D8B030D-6E8A-4147-A177-3AD203B41FA5}">
                      <a16:colId xmlns:a16="http://schemas.microsoft.com/office/drawing/2014/main" val="2520329273"/>
                    </a:ext>
                  </a:extLst>
                </a:gridCol>
                <a:gridCol w="1828800">
                  <a:extLst>
                    <a:ext uri="{9D8B030D-6E8A-4147-A177-3AD203B41FA5}">
                      <a16:colId xmlns:a16="http://schemas.microsoft.com/office/drawing/2014/main" val="3050672969"/>
                    </a:ext>
                  </a:extLst>
                </a:gridCol>
                <a:gridCol w="1768840">
                  <a:extLst>
                    <a:ext uri="{9D8B030D-6E8A-4147-A177-3AD203B41FA5}">
                      <a16:colId xmlns:a16="http://schemas.microsoft.com/office/drawing/2014/main" val="837517321"/>
                    </a:ext>
                  </a:extLst>
                </a:gridCol>
                <a:gridCol w="2420524">
                  <a:extLst>
                    <a:ext uri="{9D8B030D-6E8A-4147-A177-3AD203B41FA5}">
                      <a16:colId xmlns:a16="http://schemas.microsoft.com/office/drawing/2014/main" val="431189618"/>
                    </a:ext>
                  </a:extLst>
                </a:gridCol>
                <a:gridCol w="561075">
                  <a:extLst>
                    <a:ext uri="{9D8B030D-6E8A-4147-A177-3AD203B41FA5}">
                      <a16:colId xmlns:a16="http://schemas.microsoft.com/office/drawing/2014/main" val="1868926643"/>
                    </a:ext>
                  </a:extLst>
                </a:gridCol>
                <a:gridCol w="561075">
                  <a:extLst>
                    <a:ext uri="{9D8B030D-6E8A-4147-A177-3AD203B41FA5}">
                      <a16:colId xmlns:a16="http://schemas.microsoft.com/office/drawing/2014/main" val="2131084070"/>
                    </a:ext>
                  </a:extLst>
                </a:gridCol>
              </a:tblGrid>
              <a:tr h="377141">
                <a:tc>
                  <a:txBody>
                    <a:bodyPr/>
                    <a:lstStyle/>
                    <a:p>
                      <a:pPr algn="ctr" fontAlgn="ctr"/>
                      <a:r>
                        <a:rPr lang="en-US" sz="1200" b="0" u="none" strike="noStrike" dirty="0">
                          <a:solidFill>
                            <a:schemeClr val="bg1"/>
                          </a:solidFill>
                          <a:effectLst/>
                        </a:rPr>
                        <a:t>No</a:t>
                      </a:r>
                      <a:endParaRPr lang="en-US" sz="1200" b="0" i="0" u="none" strike="noStrike" dirty="0">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Proses / Dept</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Ringkasan Temuan </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Referensi</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Kategori Temuan</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Dampak</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Rekomendasi Perbaikan</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Tanggapan Auditee</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u="none" strike="noStrike">
                          <a:solidFill>
                            <a:schemeClr val="bg1"/>
                          </a:solidFill>
                          <a:effectLst/>
                        </a:rPr>
                        <a:t>Due Date </a:t>
                      </a:r>
                      <a:endParaRPr lang="en-US" sz="1200" b="0" i="0" u="none" strike="noStrike">
                        <a:solidFill>
                          <a:schemeClr val="bg1"/>
                        </a:solidFill>
                        <a:effectLst/>
                        <a:latin typeface="Arial" panose="020B0604020202020204" pitchFamily="34" charset="0"/>
                      </a:endParaRPr>
                    </a:p>
                  </a:txBody>
                  <a:tcPr marL="0" marR="0" marT="0" marB="0" anchor="ctr">
                    <a:solidFill>
                      <a:schemeClr val="tx1"/>
                    </a:solidFill>
                  </a:tcPr>
                </a:tc>
                <a:tc>
                  <a:txBody>
                    <a:bodyPr/>
                    <a:lstStyle/>
                    <a:p>
                      <a:pPr algn="ctr" fontAlgn="ctr"/>
                      <a:r>
                        <a:rPr lang="en-US" sz="1200" b="0" i="0" u="none" strike="noStrike" dirty="0">
                          <a:solidFill>
                            <a:schemeClr val="bg1"/>
                          </a:solidFill>
                          <a:effectLst/>
                          <a:latin typeface="Arial" panose="020B0604020202020204" pitchFamily="34" charset="0"/>
                        </a:rPr>
                        <a:t>Status</a:t>
                      </a:r>
                    </a:p>
                  </a:txBody>
                  <a:tcPr marL="0" marR="0" marT="0" marB="0" anchor="ctr">
                    <a:solidFill>
                      <a:schemeClr val="tx1"/>
                    </a:solidFill>
                  </a:tcPr>
                </a:tc>
                <a:extLst>
                  <a:ext uri="{0D108BD9-81ED-4DB2-BD59-A6C34878D82A}">
                    <a16:rowId xmlns:a16="http://schemas.microsoft.com/office/drawing/2014/main" val="704819941"/>
                  </a:ext>
                </a:extLst>
              </a:tr>
              <a:tr h="2052668">
                <a:tc>
                  <a:txBody>
                    <a:bodyPr/>
                    <a:lstStyle/>
                    <a:p>
                      <a:pPr algn="ctr" fontAlgn="ctr"/>
                      <a:r>
                        <a:rPr lang="en-US" sz="1000" b="0" i="0" u="none" strike="noStrike" dirty="0">
                          <a:solidFill>
                            <a:srgbClr val="000000"/>
                          </a:solidFill>
                          <a:effectLst/>
                          <a:latin typeface="Arial" panose="020B0604020202020204" pitchFamily="34" charset="0"/>
                        </a:rPr>
                        <a:t>10</a:t>
                      </a:r>
                    </a:p>
                  </a:txBody>
                  <a:tcPr marL="9525" marR="9525" marT="9525" marB="0" anchor="ctr"/>
                </a:tc>
                <a:tc>
                  <a:txBody>
                    <a:bodyPr/>
                    <a:lstStyle/>
                    <a:p>
                      <a:pPr algn="ctr" fontAlgn="ctr"/>
                      <a:r>
                        <a:rPr lang="en-US" sz="1000" b="0" i="0" u="none" strike="noStrike">
                          <a:solidFill>
                            <a:srgbClr val="000000"/>
                          </a:solidFill>
                          <a:effectLst/>
                          <a:latin typeface="Arial" panose="020B0604020202020204" pitchFamily="34" charset="0"/>
                        </a:rPr>
                        <a:t>SCM </a:t>
                      </a:r>
                    </a:p>
                  </a:txBody>
                  <a:tcPr marL="9525" marR="9525" marT="9525" marB="0" anchor="ctr"/>
                </a:tc>
                <a:tc>
                  <a:txBody>
                    <a:bodyPr/>
                    <a:lstStyle/>
                    <a:p>
                      <a:pPr algn="l" fontAlgn="ctr"/>
                      <a:r>
                        <a:rPr lang="en-US" sz="1000" b="0" i="0" u="none" strike="noStrike">
                          <a:solidFill>
                            <a:srgbClr val="000000"/>
                          </a:solidFill>
                          <a:effectLst/>
                          <a:latin typeface="Arial" panose="020B0604020202020204" pitchFamily="34" charset="0"/>
                        </a:rPr>
                        <a:t>Ditemukan kesalahan prosedur sampling opname mandiri di subkon hinani, dimana bagian SCM memberikan informasi stock on hand system ke subkon terlebih dahulu untuk di konfirmasi kesesuaiannya dengan real stock dilapangan.</a:t>
                      </a:r>
                    </a:p>
                  </a:txBody>
                  <a:tcPr marL="9525" marR="9525" marT="9525" marB="0" anchor="ctr"/>
                </a:tc>
                <a:tc>
                  <a:txBody>
                    <a:bodyPr/>
                    <a:lstStyle/>
                    <a:p>
                      <a:pPr algn="ctr" fontAlgn="ctr"/>
                      <a:r>
                        <a:rPr lang="en-US" sz="1000" b="0" i="0" u="none" strike="noStrike" dirty="0">
                          <a:solidFill>
                            <a:srgbClr val="000000"/>
                          </a:solidFill>
                          <a:effectLst/>
                          <a:latin typeface="Arial" panose="020B0604020202020204" pitchFamily="34" charset="0"/>
                        </a:rPr>
                        <a:t>8.4.2 Jenis dan </a:t>
                      </a:r>
                      <a:r>
                        <a:rPr lang="en-US" sz="1000" b="0" i="0" u="none" strike="noStrike" dirty="0" err="1">
                          <a:solidFill>
                            <a:srgbClr val="000000"/>
                          </a:solidFill>
                          <a:effectLst/>
                          <a:latin typeface="Arial" panose="020B0604020202020204" pitchFamily="34" charset="0"/>
                        </a:rPr>
                        <a:t>tingkat</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pengendalian</a:t>
                      </a:r>
                      <a:endParaRPr lang="en-US"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b="0" i="0" u="none" strike="noStrike">
                          <a:solidFill>
                            <a:srgbClr val="000000"/>
                          </a:solidFill>
                          <a:effectLst/>
                          <a:latin typeface="Arial" panose="020B0604020202020204" pitchFamily="34" charset="0"/>
                        </a:rPr>
                        <a:t>Mi</a:t>
                      </a:r>
                    </a:p>
                  </a:txBody>
                  <a:tcPr marL="9525" marR="9525" marT="9525" marB="0" anchor="ctr"/>
                </a:tc>
                <a:tc>
                  <a:txBody>
                    <a:bodyPr/>
                    <a:lstStyle/>
                    <a:p>
                      <a:pPr algn="l" fontAlgn="ctr"/>
                      <a:r>
                        <a:rPr lang="en-US" sz="1000" b="0" i="0" u="none" strike="noStrike">
                          <a:solidFill>
                            <a:srgbClr val="000000"/>
                          </a:solidFill>
                          <a:effectLst/>
                          <a:latin typeface="Arial" panose="020B0604020202020204" pitchFamily="34" charset="0"/>
                        </a:rPr>
                        <a:t>Potensi vendor melakukan manipulasi real stock.</a:t>
                      </a:r>
                    </a:p>
                  </a:txBody>
                  <a:tcPr marL="9525" marR="9525" marT="9525" marB="0" anchor="ctr"/>
                </a:tc>
                <a:tc>
                  <a:txBody>
                    <a:bodyPr/>
                    <a:lstStyle/>
                    <a:p>
                      <a:pPr algn="l" fontAlgn="ctr"/>
                      <a:r>
                        <a:rPr lang="en-US" sz="1000" b="0" i="0" u="none" strike="noStrike">
                          <a:solidFill>
                            <a:srgbClr val="000000"/>
                          </a:solidFill>
                          <a:effectLst/>
                          <a:latin typeface="Arial" panose="020B0604020202020204" pitchFamily="34" charset="0"/>
                        </a:rPr>
                        <a:t>Mengubah SOP Stock Opname di Vendor menjadi sebagai berikut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1. Meminta pihak vendor melakukan sampling stock opname seminggu sekali</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2. Hasil stock opname dikirimkan ke pihak internal untuk di bandingkan dengan data SAP.</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3. Jika terdapat ketidaksesuaian jumlah stock, maka dilakukan visit vendor.</a:t>
                      </a:r>
                    </a:p>
                  </a:txBody>
                  <a:tcPr marL="9525" marR="9525" marT="9525" marB="0" anchor="ctr"/>
                </a:tc>
                <a:tc>
                  <a:txBody>
                    <a:bodyPr/>
                    <a:lstStyle/>
                    <a:p>
                      <a:pPr algn="l" fontAlgn="ctr"/>
                      <a:r>
                        <a:rPr lang="en-US" sz="1000" b="0" i="0" u="none" strike="noStrike">
                          <a:solidFill>
                            <a:srgbClr val="000000"/>
                          </a:solidFill>
                          <a:effectLst/>
                          <a:latin typeface="Arial" panose="020B0604020202020204" pitchFamily="34" charset="0"/>
                        </a:rPr>
                        <a:t>1. Sudah dilakukan prosedur sampling opname yang baru, dimana internal chitose melakukan pendampingan pada saat stock opname di subkon</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2. Pihak subkon sedang proses perbaikan dalam penataan relayout penyimpanan material di subkon hinani</a:t>
                      </a:r>
                    </a:p>
                  </a:txBody>
                  <a:tcPr marL="9525" marR="9525" marT="9525" marB="0" anchor="ctr"/>
                </a:tc>
                <a:tc>
                  <a:txBody>
                    <a:bodyPr/>
                    <a:lstStyle/>
                    <a:p>
                      <a:pPr algn="ctr" fontAlgn="ctr"/>
                      <a:r>
                        <a:rPr lang="en-US" sz="1000" b="0" i="0" u="none" strike="noStrike">
                          <a:solidFill>
                            <a:srgbClr val="000000"/>
                          </a:solidFill>
                          <a:effectLst/>
                          <a:latin typeface="Arial" panose="020B0604020202020204" pitchFamily="34" charset="0"/>
                        </a:rPr>
                        <a:t>14-Sep-24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Closed</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1208270555"/>
                  </a:ext>
                </a:extLst>
              </a:tr>
              <a:tr h="805913">
                <a:tc>
                  <a:txBody>
                    <a:bodyPr/>
                    <a:lstStyle/>
                    <a:p>
                      <a:pPr algn="ctr" fontAlgn="ctr"/>
                      <a:r>
                        <a:rPr lang="en-US" sz="1000" b="0" i="0" u="none" strike="noStrike">
                          <a:solidFill>
                            <a:srgbClr val="000000"/>
                          </a:solidFill>
                          <a:effectLst/>
                          <a:latin typeface="Arial" panose="020B0604020202020204" pitchFamily="34" charset="0"/>
                        </a:rPr>
                        <a:t>11</a:t>
                      </a:r>
                    </a:p>
                  </a:txBody>
                  <a:tcPr marL="9525" marR="9525" marT="9525" marB="0" anchor="ctr"/>
                </a:tc>
                <a:tc>
                  <a:txBody>
                    <a:bodyPr/>
                    <a:lstStyle/>
                    <a:p>
                      <a:pPr algn="ctr" fontAlgn="ctr"/>
                      <a:r>
                        <a:rPr lang="en-US" sz="1000" b="0" i="0" u="none" strike="noStrike">
                          <a:solidFill>
                            <a:srgbClr val="000000"/>
                          </a:solidFill>
                          <a:effectLst/>
                          <a:latin typeface="Arial" panose="020B0604020202020204" pitchFamily="34" charset="0"/>
                        </a:rPr>
                        <a:t>FIACO</a:t>
                      </a:r>
                    </a:p>
                  </a:txBody>
                  <a:tcPr marL="9525" marR="9525" marT="9525" marB="0" anchor="ctr"/>
                </a:tc>
                <a:tc>
                  <a:txBody>
                    <a:bodyPr/>
                    <a:lstStyle/>
                    <a:p>
                      <a:pPr algn="l" fontAlgn="ctr"/>
                      <a:r>
                        <a:rPr lang="en-US" sz="1000" b="0" i="0" u="none" strike="noStrike" dirty="0" err="1">
                          <a:solidFill>
                            <a:srgbClr val="000000"/>
                          </a:solidFill>
                          <a:effectLst/>
                          <a:latin typeface="Arial" panose="020B0604020202020204" pitchFamily="34" charset="0"/>
                        </a:rPr>
                        <a:t>Ditemukan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perbedaan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antara</a:t>
                      </a:r>
                      <a:r>
                        <a:rPr lang="en-US" sz="1000" b="0" i="0" u="none" strike="noStrike" dirty="0">
                          <a:solidFill>
                            <a:srgbClr val="000000"/>
                          </a:solidFill>
                          <a:effectLst/>
                          <a:latin typeface="Arial" panose="020B0604020202020204" pitchFamily="34" charset="0"/>
                        </a:rPr>
                        <a:t> data </a:t>
                      </a:r>
                      <a:r>
                        <a:rPr lang="en-US" sz="1000" b="0" i="0" u="none" strike="noStrike" dirty="0" err="1">
                          <a:solidFill>
                            <a:srgbClr val="000000"/>
                          </a:solidFill>
                          <a:effectLst/>
                          <a:latin typeface="Arial" panose="020B0604020202020204" pitchFamily="34" charset="0"/>
                        </a:rPr>
                        <a:t>aset</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fisik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dengan</a:t>
                      </a:r>
                      <a:r>
                        <a:rPr lang="en-US" sz="1000" b="0" i="0" u="none" strike="noStrike" dirty="0">
                          <a:solidFill>
                            <a:srgbClr val="000000"/>
                          </a:solidFill>
                          <a:effectLst/>
                          <a:latin typeface="Arial" panose="020B0604020202020204" pitchFamily="34" charset="0"/>
                        </a:rPr>
                        <a:t> data SAP (</a:t>
                      </a:r>
                      <a:r>
                        <a:rPr lang="en-US" sz="1000" b="0" i="0" u="none" strike="noStrike" dirty="0" err="1">
                          <a:solidFill>
                            <a:srgbClr val="000000"/>
                          </a:solidFill>
                          <a:effectLst/>
                          <a:latin typeface="Arial" panose="020B0604020202020204" pitchFamily="34" charset="0"/>
                        </a:rPr>
                        <a:t>Untuk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kategori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Inventaris</a:t>
                      </a:r>
                      <a:r>
                        <a:rPr lang="en-US" sz="1000" b="0" i="0" u="none" strike="noStrike" dirty="0">
                          <a:solidFill>
                            <a:srgbClr val="000000"/>
                          </a:solidFill>
                          <a:effectLst/>
                          <a:latin typeface="Arial" panose="020B0604020202020204" pitchFamily="34" charset="0"/>
                        </a:rPr>
                        <a:t> Kantor, </a:t>
                      </a:r>
                      <a:r>
                        <a:rPr lang="en-US" sz="1000" b="0" i="0" u="none" strike="noStrike" dirty="0" err="1">
                          <a:solidFill>
                            <a:srgbClr val="000000"/>
                          </a:solidFill>
                          <a:effectLst/>
                          <a:latin typeface="Arial" panose="020B0604020202020204" pitchFamily="34" charset="0"/>
                        </a:rPr>
                        <a:t>Mesin</a:t>
                      </a:r>
                      <a:r>
                        <a:rPr lang="en-US" sz="1000" b="0" i="0" u="none" strike="noStrike" dirty="0">
                          <a:solidFill>
                            <a:srgbClr val="000000"/>
                          </a:solidFill>
                          <a:effectLst/>
                          <a:latin typeface="Arial" panose="020B0604020202020204" pitchFamily="34" charset="0"/>
                        </a:rPr>
                        <a:t> dan </a:t>
                      </a:r>
                      <a:r>
                        <a:rPr lang="en-US" sz="1000" b="0" i="0" u="none" strike="noStrike" dirty="0" err="1">
                          <a:solidFill>
                            <a:srgbClr val="000000"/>
                          </a:solidFill>
                          <a:effectLst/>
                          <a:latin typeface="Arial" panose="020B0604020202020204" pitchFamily="34" charset="0"/>
                        </a:rPr>
                        <a:t>Peralatan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Pabrik</a:t>
                      </a:r>
                      <a:r>
                        <a:rPr lang="en-US" sz="1000" b="0" i="0" u="none" strike="noStrike" dirty="0">
                          <a:solidFill>
                            <a:srgbClr val="000000"/>
                          </a:solidFill>
                          <a:effectLst/>
                          <a:latin typeface="Arial" panose="020B0604020202020204" pitchFamily="34" charset="0"/>
                        </a:rPr>
                        <a:t>).</a:t>
                      </a:r>
                    </a:p>
                  </a:txBody>
                  <a:tcPr marL="9525" marR="9525" marT="9525" marB="0" anchor="ctr"/>
                </a:tc>
                <a:tc>
                  <a:txBody>
                    <a:bodyPr/>
                    <a:lstStyle/>
                    <a:p>
                      <a:pPr algn="ctr" fontAlgn="ctr"/>
                      <a:r>
                        <a:rPr lang="en-US" sz="1000" b="0" i="0" u="none" strike="noStrike">
                          <a:solidFill>
                            <a:srgbClr val="000000"/>
                          </a:solidFill>
                          <a:effectLst/>
                          <a:latin typeface="Arial" panose="020B0604020202020204" pitchFamily="34" charset="0"/>
                        </a:rPr>
                        <a:t>Klausul 7.5. Informasi Terdokumentasi</a:t>
                      </a:r>
                    </a:p>
                  </a:txBody>
                  <a:tcPr marL="9525" marR="9525" marT="9525" marB="0" anchor="ctr"/>
                </a:tc>
                <a:tc>
                  <a:txBody>
                    <a:bodyPr/>
                    <a:lstStyle/>
                    <a:p>
                      <a:pPr algn="ctr" fontAlgn="ctr"/>
                      <a:r>
                        <a:rPr lang="en-US" sz="1000" b="0" i="0" u="none" strike="noStrike" dirty="0">
                          <a:solidFill>
                            <a:srgbClr val="000000"/>
                          </a:solidFill>
                          <a:effectLst/>
                          <a:latin typeface="Arial" panose="020B0604020202020204" pitchFamily="34" charset="0"/>
                        </a:rPr>
                        <a:t>Mi</a:t>
                      </a:r>
                    </a:p>
                  </a:txBody>
                  <a:tcPr marL="9525" marR="9525" marT="9525" marB="0" anchor="ctr"/>
                </a:tc>
                <a:tc>
                  <a:txBody>
                    <a:bodyPr/>
                    <a:lstStyle/>
                    <a:p>
                      <a:pPr algn="l" fontAlgn="ctr"/>
                      <a:r>
                        <a:rPr lang="fi-FI" sz="1000" b="0" i="0" u="none" strike="noStrike">
                          <a:solidFill>
                            <a:srgbClr val="000000"/>
                          </a:solidFill>
                          <a:effectLst/>
                          <a:latin typeface="Arial" panose="020B0604020202020204" pitchFamily="34" charset="0"/>
                        </a:rPr>
                        <a:t>1. Aset Sulit di Identifikasi</a:t>
                      </a:r>
                      <a:br>
                        <a:rPr lang="fi-FI" sz="1000" b="0" i="0" u="none" strike="noStrike">
                          <a:solidFill>
                            <a:srgbClr val="000000"/>
                          </a:solidFill>
                          <a:effectLst/>
                          <a:latin typeface="Arial" panose="020B0604020202020204" pitchFamily="34" charset="0"/>
                        </a:rPr>
                      </a:br>
                      <a:r>
                        <a:rPr lang="fi-FI" sz="1000" b="0" i="0" u="none" strike="noStrike">
                          <a:solidFill>
                            <a:srgbClr val="000000"/>
                          </a:solidFill>
                          <a:effectLst/>
                          <a:latin typeface="Arial" panose="020B0604020202020204" pitchFamily="34" charset="0"/>
                        </a:rPr>
                        <a:t>2. Potensi kehilangan asset </a:t>
                      </a:r>
                    </a:p>
                  </a:txBody>
                  <a:tcPr marL="9525" marR="9525" marT="9525" marB="0" anchor="ctr"/>
                </a:tc>
                <a:tc>
                  <a:txBody>
                    <a:bodyPr/>
                    <a:lstStyle/>
                    <a:p>
                      <a:pPr algn="l" fontAlgn="ctr"/>
                      <a:r>
                        <a:rPr lang="en-US" sz="1000" b="0" i="0" u="none" strike="noStrike">
                          <a:solidFill>
                            <a:srgbClr val="000000"/>
                          </a:solidFill>
                          <a:effectLst/>
                          <a:latin typeface="Arial" panose="020B0604020202020204" pitchFamily="34" charset="0"/>
                        </a:rPr>
                        <a:t>Merekonsiliasi Data Aset Fisik dengan Data Aset SAP</a:t>
                      </a:r>
                    </a:p>
                  </a:txBody>
                  <a:tcPr marL="9525" marR="9525" marT="9525" marB="0" anchor="ctr"/>
                </a:tc>
                <a:tc>
                  <a:txBody>
                    <a:bodyPr/>
                    <a:lstStyle/>
                    <a:p>
                      <a:pPr algn="l" fontAlgn="ctr"/>
                      <a:r>
                        <a:rPr lang="en-US" sz="1000" b="0" i="0" u="none" strike="noStrike">
                          <a:solidFill>
                            <a:srgbClr val="000000"/>
                          </a:solidFill>
                          <a:effectLst/>
                          <a:latin typeface="Arial" panose="020B0604020202020204" pitchFamily="34" charset="0"/>
                        </a:rPr>
                        <a:t>Akan merekonsiliasi data fisik Aset dengan data SAP</a:t>
                      </a:r>
                    </a:p>
                  </a:txBody>
                  <a:tcPr marL="9525" marR="9525" marT="9525" marB="0" anchor="ctr"/>
                </a:tc>
                <a:tc>
                  <a:txBody>
                    <a:bodyPr/>
                    <a:lstStyle/>
                    <a:p>
                      <a:pPr algn="ctr" fontAlgn="ctr"/>
                      <a:r>
                        <a:rPr lang="en-US" sz="1000" b="0" i="0" u="none" strike="noStrike">
                          <a:solidFill>
                            <a:srgbClr val="000000"/>
                          </a:solidFill>
                          <a:effectLst/>
                          <a:latin typeface="Arial" panose="020B0604020202020204" pitchFamily="34" charset="0"/>
                        </a:rPr>
                        <a:t>29-Nov-24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Closed</a:t>
                      </a:r>
                    </a:p>
                  </a:txBody>
                  <a:tcPr marL="9525" marR="9525" marT="9525" marB="0" anchor="ctr"/>
                </a:tc>
                <a:extLst>
                  <a:ext uri="{0D108BD9-81ED-4DB2-BD59-A6C34878D82A}">
                    <a16:rowId xmlns:a16="http://schemas.microsoft.com/office/drawing/2014/main" val="348977177"/>
                  </a:ext>
                </a:extLst>
              </a:tr>
              <a:tr h="341961">
                <a:tc gridSpan="10">
                  <a:txBody>
                    <a:bodyPr/>
                    <a:lstStyle/>
                    <a:p>
                      <a:pPr algn="l" fontAlgn="ctr"/>
                      <a:r>
                        <a:rPr lang="fi-FI" sz="1000" b="1" i="0" u="none" strike="noStrike" dirty="0">
                          <a:solidFill>
                            <a:srgbClr val="000000"/>
                          </a:solidFill>
                          <a:effectLst/>
                          <a:latin typeface="Arial" panose="020B0604020202020204" pitchFamily="34" charset="0"/>
                        </a:rPr>
                        <a:t>ISO 45001 : 2018 SISTEM MANAJEMEN KESELAMATAN DAN KESAHATAN KERJA</a:t>
                      </a:r>
                      <a:r>
                        <a:rPr lang="en-US" sz="1000" b="1" i="0" u="none" strike="noStrike" dirty="0">
                          <a:solidFill>
                            <a:srgbClr val="000000"/>
                          </a:solidFill>
                          <a:effectLst/>
                          <a:latin typeface="Arial" panose="020B0604020202020204" pitchFamily="34" charset="0"/>
                        </a:rPr>
                        <a:t> </a:t>
                      </a:r>
                    </a:p>
                  </a:txBody>
                  <a:tcPr marL="0" marR="0" marT="0" marB="0" anchor="ctr"/>
                </a:tc>
                <a:tc hMerge="1">
                  <a:txBody>
                    <a:bodyPr/>
                    <a:lstStyle/>
                    <a:p>
                      <a:endParaRPr/>
                    </a:p>
                  </a:txBody>
                  <a:tcPr marL="0" marR="0" marT="0" marB="0" anchor="ctr"/>
                </a:tc>
                <a:tc hMerge="1">
                  <a:txBody>
                    <a:bodyPr/>
                    <a:lstStyle/>
                    <a:p>
                      <a:pPr algn="ctr" fontAlgn="ctr"/>
                      <a:endParaRPr lang="en-US" sz="1000" b="1" i="0" u="none" strike="noStrike">
                        <a:solidFill>
                          <a:srgbClr val="000000"/>
                        </a:solidFill>
                        <a:effectLst/>
                        <a:latin typeface="Arial" panose="020B0604020202020204" pitchFamily="34" charset="0"/>
                      </a:endParaRPr>
                    </a:p>
                  </a:txBody>
                  <a:tcPr marL="0" marR="0" marT="0" marB="0" anchor="ctr"/>
                </a:tc>
                <a:tc hMerge="1">
                  <a:txBody>
                    <a:bodyPr/>
                    <a:lstStyle/>
                    <a:p>
                      <a:endParaRPr/>
                    </a:p>
                  </a:txBody>
                  <a:tcPr marL="0" marR="0" marT="0" marB="0" anchor="ctr"/>
                </a:tc>
                <a:tc hMerge="1">
                  <a:txBody>
                    <a:bodyPr/>
                    <a:lstStyle/>
                    <a:p>
                      <a:endParaRPr lang="en-US"/>
                    </a:p>
                  </a:txBody>
                  <a:tcPr/>
                </a:tc>
                <a:tc hMerge="1">
                  <a:txBody>
                    <a:bodyPr/>
                    <a:lstStyle/>
                    <a:p>
                      <a:endParaRPr/>
                    </a:p>
                  </a:txBody>
                  <a:tcPr marL="0" marR="0" marT="0" marB="0" anchor="ctr"/>
                </a:tc>
                <a:tc hMerge="1">
                  <a:txBody>
                    <a:bodyPr/>
                    <a:lstStyle/>
                    <a:p>
                      <a:endParaRPr/>
                    </a:p>
                  </a:txBody>
                  <a:tcPr marL="0" marR="0" marT="0" marB="0" anchor="ctr"/>
                </a:tc>
                <a:tc hMerge="1">
                  <a:txBody>
                    <a:bodyPr/>
                    <a:lstStyle/>
                    <a:p>
                      <a:endParaRPr/>
                    </a:p>
                  </a:txBody>
                  <a:tcPr marL="0" marR="0" marT="0" marB="0" anchor="ctr"/>
                </a:tc>
                <a:tc hMerge="1">
                  <a:txBody>
                    <a:bodyPr/>
                    <a:lstStyle/>
                    <a:p>
                      <a:endParaRPr/>
                    </a:p>
                  </a:txBody>
                  <a:tcPr marL="0" marR="0" marT="0" marB="0" anchor="ctr"/>
                </a:tc>
                <a:tc hMerge="1">
                  <a:txBody>
                    <a:bodyPr/>
                    <a:lstStyle/>
                    <a:p>
                      <a:endParaRPr dirty="0"/>
                    </a:p>
                  </a:txBody>
                  <a:tcPr marL="0" marR="0" marT="0" marB="0" anchor="ctr"/>
                </a:tc>
                <a:extLst>
                  <a:ext uri="{0D108BD9-81ED-4DB2-BD59-A6C34878D82A}">
                    <a16:rowId xmlns:a16="http://schemas.microsoft.com/office/drawing/2014/main" val="1421735501"/>
                  </a:ext>
                </a:extLst>
              </a:tr>
              <a:tr h="942852">
                <a:tc>
                  <a:txBody>
                    <a:bodyPr/>
                    <a:lstStyle/>
                    <a:p>
                      <a:pPr algn="ctr" fontAlgn="ctr"/>
                      <a:r>
                        <a:rPr lang="en-US" sz="1000" b="0" i="0" u="none" strike="noStrike" dirty="0">
                          <a:solidFill>
                            <a:srgbClr val="000000"/>
                          </a:solidFill>
                          <a:effectLst/>
                          <a:latin typeface="Arial" panose="020B0604020202020204" pitchFamily="34" charset="0"/>
                        </a:rPr>
                        <a:t>1</a:t>
                      </a:r>
                    </a:p>
                  </a:txBody>
                  <a:tcPr marL="0" marR="0" marT="0" marB="0" anchor="ctr">
                    <a:solidFill>
                      <a:srgbClr val="FFC000"/>
                    </a:solidFill>
                  </a:tcPr>
                </a:tc>
                <a:tc>
                  <a:txBody>
                    <a:bodyPr/>
                    <a:lstStyle/>
                    <a:p>
                      <a:pPr algn="ctr" fontAlgn="ctr"/>
                      <a:r>
                        <a:rPr lang="en-US" sz="1000" b="0" i="0" u="none" strike="noStrike" dirty="0">
                          <a:solidFill>
                            <a:srgbClr val="000000"/>
                          </a:solidFill>
                          <a:effectLst/>
                          <a:latin typeface="Arial" panose="020B0604020202020204" pitchFamily="34" charset="0"/>
                        </a:rPr>
                        <a:t>HCGA</a:t>
                      </a:r>
                    </a:p>
                  </a:txBody>
                  <a:tcPr marL="0" marR="0" marT="0" marB="0" anchor="ctr">
                    <a:solidFill>
                      <a:srgbClr val="FFC000"/>
                    </a:solidFill>
                  </a:tcPr>
                </a:tc>
                <a:tc>
                  <a:txBody>
                    <a:bodyPr/>
                    <a:lstStyle/>
                    <a:p>
                      <a:pPr algn="l" fontAlgn="ctr"/>
                      <a:r>
                        <a:rPr lang="en-US" sz="1000" b="0" i="0" u="none" strike="noStrike" dirty="0" err="1">
                          <a:solidFill>
                            <a:srgbClr val="000000"/>
                          </a:solidFill>
                          <a:effectLst/>
                          <a:latin typeface="Arial" panose="020B0604020202020204" pitchFamily="34" charset="0"/>
                        </a:rPr>
                        <a:t>Terjadi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kecelakaan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kerja</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karyawan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tanggal</a:t>
                      </a:r>
                      <a:r>
                        <a:rPr lang="en-US" sz="1000" b="0" i="0" u="none" strike="noStrike" dirty="0">
                          <a:solidFill>
                            <a:srgbClr val="000000"/>
                          </a:solidFill>
                          <a:effectLst/>
                          <a:latin typeface="Arial" panose="020B0604020202020204" pitchFamily="34" charset="0"/>
                        </a:rPr>
                        <a:t> 20 Mei 2024 di </a:t>
                      </a:r>
                      <a:r>
                        <a:rPr lang="en-US" sz="1000" b="0" i="0" u="none" strike="noStrike" dirty="0" err="1">
                          <a:solidFill>
                            <a:srgbClr val="000000"/>
                          </a:solidFill>
                          <a:effectLst/>
                          <a:latin typeface="Arial" panose="020B0604020202020204" pitchFamily="34" charset="0"/>
                        </a:rPr>
                        <a:t>departemen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produksi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konstruksi</a:t>
                      </a:r>
                      <a:r>
                        <a:rPr lang="en-US" sz="1000" b="0" i="0" u="none" strike="noStrike" dirty="0">
                          <a:solidFill>
                            <a:srgbClr val="000000"/>
                          </a:solidFill>
                          <a:effectLst/>
                          <a:latin typeface="Arial" panose="020B0604020202020204" pitchFamily="34" charset="0"/>
                        </a:rPr>
                        <a:t> folding yang </a:t>
                      </a:r>
                      <a:r>
                        <a:rPr lang="en-US" sz="1000" b="0" i="0" u="none" strike="noStrike" dirty="0" err="1">
                          <a:solidFill>
                            <a:srgbClr val="000000"/>
                          </a:solidFill>
                          <a:effectLst/>
                          <a:latin typeface="Arial" panose="020B0604020202020204" pitchFamily="34" charset="0"/>
                        </a:rPr>
                        <a:t>diperbantukan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ke</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bagian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konstruksi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multy</a:t>
                      </a:r>
                      <a:r>
                        <a:rPr lang="en-US" sz="1000" b="0" i="0" u="none" strike="noStrike" dirty="0">
                          <a:solidFill>
                            <a:srgbClr val="000000"/>
                          </a:solidFill>
                          <a:effectLst/>
                          <a:latin typeface="Arial" panose="020B0604020202020204" pitchFamily="34" charset="0"/>
                        </a:rPr>
                        <a:t> bending. </a:t>
                      </a:r>
                    </a:p>
                  </a:txBody>
                  <a:tcPr marL="0" marR="0" marT="0" marB="0" anchor="ctr">
                    <a:solidFill>
                      <a:srgbClr val="FFC000"/>
                    </a:solidFill>
                  </a:tcPr>
                </a:tc>
                <a:tc>
                  <a:txBody>
                    <a:bodyPr/>
                    <a:lstStyle/>
                    <a:p>
                      <a:pPr algn="ctr" fontAlgn="ctr"/>
                      <a:r>
                        <a:rPr lang="en-US" sz="1000" b="0" i="0" u="none" strike="noStrike">
                          <a:solidFill>
                            <a:srgbClr val="000000"/>
                          </a:solidFill>
                          <a:effectLst/>
                          <a:latin typeface="Arial" panose="020B0604020202020204" pitchFamily="34" charset="0"/>
                        </a:rPr>
                        <a:t>8.1.2 Menghilangkan Bahaya dan Mengurangi Risiko K3</a:t>
                      </a:r>
                    </a:p>
                  </a:txBody>
                  <a:tcPr marL="0" marR="0" marT="0" marB="0" anchor="ctr">
                    <a:solidFill>
                      <a:srgbClr val="FFC000"/>
                    </a:solidFill>
                  </a:tcPr>
                </a:tc>
                <a:tc>
                  <a:txBody>
                    <a:bodyPr/>
                    <a:lstStyle/>
                    <a:p>
                      <a:pPr algn="ctr" fontAlgn="ctr"/>
                      <a:r>
                        <a:rPr lang="en-US" sz="1000" b="0" i="0" u="none" strike="noStrike" dirty="0">
                          <a:solidFill>
                            <a:srgbClr val="000000"/>
                          </a:solidFill>
                          <a:effectLst/>
                          <a:latin typeface="Arial" panose="020B0604020202020204" pitchFamily="34" charset="0"/>
                        </a:rPr>
                        <a:t>Mi</a:t>
                      </a:r>
                    </a:p>
                  </a:txBody>
                  <a:tcPr marL="0" marR="0" marT="0" marB="0" anchor="ctr">
                    <a:solidFill>
                      <a:srgbClr val="FFC000"/>
                    </a:solidFill>
                  </a:tcPr>
                </a:tc>
                <a:tc>
                  <a:txBody>
                    <a:bodyPr/>
                    <a:lstStyle/>
                    <a:p>
                      <a:pPr algn="l" fontAlgn="ctr"/>
                      <a:r>
                        <a:rPr lang="fi-FI" sz="1000" b="0" i="0" u="none" strike="noStrike" dirty="0">
                          <a:solidFill>
                            <a:srgbClr val="000000"/>
                          </a:solidFill>
                          <a:effectLst/>
                          <a:latin typeface="Arial" panose="020B0604020202020204" pitchFamily="34" charset="0"/>
                        </a:rPr>
                        <a:t>Kecelakaan kerja karena perbantuan operator antar bagian produksi</a:t>
                      </a:r>
                    </a:p>
                  </a:txBody>
                  <a:tcPr marL="0" marR="0" marT="0" marB="0" anchor="ctr">
                    <a:solidFill>
                      <a:srgbClr val="FFC000"/>
                    </a:solidFill>
                  </a:tcPr>
                </a:tc>
                <a:tc>
                  <a:txBody>
                    <a:bodyPr/>
                    <a:lstStyle/>
                    <a:p>
                      <a:pPr algn="l" fontAlgn="ctr"/>
                      <a:r>
                        <a:rPr lang="en-US" sz="1000" b="0" i="0" u="none" strike="noStrike" dirty="0">
                          <a:solidFill>
                            <a:srgbClr val="000000"/>
                          </a:solidFill>
                          <a:effectLst/>
                          <a:latin typeface="Arial" panose="020B0604020202020204" pitchFamily="34" charset="0"/>
                        </a:rPr>
                        <a:t>1. </a:t>
                      </a:r>
                      <a:r>
                        <a:rPr lang="en-US" sz="1000" b="0" i="0" u="none" strike="noStrike" dirty="0" err="1">
                          <a:solidFill>
                            <a:srgbClr val="000000"/>
                          </a:solidFill>
                          <a:effectLst/>
                          <a:latin typeface="Arial" panose="020B0604020202020204" pitchFamily="34" charset="0"/>
                        </a:rPr>
                        <a:t>Mengatur</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mekanisme</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terkait</a:t>
                      </a:r>
                      <a:r>
                        <a:rPr lang="en-US" sz="1000" b="0" i="0" u="none" strike="noStrike" dirty="0">
                          <a:solidFill>
                            <a:srgbClr val="000000"/>
                          </a:solidFill>
                          <a:effectLst/>
                          <a:latin typeface="Arial" panose="020B0604020202020204" pitchFamily="34" charset="0"/>
                        </a:rPr>
                        <a:t> multi skill </a:t>
                      </a:r>
                      <a:r>
                        <a:rPr lang="en-US" sz="1000" b="0" i="0" u="none" strike="noStrike" dirty="0" err="1">
                          <a:solidFill>
                            <a:srgbClr val="000000"/>
                          </a:solidFill>
                          <a:effectLst/>
                          <a:latin typeface="Arial" panose="020B0604020202020204" pitchFamily="34" charset="0"/>
                        </a:rPr>
                        <a:t>untuk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setiap</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karyawan</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2. </a:t>
                      </a:r>
                      <a:r>
                        <a:rPr lang="en-US" sz="1000" b="0" i="0" u="none" strike="noStrike" dirty="0" err="1">
                          <a:solidFill>
                            <a:srgbClr val="000000"/>
                          </a:solidFill>
                          <a:effectLst/>
                          <a:latin typeface="Arial" panose="020B0604020202020204" pitchFamily="34" charset="0"/>
                        </a:rPr>
                        <a:t>Memasang</a:t>
                      </a:r>
                      <a:r>
                        <a:rPr lang="en-US" sz="1000" b="0" i="0" u="none" strike="noStrike" dirty="0">
                          <a:solidFill>
                            <a:srgbClr val="000000"/>
                          </a:solidFill>
                          <a:effectLst/>
                          <a:latin typeface="Arial" panose="020B0604020202020204" pitchFamily="34" charset="0"/>
                        </a:rPr>
                        <a:t> IK </a:t>
                      </a:r>
                      <a:r>
                        <a:rPr lang="en-US" sz="1000" b="0" i="0" u="none" strike="noStrike" dirty="0" err="1">
                          <a:solidFill>
                            <a:srgbClr val="000000"/>
                          </a:solidFill>
                          <a:effectLst/>
                          <a:latin typeface="Arial" panose="020B0604020202020204" pitchFamily="34" charset="0"/>
                        </a:rPr>
                        <a:t>terkait</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penggunaan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mesin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dalam</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gambar</a:t>
                      </a:r>
                      <a:r>
                        <a:rPr lang="en-US" sz="1000" b="0" i="0" u="none" strike="noStrike" dirty="0">
                          <a:solidFill>
                            <a:srgbClr val="000000"/>
                          </a:solidFill>
                          <a:effectLst/>
                          <a:latin typeface="Arial" panose="020B0604020202020204" pitchFamily="34" charset="0"/>
                        </a:rPr>
                        <a:t> yang </a:t>
                      </a:r>
                      <a:r>
                        <a:rPr lang="en-US" sz="1000" b="0" i="0" u="none" strike="noStrike" dirty="0" err="1">
                          <a:solidFill>
                            <a:srgbClr val="000000"/>
                          </a:solidFill>
                          <a:effectLst/>
                          <a:latin typeface="Arial" panose="020B0604020202020204" pitchFamily="34" charset="0"/>
                        </a:rPr>
                        <a:t>lebih</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kreatif</a:t>
                      </a:r>
                      <a:endParaRPr lang="en-US" sz="1000" b="0" i="0" u="none" strike="noStrike" dirty="0">
                        <a:solidFill>
                          <a:srgbClr val="000000"/>
                        </a:solidFill>
                        <a:effectLst/>
                        <a:latin typeface="Arial" panose="020B0604020202020204" pitchFamily="34" charset="0"/>
                      </a:endParaRPr>
                    </a:p>
                  </a:txBody>
                  <a:tcPr marL="0" marR="0" marT="0" marB="0" anchor="ctr">
                    <a:solidFill>
                      <a:srgbClr val="FFC000"/>
                    </a:solidFill>
                  </a:tcPr>
                </a:tc>
                <a:tc>
                  <a:txBody>
                    <a:bodyPr/>
                    <a:lstStyle/>
                    <a:p>
                      <a:pPr algn="l" fontAlgn="ctr"/>
                      <a:r>
                        <a:rPr lang="en-US" sz="1000" b="0" i="0" u="none" strike="noStrike" dirty="0">
                          <a:solidFill>
                            <a:srgbClr val="000000"/>
                          </a:solidFill>
                          <a:effectLst/>
                          <a:latin typeface="Arial" panose="020B0604020202020204" pitchFamily="34" charset="0"/>
                        </a:rPr>
                        <a:t>1. Akan </a:t>
                      </a:r>
                      <a:r>
                        <a:rPr lang="en-US" sz="1000" b="0" i="0" u="none" strike="noStrike" dirty="0" err="1">
                          <a:solidFill>
                            <a:srgbClr val="000000"/>
                          </a:solidFill>
                          <a:effectLst/>
                          <a:latin typeface="Arial" panose="020B0604020202020204" pitchFamily="34" charset="0"/>
                        </a:rPr>
                        <a:t>dibuatkan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mekanisme</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mutly</a:t>
                      </a:r>
                      <a:r>
                        <a:rPr lang="en-US" sz="1000" b="0" i="0" u="none" strike="noStrike" dirty="0">
                          <a:solidFill>
                            <a:srgbClr val="000000"/>
                          </a:solidFill>
                          <a:effectLst/>
                          <a:latin typeface="Arial" panose="020B0604020202020204" pitchFamily="34" charset="0"/>
                        </a:rPr>
                        <a:t> skill di </a:t>
                      </a:r>
                      <a:r>
                        <a:rPr lang="en-US" sz="1000" b="0" i="0" u="none" strike="noStrike" dirty="0" err="1">
                          <a:solidFill>
                            <a:srgbClr val="000000"/>
                          </a:solidFill>
                          <a:effectLst/>
                          <a:latin typeface="Arial" panose="020B0604020202020204" pitchFamily="34" charset="0"/>
                        </a:rPr>
                        <a:t>tahun</a:t>
                      </a:r>
                      <a:r>
                        <a:rPr lang="en-US" sz="1000" b="0" i="0" u="none" strike="noStrike" dirty="0">
                          <a:solidFill>
                            <a:srgbClr val="000000"/>
                          </a:solidFill>
                          <a:effectLst/>
                          <a:latin typeface="Arial" panose="020B0604020202020204" pitchFamily="34" charset="0"/>
                        </a:rPr>
                        <a:t> 2025</a:t>
                      </a:r>
                    </a:p>
                  </a:txBody>
                  <a:tcPr marL="0" marR="0" marT="0" marB="0" anchor="ctr">
                    <a:solidFill>
                      <a:srgbClr val="FFC000"/>
                    </a:solidFill>
                  </a:tcPr>
                </a:tc>
                <a:tc>
                  <a:txBody>
                    <a:bodyPr/>
                    <a:lstStyle/>
                    <a:p>
                      <a:pPr algn="ctr" fontAlgn="ctr"/>
                      <a:r>
                        <a:rPr lang="en-US" sz="1000" b="0" i="0" u="none" strike="noStrike" dirty="0">
                          <a:solidFill>
                            <a:srgbClr val="000000"/>
                          </a:solidFill>
                          <a:effectLst/>
                          <a:latin typeface="Arial" panose="020B0604020202020204" pitchFamily="34" charset="0"/>
                        </a:rPr>
                        <a:t>3-Jan-25</a:t>
                      </a:r>
                    </a:p>
                  </a:txBody>
                  <a:tcPr marL="0" marR="0" marT="0" marB="0" anchor="ctr">
                    <a:solidFill>
                      <a:srgbClr val="FFC000"/>
                    </a:solidFill>
                  </a:tcPr>
                </a:tc>
                <a:tc>
                  <a:txBody>
                    <a:bodyPr/>
                    <a:lstStyle/>
                    <a:p>
                      <a:pPr algn="ctr" fontAlgn="ctr"/>
                      <a:r>
                        <a:rPr lang="en-US" sz="1000" b="0" i="0" u="none" strike="noStrike" dirty="0">
                          <a:solidFill>
                            <a:srgbClr val="000000"/>
                          </a:solidFill>
                          <a:effectLst/>
                          <a:latin typeface="Arial" panose="020B0604020202020204" pitchFamily="34" charset="0"/>
                        </a:rPr>
                        <a:t>Open</a:t>
                      </a:r>
                    </a:p>
                    <a:p>
                      <a:pPr algn="ctr" fontAlgn="ctr"/>
                      <a:r>
                        <a:rPr lang="en-US" sz="1000" b="0" i="0" u="none" strike="noStrike" dirty="0">
                          <a:solidFill>
                            <a:srgbClr val="000000"/>
                          </a:solidFill>
                          <a:effectLst/>
                          <a:latin typeface="Arial" panose="020B0604020202020204" pitchFamily="34" charset="0"/>
                        </a:rPr>
                        <a:t>60%</a:t>
                      </a:r>
                    </a:p>
                  </a:txBody>
                  <a:tcPr marL="0" marR="0" marT="0" marB="0" anchor="ctr">
                    <a:solidFill>
                      <a:srgbClr val="FFC000"/>
                    </a:solidFill>
                  </a:tcPr>
                </a:tc>
                <a:extLst>
                  <a:ext uri="{0D108BD9-81ED-4DB2-BD59-A6C34878D82A}">
                    <a16:rowId xmlns:a16="http://schemas.microsoft.com/office/drawing/2014/main" val="625334253"/>
                  </a:ext>
                </a:extLst>
              </a:tr>
              <a:tr h="309400">
                <a:tc gridSpan="10">
                  <a:txBody>
                    <a:bodyPr/>
                    <a:lstStyle/>
                    <a:p>
                      <a:pPr algn="l" fontAlgn="ctr"/>
                      <a:r>
                        <a:rPr lang="en-US" sz="1000" b="1" i="0" u="none" strike="noStrike" dirty="0">
                          <a:solidFill>
                            <a:srgbClr val="000000"/>
                          </a:solidFill>
                          <a:effectLst/>
                          <a:latin typeface="Arial" panose="020B0604020202020204" pitchFamily="34" charset="0"/>
                        </a:rPr>
                        <a:t>ISO 14001:2015 SISTEM MANAJEMEN LINGKUNGAN  </a:t>
                      </a:r>
                    </a:p>
                  </a:txBody>
                  <a:tcPr marL="0" marR="0" marT="0" marB="0" anchor="ctr"/>
                </a:tc>
                <a:tc hMerge="1">
                  <a:txBody>
                    <a:bodyPr/>
                    <a:lstStyle/>
                    <a:p>
                      <a:endParaRPr/>
                    </a:p>
                  </a:txBody>
                  <a:tcPr marL="0" marR="0" marT="0" marB="0" anchor="ctr"/>
                </a:tc>
                <a:tc hMerge="1">
                  <a:txBody>
                    <a:bodyPr/>
                    <a:lstStyle/>
                    <a:p>
                      <a:pPr algn="ctr" fontAlgn="ctr"/>
                      <a:endParaRPr lang="en-US" sz="1000" b="1" i="0" u="none" strike="noStrike">
                        <a:solidFill>
                          <a:srgbClr val="000000"/>
                        </a:solidFill>
                        <a:effectLst/>
                        <a:latin typeface="Arial" panose="020B0604020202020204" pitchFamily="34" charset="0"/>
                      </a:endParaRPr>
                    </a:p>
                  </a:txBody>
                  <a:tcPr marL="0" marR="0" marT="0" marB="0" anchor="ctr"/>
                </a:tc>
                <a:tc hMerge="1">
                  <a:txBody>
                    <a:bodyPr/>
                    <a:lstStyle/>
                    <a:p>
                      <a:endParaRPr/>
                    </a:p>
                  </a:txBody>
                  <a:tcPr marL="0" marR="0" marT="0" marB="0" anchor="ctr"/>
                </a:tc>
                <a:tc hMerge="1">
                  <a:txBody>
                    <a:bodyPr/>
                    <a:lstStyle/>
                    <a:p>
                      <a:endParaRPr lang="en-US"/>
                    </a:p>
                  </a:txBody>
                  <a:tcPr/>
                </a:tc>
                <a:tc hMerge="1">
                  <a:txBody>
                    <a:bodyPr/>
                    <a:lstStyle/>
                    <a:p>
                      <a:endParaRPr/>
                    </a:p>
                  </a:txBody>
                  <a:tcPr marL="0" marR="0" marT="0" marB="0" anchor="ctr"/>
                </a:tc>
                <a:tc hMerge="1">
                  <a:txBody>
                    <a:bodyPr/>
                    <a:lstStyle/>
                    <a:p>
                      <a:endParaRPr/>
                    </a:p>
                  </a:txBody>
                  <a:tcPr marL="0" marR="0" marT="0" marB="0" anchor="ctr"/>
                </a:tc>
                <a:tc hMerge="1">
                  <a:txBody>
                    <a:bodyPr/>
                    <a:lstStyle/>
                    <a:p>
                      <a:endParaRPr/>
                    </a:p>
                  </a:txBody>
                  <a:tcPr marL="0" marR="0" marT="0" marB="0" anchor="ctr"/>
                </a:tc>
                <a:tc hMerge="1">
                  <a:txBody>
                    <a:bodyPr/>
                    <a:lstStyle/>
                    <a:p>
                      <a:endParaRPr/>
                    </a:p>
                  </a:txBody>
                  <a:tcPr marL="0" marR="0" marT="0" marB="0" anchor="ctr"/>
                </a:tc>
                <a:tc hMerge="1">
                  <a:txBody>
                    <a:bodyPr/>
                    <a:lstStyle/>
                    <a:p>
                      <a:endParaRPr dirty="0"/>
                    </a:p>
                  </a:txBody>
                  <a:tcPr marL="0" marR="0" marT="0" marB="0" anchor="ctr"/>
                </a:tc>
                <a:extLst>
                  <a:ext uri="{0D108BD9-81ED-4DB2-BD59-A6C34878D82A}">
                    <a16:rowId xmlns:a16="http://schemas.microsoft.com/office/drawing/2014/main" val="1624680176"/>
                  </a:ext>
                </a:extLst>
              </a:tr>
              <a:tr h="582847">
                <a:tc>
                  <a:txBody>
                    <a:bodyPr/>
                    <a:lstStyle/>
                    <a:p>
                      <a:pPr algn="ctr" fontAlgn="ctr"/>
                      <a:r>
                        <a:rPr lang="en-US" sz="1000" b="0" i="0" u="none" strike="noStrike">
                          <a:solidFill>
                            <a:srgbClr val="000000"/>
                          </a:solidFill>
                          <a:effectLst/>
                          <a:latin typeface="Arial" panose="020B0604020202020204" pitchFamily="34" charset="0"/>
                        </a:rPr>
                        <a:t>1</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rPr>
                        <a:t>PROD.</a:t>
                      </a:r>
                    </a:p>
                  </a:txBody>
                  <a:tcPr marL="0" marR="0" marT="0" marB="0" anchor="ctr"/>
                </a:tc>
                <a:tc>
                  <a:txBody>
                    <a:bodyPr/>
                    <a:lstStyle/>
                    <a:p>
                      <a:pPr algn="l" fontAlgn="b"/>
                      <a:r>
                        <a:rPr lang="en-US" sz="1000" b="0" i="0" u="none" strike="noStrike" dirty="0" err="1">
                          <a:solidFill>
                            <a:srgbClr val="000000"/>
                          </a:solidFill>
                          <a:effectLst/>
                          <a:latin typeface="Arial" panose="020B0604020202020204" pitchFamily="34" charset="0"/>
                        </a:rPr>
                        <a:t>Ditemukan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bahan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kimia</a:t>
                      </a:r>
                      <a:r>
                        <a:rPr lang="en-US" sz="1000" b="0" i="0" u="none" strike="noStrike" dirty="0">
                          <a:solidFill>
                            <a:srgbClr val="000000"/>
                          </a:solidFill>
                          <a:effectLst/>
                          <a:latin typeface="Arial" panose="020B0604020202020204" pitchFamily="34" charset="0"/>
                        </a:rPr>
                        <a:t> Nitric Acid yang </a:t>
                      </a:r>
                      <a:r>
                        <a:rPr lang="en-US" sz="1000" b="0" i="0" u="none" strike="noStrike" dirty="0" err="1">
                          <a:solidFill>
                            <a:srgbClr val="000000"/>
                          </a:solidFill>
                          <a:effectLst/>
                          <a:latin typeface="Arial" panose="020B0604020202020204" pitchFamily="34" charset="0"/>
                        </a:rPr>
                        <a:t>sudah</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tidak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terpakai</a:t>
                      </a:r>
                      <a:r>
                        <a:rPr lang="en-US" sz="1000" b="0" i="0" u="none" strike="noStrike" dirty="0">
                          <a:solidFill>
                            <a:srgbClr val="000000"/>
                          </a:solidFill>
                          <a:effectLst/>
                          <a:latin typeface="Arial" panose="020B0604020202020204" pitchFamily="34" charset="0"/>
                        </a:rPr>
                        <a:t> di area </a:t>
                      </a:r>
                      <a:r>
                        <a:rPr lang="en-US" sz="1000" b="0" i="0" u="none" strike="noStrike" dirty="0" err="1">
                          <a:solidFill>
                            <a:srgbClr val="000000"/>
                          </a:solidFill>
                          <a:effectLst/>
                          <a:latin typeface="Arial" panose="020B0604020202020204" pitchFamily="34" charset="0"/>
                        </a:rPr>
                        <a:t>produksi</a:t>
                      </a:r>
                      <a:r>
                        <a:rPr lang="en-US" sz="1000" b="0" i="0" u="none" strike="noStrike" dirty="0">
                          <a:solidFill>
                            <a:srgbClr val="000000"/>
                          </a:solidFill>
                          <a:effectLst/>
                          <a:latin typeface="Arial" panose="020B0604020202020204" pitchFamily="34" charset="0"/>
                        </a:rPr>
                        <a:t> (chrome </a:t>
                      </a:r>
                      <a:r>
                        <a:rPr lang="en-US" sz="1000" b="0" i="0" u="none" strike="noStrike" dirty="0" err="1">
                          <a:solidFill>
                            <a:srgbClr val="000000"/>
                          </a:solidFill>
                          <a:effectLst/>
                          <a:latin typeface="Arial" panose="020B0604020202020204" pitchFamily="34" charset="0"/>
                        </a:rPr>
                        <a:t>belakang</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dari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tahun</a:t>
                      </a:r>
                      <a:r>
                        <a:rPr lang="en-US" sz="1000" b="0" i="0" u="none" strike="noStrike" dirty="0">
                          <a:solidFill>
                            <a:srgbClr val="000000"/>
                          </a:solidFill>
                          <a:effectLst/>
                          <a:latin typeface="Arial" panose="020B0604020202020204" pitchFamily="34" charset="0"/>
                        </a:rPr>
                        <a:t> 2020 </a:t>
                      </a:r>
                      <a:r>
                        <a:rPr lang="en-US" sz="1000" b="0" i="0" u="none" strike="noStrike" dirty="0" err="1">
                          <a:solidFill>
                            <a:srgbClr val="000000"/>
                          </a:solidFill>
                          <a:effectLst/>
                          <a:latin typeface="Arial" panose="020B0604020202020204" pitchFamily="34" charset="0"/>
                        </a:rPr>
                        <a:t>sampai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tahun</a:t>
                      </a:r>
                      <a:r>
                        <a:rPr lang="en-US" sz="1000" b="0" i="0" u="none" strike="noStrike" dirty="0">
                          <a:solidFill>
                            <a:srgbClr val="000000"/>
                          </a:solidFill>
                          <a:effectLst/>
                          <a:latin typeface="Arial" panose="020B0604020202020204" pitchFamily="34" charset="0"/>
                        </a:rPr>
                        <a:t> 2024 dan </a:t>
                      </a:r>
                      <a:r>
                        <a:rPr lang="en-US" sz="1000" b="0" i="0" u="none" strike="noStrike" dirty="0" err="1">
                          <a:solidFill>
                            <a:srgbClr val="000000"/>
                          </a:solidFill>
                          <a:effectLst/>
                          <a:latin typeface="Arial" panose="020B0604020202020204" pitchFamily="34" charset="0"/>
                        </a:rPr>
                        <a:t>belum</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ada</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tindak</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lanjut</a:t>
                      </a:r>
                      <a:r>
                        <a:rPr lang="en-US" sz="1000" b="0" i="0" u="none" strike="noStrike" dirty="0">
                          <a:solidFill>
                            <a:srgbClr val="000000"/>
                          </a:solidFill>
                          <a:effectLst/>
                          <a:latin typeface="Arial" panose="020B0604020202020204" pitchFamily="34" charset="0"/>
                        </a:rPr>
                        <a:t>.</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rPr>
                        <a:t>7.5.3 </a:t>
                      </a:r>
                      <a:r>
                        <a:rPr lang="en-US" sz="1000" b="0" i="0" u="none" strike="noStrike" dirty="0" err="1">
                          <a:solidFill>
                            <a:srgbClr val="000000"/>
                          </a:solidFill>
                          <a:effectLst/>
                          <a:latin typeface="Arial" panose="020B0604020202020204" pitchFamily="34" charset="0"/>
                        </a:rPr>
                        <a:t>Pengendalian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informasi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terdokumentasi</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rPr>
                        <a:t>Mi</a:t>
                      </a:r>
                    </a:p>
                  </a:txBody>
                  <a:tcPr marL="0" marR="0" marT="0" marB="0" anchor="ctr"/>
                </a:tc>
                <a:tc>
                  <a:txBody>
                    <a:bodyPr/>
                    <a:lstStyle/>
                    <a:p>
                      <a:pPr algn="l" fontAlgn="ctr"/>
                      <a:r>
                        <a:rPr lang="en-US" sz="1000" b="0" i="0" u="none" strike="noStrike" dirty="0" err="1">
                          <a:solidFill>
                            <a:srgbClr val="000000"/>
                          </a:solidFill>
                          <a:effectLst/>
                          <a:latin typeface="Arial" panose="020B0604020202020204" pitchFamily="34" charset="0"/>
                        </a:rPr>
                        <a:t>Potensi</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kebocoran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sehingga</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dapat</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mengkontaminasi</a:t>
                      </a:r>
                      <a:r>
                        <a:rPr lang="en-US" sz="1000" b="0" i="0" u="none" strike="noStrike" dirty="0">
                          <a:solidFill>
                            <a:srgbClr val="000000"/>
                          </a:solidFill>
                          <a:effectLst/>
                          <a:latin typeface="Arial" panose="020B0604020202020204" pitchFamily="34" charset="0"/>
                        </a:rPr>
                        <a:t> air, </a:t>
                      </a:r>
                      <a:r>
                        <a:rPr lang="en-US" sz="1000" b="0" i="0" u="none" strike="noStrike" dirty="0" err="1">
                          <a:solidFill>
                            <a:srgbClr val="000000"/>
                          </a:solidFill>
                          <a:effectLst/>
                          <a:latin typeface="Arial" panose="020B0604020202020204" pitchFamily="34" charset="0"/>
                        </a:rPr>
                        <a:t>tanah</a:t>
                      </a:r>
                      <a:r>
                        <a:rPr lang="en-US" sz="1000" b="0" i="0" u="none" strike="noStrike" dirty="0">
                          <a:solidFill>
                            <a:srgbClr val="000000"/>
                          </a:solidFill>
                          <a:effectLst/>
                          <a:latin typeface="Arial" panose="020B0604020202020204" pitchFamily="34" charset="0"/>
                        </a:rPr>
                        <a:t>, dan </a:t>
                      </a:r>
                      <a:r>
                        <a:rPr lang="en-US" sz="1000" b="0" i="0" u="none" strike="noStrike" dirty="0" err="1">
                          <a:solidFill>
                            <a:srgbClr val="000000"/>
                          </a:solidFill>
                          <a:effectLst/>
                          <a:latin typeface="Arial" panose="020B0604020202020204" pitchFamily="34" charset="0"/>
                        </a:rPr>
                        <a:t>udara</a:t>
                      </a:r>
                      <a:r>
                        <a:rPr lang="en-US" sz="1000" b="0" i="0" u="none" strike="noStrike" dirty="0">
                          <a:solidFill>
                            <a:srgbClr val="000000"/>
                          </a:solidFill>
                          <a:effectLst/>
                          <a:latin typeface="Arial" panose="020B0604020202020204" pitchFamily="34" charset="0"/>
                        </a:rPr>
                        <a:t>.</a:t>
                      </a:r>
                    </a:p>
                  </a:txBody>
                  <a:tcPr marL="0" marR="0" marT="0" marB="0" anchor="ctr"/>
                </a:tc>
                <a:tc>
                  <a:txBody>
                    <a:bodyPr/>
                    <a:lstStyle/>
                    <a:p>
                      <a:pPr algn="l" fontAlgn="ctr"/>
                      <a:r>
                        <a:rPr lang="nn-NO" sz="1000" b="0" i="0" u="none" strike="noStrike" dirty="0">
                          <a:solidFill>
                            <a:srgbClr val="000000"/>
                          </a:solidFill>
                          <a:effectLst/>
                          <a:latin typeface="Arial" panose="020B0604020202020204" pitchFamily="34" charset="0"/>
                        </a:rPr>
                        <a:t>Koordinasi dengan HSE terkait pengendalian kimia Nitric Acid.</a:t>
                      </a:r>
                    </a:p>
                  </a:txBody>
                  <a:tcPr marL="0" marR="0" marT="0" marB="0" anchor="ctr"/>
                </a:tc>
                <a:tc>
                  <a:txBody>
                    <a:bodyPr/>
                    <a:lstStyle/>
                    <a:p>
                      <a:pPr algn="l" fontAlgn="ctr"/>
                      <a:r>
                        <a:rPr lang="sv-SE" sz="1000" b="0" i="0" u="none" strike="noStrike">
                          <a:solidFill>
                            <a:srgbClr val="000000"/>
                          </a:solidFill>
                          <a:effectLst/>
                          <a:latin typeface="Arial" panose="020B0604020202020204" pitchFamily="34" charset="0"/>
                        </a:rPr>
                        <a:t>Akan berkordinasi dengan HSE terkait penanganan kimia Nitric Acid</a:t>
                      </a: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21-Oct-24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Closed</a:t>
                      </a:r>
                    </a:p>
                  </a:txBody>
                  <a:tcPr marL="0" marR="0" marT="0" marB="0" anchor="ctr"/>
                </a:tc>
                <a:extLst>
                  <a:ext uri="{0D108BD9-81ED-4DB2-BD59-A6C34878D82A}">
                    <a16:rowId xmlns:a16="http://schemas.microsoft.com/office/drawing/2014/main" val="1394830272"/>
                  </a:ext>
                </a:extLst>
              </a:tr>
            </a:tbl>
          </a:graphicData>
        </a:graphic>
      </p:graphicFrame>
    </p:spTree>
    <p:extLst>
      <p:ext uri="{BB962C8B-B14F-4D97-AF65-F5344CB8AC3E}">
        <p14:creationId xmlns:p14="http://schemas.microsoft.com/office/powerpoint/2010/main" val="3440031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B5EDD5E0-360C-E4DC-A724-130FF9CBB74B}"/>
              </a:ext>
            </a:extLst>
          </p:cNvPr>
          <p:cNvSpPr txBox="1">
            <a:spLocks/>
          </p:cNvSpPr>
          <p:nvPr/>
        </p:nvSpPr>
        <p:spPr>
          <a:xfrm>
            <a:off x="1021809" y="5268500"/>
            <a:ext cx="8665329" cy="53746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aphicFrame>
        <p:nvGraphicFramePr>
          <p:cNvPr id="2" name="Chart 1">
            <a:extLst>
              <a:ext uri="{FF2B5EF4-FFF2-40B4-BE49-F238E27FC236}">
                <a16:creationId xmlns:a16="http://schemas.microsoft.com/office/drawing/2014/main" id="{C27480C2-4AFF-B689-663B-C437117E7EAC}"/>
              </a:ext>
            </a:extLst>
          </p:cNvPr>
          <p:cNvGraphicFramePr>
            <a:graphicFrameLocks/>
          </p:cNvGraphicFramePr>
          <p:nvPr>
            <p:extLst>
              <p:ext uri="{D42A27DB-BD31-4B8C-83A1-F6EECF244321}">
                <p14:modId xmlns:p14="http://schemas.microsoft.com/office/powerpoint/2010/main" val="436197376"/>
              </p:ext>
            </p:extLst>
          </p:nvPr>
        </p:nvGraphicFramePr>
        <p:xfrm>
          <a:off x="515621" y="1479594"/>
          <a:ext cx="10289540" cy="2996194"/>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0DDAB6BB-18C6-12BC-CAC6-6AC3B06D3207}"/>
              </a:ext>
            </a:extLst>
          </p:cNvPr>
          <p:cNvPicPr>
            <a:picLocks noChangeAspect="1"/>
          </p:cNvPicPr>
          <p:nvPr/>
        </p:nvPicPr>
        <p:blipFill>
          <a:blip r:embed="rId3"/>
          <a:stretch>
            <a:fillRect/>
          </a:stretch>
        </p:blipFill>
        <p:spPr>
          <a:xfrm>
            <a:off x="870602" y="5767729"/>
            <a:ext cx="5544702" cy="772988"/>
          </a:xfrm>
          <a:prstGeom prst="rect">
            <a:avLst/>
          </a:prstGeom>
        </p:spPr>
      </p:pic>
      <p:cxnSp>
        <p:nvCxnSpPr>
          <p:cNvPr id="15" name="Straight Connector 14">
            <a:extLst>
              <a:ext uri="{FF2B5EF4-FFF2-40B4-BE49-F238E27FC236}">
                <a16:creationId xmlns:a16="http://schemas.microsoft.com/office/drawing/2014/main" id="{B4B06C24-B5B1-AB64-4340-DA03515538D8}"/>
              </a:ext>
            </a:extLst>
          </p:cNvPr>
          <p:cNvCxnSpPr>
            <a:cxnSpLocks/>
            <a:endCxn id="16" idx="1"/>
          </p:cNvCxnSpPr>
          <p:nvPr/>
        </p:nvCxnSpPr>
        <p:spPr>
          <a:xfrm>
            <a:off x="2238375" y="2687917"/>
            <a:ext cx="824880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496C4ED-40F1-0E62-8969-11690A472598}"/>
              </a:ext>
            </a:extLst>
          </p:cNvPr>
          <p:cNvSpPr txBox="1"/>
          <p:nvPr/>
        </p:nvSpPr>
        <p:spPr>
          <a:xfrm>
            <a:off x="10487184" y="2549417"/>
            <a:ext cx="1366015" cy="276999"/>
          </a:xfrm>
          <a:prstGeom prst="rect">
            <a:avLst/>
          </a:prstGeom>
          <a:solidFill>
            <a:schemeClr val="accent4"/>
          </a:solidFill>
        </p:spPr>
        <p:txBody>
          <a:bodyPr wrap="none" rtlCol="0">
            <a:spAutoFit/>
          </a:bodyPr>
          <a:lstStyle/>
          <a:p>
            <a:r>
              <a:rPr lang="en-US" sz="1200" dirty="0"/>
              <a:t>Rata-rata = 90,61%</a:t>
            </a:r>
          </a:p>
        </p:txBody>
      </p:sp>
      <p:graphicFrame>
        <p:nvGraphicFramePr>
          <p:cNvPr id="17" name="Chart 16">
            <a:extLst>
              <a:ext uri="{FF2B5EF4-FFF2-40B4-BE49-F238E27FC236}">
                <a16:creationId xmlns:a16="http://schemas.microsoft.com/office/drawing/2014/main" id="{1B13AAA4-6253-4A15-3855-FA9C3CBB322F}"/>
              </a:ext>
            </a:extLst>
          </p:cNvPr>
          <p:cNvGraphicFramePr>
            <a:graphicFrameLocks/>
          </p:cNvGraphicFramePr>
          <p:nvPr>
            <p:extLst>
              <p:ext uri="{D42A27DB-BD31-4B8C-83A1-F6EECF244321}">
                <p14:modId xmlns:p14="http://schemas.microsoft.com/office/powerpoint/2010/main" val="1119436747"/>
              </p:ext>
            </p:extLst>
          </p:nvPr>
        </p:nvGraphicFramePr>
        <p:xfrm>
          <a:off x="7004812" y="4511640"/>
          <a:ext cx="3770026" cy="2075610"/>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C292B65C-E87C-4562-0BB6-1F7DD31ADDCE}"/>
              </a:ext>
            </a:extLst>
          </p:cNvPr>
          <p:cNvGrpSpPr/>
          <p:nvPr/>
        </p:nvGrpSpPr>
        <p:grpSpPr>
          <a:xfrm>
            <a:off x="465100" y="6444412"/>
            <a:ext cx="11339106" cy="287226"/>
            <a:chOff x="465100" y="6294512"/>
            <a:chExt cx="11339106" cy="287226"/>
          </a:xfrm>
        </p:grpSpPr>
        <p:pic>
          <p:nvPicPr>
            <p:cNvPr id="5" name="Picture 4">
              <a:extLst>
                <a:ext uri="{FF2B5EF4-FFF2-40B4-BE49-F238E27FC236}">
                  <a16:creationId xmlns:a16="http://schemas.microsoft.com/office/drawing/2014/main" id="{3D68F8C6-5A2C-2069-FB93-A159F2595CAE}"/>
                </a:ext>
              </a:extLst>
            </p:cNvPr>
            <p:cNvPicPr>
              <a:picLocks noChangeAspect="1"/>
            </p:cNvPicPr>
            <p:nvPr/>
          </p:nvPicPr>
          <p:blipFill>
            <a:blip r:embed="rId5"/>
            <a:stretch>
              <a:fillRect/>
            </a:stretch>
          </p:blipFill>
          <p:spPr>
            <a:xfrm>
              <a:off x="10913805" y="6294512"/>
              <a:ext cx="890401" cy="287226"/>
            </a:xfrm>
            <a:prstGeom prst="rect">
              <a:avLst/>
            </a:prstGeom>
          </p:spPr>
        </p:pic>
        <p:cxnSp>
          <p:nvCxnSpPr>
            <p:cNvPr id="6" name="Straight Connector 5">
              <a:extLst>
                <a:ext uri="{FF2B5EF4-FFF2-40B4-BE49-F238E27FC236}">
                  <a16:creationId xmlns:a16="http://schemas.microsoft.com/office/drawing/2014/main" id="{5994291D-F252-A607-DFA4-7A6E161F7463}"/>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8D34728-07B8-9024-785A-E243304850C3}"/>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7703DF8-FA39-25D7-DE1C-4F2C6915AA7C}"/>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15CF009-8043-43CE-A9F9-2700573F1BA3}"/>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Rounded Corners 9">
            <a:extLst>
              <a:ext uri="{FF2B5EF4-FFF2-40B4-BE49-F238E27FC236}">
                <a16:creationId xmlns:a16="http://schemas.microsoft.com/office/drawing/2014/main" id="{E406022C-E563-0628-0187-8242B19AD146}"/>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4" name="Rectangle: Rounded Corners 13">
            <a:extLst>
              <a:ext uri="{FF2B5EF4-FFF2-40B4-BE49-F238E27FC236}">
                <a16:creationId xmlns:a16="http://schemas.microsoft.com/office/drawing/2014/main" id="{8A020D00-9C6A-9410-E874-8AAE500461F3}"/>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8" name="TextBox 17">
            <a:extLst>
              <a:ext uri="{FF2B5EF4-FFF2-40B4-BE49-F238E27FC236}">
                <a16:creationId xmlns:a16="http://schemas.microsoft.com/office/drawing/2014/main" id="{30F363FF-8AEB-5E80-814B-856883506515}"/>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9" name="TextBox 18">
            <a:extLst>
              <a:ext uri="{FF2B5EF4-FFF2-40B4-BE49-F238E27FC236}">
                <a16:creationId xmlns:a16="http://schemas.microsoft.com/office/drawing/2014/main" id="{9450C743-C7DA-E1BF-84F9-7A3F3B6DCA6B}"/>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20" name="TextBox 19">
            <a:extLst>
              <a:ext uri="{FF2B5EF4-FFF2-40B4-BE49-F238E27FC236}">
                <a16:creationId xmlns:a16="http://schemas.microsoft.com/office/drawing/2014/main" id="{992C4E40-0B54-1D31-2AC0-8D072C7E9086}"/>
              </a:ext>
            </a:extLst>
          </p:cNvPr>
          <p:cNvSpPr txBox="1"/>
          <p:nvPr/>
        </p:nvSpPr>
        <p:spPr>
          <a:xfrm>
            <a:off x="1285914" y="961971"/>
            <a:ext cx="7903056" cy="307777"/>
          </a:xfrm>
          <a:prstGeom prst="rect">
            <a:avLst/>
          </a:prstGeom>
          <a:noFill/>
        </p:spPr>
        <p:txBody>
          <a:bodyPr wrap="square">
            <a:spAutoFit/>
          </a:bodyPr>
          <a:lstStyle/>
          <a:p>
            <a:r>
              <a:rPr lang="fi-FI" altLang="ko-KR" sz="1400" b="1" dirty="0">
                <a:latin typeface="Arial"/>
                <a:ea typeface="Arial Unicode MS"/>
                <a:cs typeface="Arial" pitchFamily="34" charset="0"/>
              </a:rPr>
              <a:t>3.6 KINERJA PENYEDIA EKSTERNAL</a:t>
            </a:r>
          </a:p>
        </p:txBody>
      </p:sp>
      <p:graphicFrame>
        <p:nvGraphicFramePr>
          <p:cNvPr id="12" name="Table 11">
            <a:extLst>
              <a:ext uri="{FF2B5EF4-FFF2-40B4-BE49-F238E27FC236}">
                <a16:creationId xmlns:a16="http://schemas.microsoft.com/office/drawing/2014/main" id="{76637A40-E8D0-8738-8A23-92494DFC4F73}"/>
              </a:ext>
            </a:extLst>
          </p:cNvPr>
          <p:cNvGraphicFramePr>
            <a:graphicFrameLocks noGrp="1"/>
          </p:cNvGraphicFramePr>
          <p:nvPr>
            <p:extLst>
              <p:ext uri="{D42A27DB-BD31-4B8C-83A1-F6EECF244321}">
                <p14:modId xmlns:p14="http://schemas.microsoft.com/office/powerpoint/2010/main" val="316690381"/>
              </p:ext>
            </p:extLst>
          </p:nvPr>
        </p:nvGraphicFramePr>
        <p:xfrm>
          <a:off x="832581" y="4727605"/>
          <a:ext cx="5530198" cy="809625"/>
        </p:xfrm>
        <a:graphic>
          <a:graphicData uri="http://schemas.openxmlformats.org/drawingml/2006/table">
            <a:tbl>
              <a:tblPr>
                <a:tableStyleId>{5C22544A-7EE6-4342-B048-85BDC9FD1C3A}</a:tableStyleId>
              </a:tblPr>
              <a:tblGrid>
                <a:gridCol w="1901173">
                  <a:extLst>
                    <a:ext uri="{9D8B030D-6E8A-4147-A177-3AD203B41FA5}">
                      <a16:colId xmlns:a16="http://schemas.microsoft.com/office/drawing/2014/main" val="4204791650"/>
                    </a:ext>
                  </a:extLst>
                </a:gridCol>
                <a:gridCol w="1638300">
                  <a:extLst>
                    <a:ext uri="{9D8B030D-6E8A-4147-A177-3AD203B41FA5}">
                      <a16:colId xmlns:a16="http://schemas.microsoft.com/office/drawing/2014/main" val="1106055588"/>
                    </a:ext>
                  </a:extLst>
                </a:gridCol>
                <a:gridCol w="923925">
                  <a:extLst>
                    <a:ext uri="{9D8B030D-6E8A-4147-A177-3AD203B41FA5}">
                      <a16:colId xmlns:a16="http://schemas.microsoft.com/office/drawing/2014/main" val="2617240109"/>
                    </a:ext>
                  </a:extLst>
                </a:gridCol>
                <a:gridCol w="1066800">
                  <a:extLst>
                    <a:ext uri="{9D8B030D-6E8A-4147-A177-3AD203B41FA5}">
                      <a16:colId xmlns:a16="http://schemas.microsoft.com/office/drawing/2014/main" val="1379172985"/>
                    </a:ext>
                  </a:extLst>
                </a:gridCol>
              </a:tblGrid>
              <a:tr h="161925">
                <a:tc gridSpan="4">
                  <a:txBody>
                    <a:bodyPr/>
                    <a:lstStyle/>
                    <a:p>
                      <a:pPr algn="ctr" fontAlgn="b"/>
                      <a:r>
                        <a:rPr lang="en-US" sz="1000" b="1" i="0" u="none" strike="noStrike" dirty="0">
                          <a:solidFill>
                            <a:schemeClr val="bg1"/>
                          </a:solidFill>
                          <a:effectLst/>
                          <a:latin typeface="Calibri" panose="020F0502020204030204" pitchFamily="34" charset="0"/>
                        </a:rPr>
                        <a:t>3 VENDOR NILAI TERENDAH</a:t>
                      </a:r>
                    </a:p>
                  </a:txBody>
                  <a:tcPr marL="9525" marR="9525" marT="9525" marB="0" anchor="ctr">
                    <a:solidFill>
                      <a:schemeClr val="tx1"/>
                    </a:solidFill>
                  </a:tcPr>
                </a:tc>
                <a:tc hMerge="1">
                  <a:txBody>
                    <a:bodyPr/>
                    <a:lstStyle/>
                    <a:p>
                      <a:pPr algn="ctr" fontAlgn="b"/>
                      <a:endParaRPr lang="en-US" sz="1000" b="1"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hMerge="1">
                  <a:txBody>
                    <a:bodyPr/>
                    <a:lstStyle/>
                    <a:p>
                      <a:pPr algn="ctr" fontAlgn="b"/>
                      <a:endParaRPr lang="en-US" sz="1000" b="1"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hMerge="1">
                  <a:txBody>
                    <a:bodyPr/>
                    <a:lstStyle/>
                    <a:p>
                      <a:pPr algn="ctr" fontAlgn="b"/>
                      <a:endParaRPr lang="en-US" sz="1000" b="1" i="0" u="none" strike="noStrike" dirty="0">
                        <a:solidFill>
                          <a:schemeClr val="bg1"/>
                        </a:solidFill>
                        <a:effectLst/>
                        <a:latin typeface="Calibri" panose="020F0502020204030204" pitchFamily="34" charset="0"/>
                      </a:endParaRPr>
                    </a:p>
                  </a:txBody>
                  <a:tcPr marL="9525" marR="9525" marT="9525" marB="0" anchor="ctr">
                    <a:solidFill>
                      <a:schemeClr val="tx1"/>
                    </a:solidFill>
                  </a:tcPr>
                </a:tc>
                <a:extLst>
                  <a:ext uri="{0D108BD9-81ED-4DB2-BD59-A6C34878D82A}">
                    <a16:rowId xmlns:a16="http://schemas.microsoft.com/office/drawing/2014/main" val="978824296"/>
                  </a:ext>
                </a:extLst>
              </a:tr>
              <a:tr h="161925">
                <a:tc>
                  <a:txBody>
                    <a:bodyPr/>
                    <a:lstStyle/>
                    <a:p>
                      <a:pPr algn="ctr" fontAlgn="b"/>
                      <a:r>
                        <a:rPr lang="en-US" sz="1000" b="1" i="0" u="none" strike="noStrike" dirty="0">
                          <a:solidFill>
                            <a:schemeClr val="bg1"/>
                          </a:solidFill>
                          <a:effectLst/>
                          <a:latin typeface="Calibri" panose="020F0502020204030204" pitchFamily="34" charset="0"/>
                        </a:rPr>
                        <a:t>VENDOR</a:t>
                      </a:r>
                    </a:p>
                  </a:txBody>
                  <a:tcPr marL="9525" marR="9525" marT="9525" marB="0" anchor="ctr">
                    <a:solidFill>
                      <a:schemeClr val="tx1"/>
                    </a:solidFill>
                  </a:tcPr>
                </a:tc>
                <a:tc>
                  <a:txBody>
                    <a:bodyPr/>
                    <a:lstStyle/>
                    <a:p>
                      <a:pPr algn="ctr" fontAlgn="b"/>
                      <a:r>
                        <a:rPr lang="en-US" sz="1000" b="1" i="0" u="none" strike="noStrike" dirty="0">
                          <a:solidFill>
                            <a:schemeClr val="bg1"/>
                          </a:solidFill>
                          <a:effectLst/>
                          <a:latin typeface="Calibri" panose="020F0502020204030204" pitchFamily="34" charset="0"/>
                        </a:rPr>
                        <a:t>JENIS BAHAN</a:t>
                      </a:r>
                    </a:p>
                  </a:txBody>
                  <a:tcPr marL="9525" marR="9525" marT="9525" marB="0" anchor="ctr">
                    <a:solidFill>
                      <a:schemeClr val="tx1"/>
                    </a:solidFill>
                  </a:tcPr>
                </a:tc>
                <a:tc>
                  <a:txBody>
                    <a:bodyPr/>
                    <a:lstStyle/>
                    <a:p>
                      <a:pPr algn="ctr" fontAlgn="b"/>
                      <a:r>
                        <a:rPr lang="en-US" sz="1000" b="1" i="0" u="none" strike="noStrike" dirty="0">
                          <a:solidFill>
                            <a:schemeClr val="bg1"/>
                          </a:solidFill>
                          <a:effectLst/>
                          <a:latin typeface="Calibri" panose="020F0502020204030204" pitchFamily="34" charset="0"/>
                        </a:rPr>
                        <a:t>NILAI</a:t>
                      </a:r>
                    </a:p>
                  </a:txBody>
                  <a:tcPr marL="9525" marR="9525" marT="9525" marB="0" anchor="ctr">
                    <a:solidFill>
                      <a:schemeClr val="tx1"/>
                    </a:solidFill>
                  </a:tcPr>
                </a:tc>
                <a:tc>
                  <a:txBody>
                    <a:bodyPr/>
                    <a:lstStyle/>
                    <a:p>
                      <a:pPr algn="ctr" fontAlgn="b"/>
                      <a:r>
                        <a:rPr lang="en-US" sz="1000" b="1" i="0" u="none" strike="noStrike" dirty="0">
                          <a:solidFill>
                            <a:schemeClr val="bg1"/>
                          </a:solidFill>
                          <a:effectLst/>
                          <a:latin typeface="Calibri" panose="020F0502020204030204" pitchFamily="34" charset="0"/>
                        </a:rPr>
                        <a:t>KATEGORI</a:t>
                      </a:r>
                    </a:p>
                  </a:txBody>
                  <a:tcPr marL="9525" marR="9525" marT="9525" marB="0" anchor="ctr">
                    <a:solidFill>
                      <a:schemeClr val="tx1"/>
                    </a:solidFill>
                  </a:tcPr>
                </a:tc>
                <a:extLst>
                  <a:ext uri="{0D108BD9-81ED-4DB2-BD59-A6C34878D82A}">
                    <a16:rowId xmlns:a16="http://schemas.microsoft.com/office/drawing/2014/main" val="4031651081"/>
                  </a:ext>
                </a:extLst>
              </a:tr>
              <a:tr h="161925">
                <a:tc>
                  <a:txBody>
                    <a:bodyPr/>
                    <a:lstStyle/>
                    <a:p>
                      <a:pPr algn="l" fontAlgn="b"/>
                      <a:r>
                        <a:rPr lang="en-US" sz="1000" u="none" strike="noStrike" dirty="0">
                          <a:effectLst/>
                        </a:rPr>
                        <a:t>SRIREJEKI PERDANA STEEL, PT</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PIPA</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         78,57 </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BAIK</a:t>
                      </a:r>
                      <a:endParaRPr lang="en-US" sz="1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9761678"/>
                  </a:ext>
                </a:extLst>
              </a:tr>
              <a:tr h="161925">
                <a:tc>
                  <a:txBody>
                    <a:bodyPr/>
                    <a:lstStyle/>
                    <a:p>
                      <a:pPr algn="l" fontAlgn="b"/>
                      <a:r>
                        <a:rPr lang="en-US" sz="1000" u="none" strike="noStrike" dirty="0">
                          <a:effectLst/>
                        </a:rPr>
                        <a:t>INDONESIA MATSUYA, PT</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KAYU</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         78,13 </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BAIK</a:t>
                      </a:r>
                      <a:endParaRPr lang="en-US" sz="1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067912"/>
                  </a:ext>
                </a:extLst>
              </a:tr>
              <a:tr h="161925">
                <a:tc>
                  <a:txBody>
                    <a:bodyPr/>
                    <a:lstStyle/>
                    <a:p>
                      <a:pPr algn="l" fontAlgn="b"/>
                      <a:r>
                        <a:rPr lang="en-US" sz="1000" u="none" strike="noStrike">
                          <a:effectLst/>
                        </a:rPr>
                        <a:t>GARUDA METALINDO, PT</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FASTENER</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         75,00 </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BAIK</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4221650"/>
                  </a:ext>
                </a:extLst>
              </a:tr>
            </a:tbl>
          </a:graphicData>
        </a:graphic>
      </p:graphicFrame>
    </p:spTree>
    <p:extLst>
      <p:ext uri="{BB962C8B-B14F-4D97-AF65-F5344CB8AC3E}">
        <p14:creationId xmlns:p14="http://schemas.microsoft.com/office/powerpoint/2010/main" val="1223801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B672188-2816-492E-C538-7FA87B3E5DE8}"/>
              </a:ext>
            </a:extLst>
          </p:cNvPr>
          <p:cNvGrpSpPr/>
          <p:nvPr/>
        </p:nvGrpSpPr>
        <p:grpSpPr>
          <a:xfrm>
            <a:off x="465100" y="6444412"/>
            <a:ext cx="11339106" cy="287226"/>
            <a:chOff x="465100" y="6294512"/>
            <a:chExt cx="11339106" cy="287226"/>
          </a:xfrm>
        </p:grpSpPr>
        <p:pic>
          <p:nvPicPr>
            <p:cNvPr id="4" name="Picture 3">
              <a:extLst>
                <a:ext uri="{FF2B5EF4-FFF2-40B4-BE49-F238E27FC236}">
                  <a16:creationId xmlns:a16="http://schemas.microsoft.com/office/drawing/2014/main" id="{DA47FE27-8711-FBA4-DA7C-ED6D24C944D5}"/>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5" name="Straight Connector 4">
              <a:extLst>
                <a:ext uri="{FF2B5EF4-FFF2-40B4-BE49-F238E27FC236}">
                  <a16:creationId xmlns:a16="http://schemas.microsoft.com/office/drawing/2014/main" id="{4B54E00B-F905-247E-2356-FD11E77F6209}"/>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E19142AA-7F2A-070D-C77B-70973D52CDA9}"/>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15E667E-9836-A870-7ECF-E1D6931D0C44}"/>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CBE0D0-7D07-4597-CEB8-0FE10841424B}"/>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Rounded Corners 8">
            <a:extLst>
              <a:ext uri="{FF2B5EF4-FFF2-40B4-BE49-F238E27FC236}">
                <a16:creationId xmlns:a16="http://schemas.microsoft.com/office/drawing/2014/main" id="{4214FE26-DD5B-6948-6A6F-FB9474B0BEE0}"/>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0" name="Rectangle: Rounded Corners 9">
            <a:extLst>
              <a:ext uri="{FF2B5EF4-FFF2-40B4-BE49-F238E27FC236}">
                <a16:creationId xmlns:a16="http://schemas.microsoft.com/office/drawing/2014/main" id="{CA61CE62-F66F-02BE-E08D-2D715A14D141}"/>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1" name="TextBox 10">
            <a:extLst>
              <a:ext uri="{FF2B5EF4-FFF2-40B4-BE49-F238E27FC236}">
                <a16:creationId xmlns:a16="http://schemas.microsoft.com/office/drawing/2014/main" id="{A0935AE5-A714-53D2-9425-FFE98728E941}"/>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04</a:t>
            </a:r>
            <a:endParaRPr lang="ko-KR" altLang="en-US" sz="2400" b="1" dirty="0">
              <a:latin typeface="Arial"/>
              <a:ea typeface="Arial Unicode MS"/>
              <a:cs typeface="Arial" pitchFamily="34" charset="0"/>
            </a:endParaRPr>
          </a:p>
        </p:txBody>
      </p:sp>
      <p:sp>
        <p:nvSpPr>
          <p:cNvPr id="12" name="TextBox 11">
            <a:extLst>
              <a:ext uri="{FF2B5EF4-FFF2-40B4-BE49-F238E27FC236}">
                <a16:creationId xmlns:a16="http://schemas.microsoft.com/office/drawing/2014/main" id="{EF48A3C1-5538-774D-AAF3-55756FA8BB0D}"/>
              </a:ext>
            </a:extLst>
          </p:cNvPr>
          <p:cNvSpPr txBox="1"/>
          <p:nvPr/>
        </p:nvSpPr>
        <p:spPr>
          <a:xfrm>
            <a:off x="1285914" y="523913"/>
            <a:ext cx="4583561" cy="307777"/>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KECUKUPAN SUMBER DAYA</a:t>
            </a:r>
          </a:p>
        </p:txBody>
      </p:sp>
      <p:sp>
        <p:nvSpPr>
          <p:cNvPr id="13" name="TextBox 12">
            <a:extLst>
              <a:ext uri="{FF2B5EF4-FFF2-40B4-BE49-F238E27FC236}">
                <a16:creationId xmlns:a16="http://schemas.microsoft.com/office/drawing/2014/main" id="{DE85E81D-8564-C568-2AFF-42FF0118F4AF}"/>
              </a:ext>
            </a:extLst>
          </p:cNvPr>
          <p:cNvSpPr txBox="1"/>
          <p:nvPr/>
        </p:nvSpPr>
        <p:spPr>
          <a:xfrm>
            <a:off x="1285914" y="961971"/>
            <a:ext cx="7903056" cy="307777"/>
          </a:xfrm>
          <a:prstGeom prst="rect">
            <a:avLst/>
          </a:prstGeom>
          <a:noFill/>
        </p:spPr>
        <p:txBody>
          <a:bodyPr wrap="square">
            <a:spAutoFit/>
          </a:bodyPr>
          <a:lstStyle/>
          <a:p>
            <a:r>
              <a:rPr lang="fi-FI" altLang="ko-KR" sz="1400" b="1" dirty="0">
                <a:latin typeface="Arial"/>
                <a:ea typeface="Arial Unicode MS"/>
                <a:cs typeface="Arial" pitchFamily="34" charset="0"/>
              </a:rPr>
              <a:t>4.1 SUMBER DAYA MANUSIA</a:t>
            </a:r>
          </a:p>
        </p:txBody>
      </p:sp>
      <p:graphicFrame>
        <p:nvGraphicFramePr>
          <p:cNvPr id="15" name="Chart 14">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959251814"/>
              </p:ext>
            </p:extLst>
          </p:nvPr>
        </p:nvGraphicFramePr>
        <p:xfrm>
          <a:off x="313391" y="1464039"/>
          <a:ext cx="11490815" cy="48811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9512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5A1BDA0-E669-BCED-8002-8D9E8D692273}"/>
              </a:ext>
            </a:extLst>
          </p:cNvPr>
          <p:cNvGraphicFramePr>
            <a:graphicFrameLocks/>
          </p:cNvGraphicFramePr>
          <p:nvPr>
            <p:extLst>
              <p:ext uri="{D42A27DB-BD31-4B8C-83A1-F6EECF244321}">
                <p14:modId xmlns:p14="http://schemas.microsoft.com/office/powerpoint/2010/main" val="1853403171"/>
              </p:ext>
            </p:extLst>
          </p:nvPr>
        </p:nvGraphicFramePr>
        <p:xfrm>
          <a:off x="931830" y="1453715"/>
          <a:ext cx="4672584" cy="2468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6CA8BF33-DAE9-481A-7820-7A8CF70B0C76}"/>
              </a:ext>
            </a:extLst>
          </p:cNvPr>
          <p:cNvGraphicFramePr>
            <a:graphicFrameLocks/>
          </p:cNvGraphicFramePr>
          <p:nvPr>
            <p:extLst>
              <p:ext uri="{D42A27DB-BD31-4B8C-83A1-F6EECF244321}">
                <p14:modId xmlns:p14="http://schemas.microsoft.com/office/powerpoint/2010/main" val="33942528"/>
              </p:ext>
            </p:extLst>
          </p:nvPr>
        </p:nvGraphicFramePr>
        <p:xfrm>
          <a:off x="6779926" y="1453715"/>
          <a:ext cx="4672584" cy="24753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C847F961-18F4-FBB7-29C2-D18D9E524CCC}"/>
              </a:ext>
            </a:extLst>
          </p:cNvPr>
          <p:cNvGraphicFramePr>
            <a:graphicFrameLocks/>
          </p:cNvGraphicFramePr>
          <p:nvPr>
            <p:extLst>
              <p:ext uri="{D42A27DB-BD31-4B8C-83A1-F6EECF244321}">
                <p14:modId xmlns:p14="http://schemas.microsoft.com/office/powerpoint/2010/main" val="4263914567"/>
              </p:ext>
            </p:extLst>
          </p:nvPr>
        </p:nvGraphicFramePr>
        <p:xfrm>
          <a:off x="931830" y="4103412"/>
          <a:ext cx="4672584" cy="2468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7BED6A5E-043A-B526-2F63-A378F8297B2B}"/>
              </a:ext>
            </a:extLst>
          </p:cNvPr>
          <p:cNvGraphicFramePr>
            <a:graphicFrameLocks/>
          </p:cNvGraphicFramePr>
          <p:nvPr>
            <p:extLst>
              <p:ext uri="{D42A27DB-BD31-4B8C-83A1-F6EECF244321}">
                <p14:modId xmlns:p14="http://schemas.microsoft.com/office/powerpoint/2010/main" val="3175700690"/>
              </p:ext>
            </p:extLst>
          </p:nvPr>
        </p:nvGraphicFramePr>
        <p:xfrm>
          <a:off x="6782458" y="4103412"/>
          <a:ext cx="4670052" cy="2468880"/>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a:extLst>
              <a:ext uri="{FF2B5EF4-FFF2-40B4-BE49-F238E27FC236}">
                <a16:creationId xmlns:a16="http://schemas.microsoft.com/office/drawing/2014/main" id="{5B5FE655-4568-EB9F-DC52-259EF963FC7A}"/>
              </a:ext>
            </a:extLst>
          </p:cNvPr>
          <p:cNvGrpSpPr/>
          <p:nvPr/>
        </p:nvGrpSpPr>
        <p:grpSpPr>
          <a:xfrm>
            <a:off x="465100" y="6444412"/>
            <a:ext cx="11339106" cy="287226"/>
            <a:chOff x="465100" y="6294512"/>
            <a:chExt cx="11339106" cy="287226"/>
          </a:xfrm>
        </p:grpSpPr>
        <p:pic>
          <p:nvPicPr>
            <p:cNvPr id="11" name="Picture 10">
              <a:extLst>
                <a:ext uri="{FF2B5EF4-FFF2-40B4-BE49-F238E27FC236}">
                  <a16:creationId xmlns:a16="http://schemas.microsoft.com/office/drawing/2014/main" id="{2B903088-91B4-1211-DC05-5CB9A8541388}"/>
                </a:ext>
              </a:extLst>
            </p:cNvPr>
            <p:cNvPicPr>
              <a:picLocks noChangeAspect="1"/>
            </p:cNvPicPr>
            <p:nvPr/>
          </p:nvPicPr>
          <p:blipFill>
            <a:blip r:embed="rId6"/>
            <a:stretch>
              <a:fillRect/>
            </a:stretch>
          </p:blipFill>
          <p:spPr>
            <a:xfrm>
              <a:off x="10913805" y="6294512"/>
              <a:ext cx="890401" cy="287226"/>
            </a:xfrm>
            <a:prstGeom prst="rect">
              <a:avLst/>
            </a:prstGeom>
          </p:spPr>
        </p:pic>
        <p:cxnSp>
          <p:nvCxnSpPr>
            <p:cNvPr id="12" name="Straight Connector 11">
              <a:extLst>
                <a:ext uri="{FF2B5EF4-FFF2-40B4-BE49-F238E27FC236}">
                  <a16:creationId xmlns:a16="http://schemas.microsoft.com/office/drawing/2014/main" id="{21B4444E-7247-90F6-8B11-66099C423441}"/>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58D4412B-2A37-2290-EA40-CE441E176305}"/>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B7D57F-B612-E121-AD54-3692D6BF5AA3}"/>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E4FF84-17A7-7F80-DA09-203559DAE113}"/>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Rounded Corners 15">
            <a:extLst>
              <a:ext uri="{FF2B5EF4-FFF2-40B4-BE49-F238E27FC236}">
                <a16:creationId xmlns:a16="http://schemas.microsoft.com/office/drawing/2014/main" id="{C485D6C8-9BC2-CFE6-03F7-DB21295F8318}"/>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7" name="Rectangle: Rounded Corners 16">
            <a:extLst>
              <a:ext uri="{FF2B5EF4-FFF2-40B4-BE49-F238E27FC236}">
                <a16:creationId xmlns:a16="http://schemas.microsoft.com/office/drawing/2014/main" id="{C836DF65-4CF0-AC61-E271-283E791F3CED}"/>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8" name="TextBox 17">
            <a:extLst>
              <a:ext uri="{FF2B5EF4-FFF2-40B4-BE49-F238E27FC236}">
                <a16:creationId xmlns:a16="http://schemas.microsoft.com/office/drawing/2014/main" id="{AC05D06F-C1C8-0CF5-6F79-C214CB8F48CE}"/>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04</a:t>
            </a:r>
            <a:endParaRPr lang="ko-KR" altLang="en-US" sz="2400" b="1" dirty="0">
              <a:latin typeface="Arial"/>
              <a:ea typeface="Arial Unicode MS"/>
              <a:cs typeface="Arial" pitchFamily="34" charset="0"/>
            </a:endParaRPr>
          </a:p>
        </p:txBody>
      </p:sp>
      <p:sp>
        <p:nvSpPr>
          <p:cNvPr id="19" name="TextBox 18">
            <a:extLst>
              <a:ext uri="{FF2B5EF4-FFF2-40B4-BE49-F238E27FC236}">
                <a16:creationId xmlns:a16="http://schemas.microsoft.com/office/drawing/2014/main" id="{6DFC96AD-3FF8-E01F-9001-28492DC4DFC4}"/>
              </a:ext>
            </a:extLst>
          </p:cNvPr>
          <p:cNvSpPr txBox="1"/>
          <p:nvPr/>
        </p:nvSpPr>
        <p:spPr>
          <a:xfrm>
            <a:off x="1285914" y="523913"/>
            <a:ext cx="4583561" cy="307777"/>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KECUKUPAN SUMBER DAYA</a:t>
            </a:r>
          </a:p>
        </p:txBody>
      </p:sp>
      <p:sp>
        <p:nvSpPr>
          <p:cNvPr id="20" name="TextBox 19">
            <a:extLst>
              <a:ext uri="{FF2B5EF4-FFF2-40B4-BE49-F238E27FC236}">
                <a16:creationId xmlns:a16="http://schemas.microsoft.com/office/drawing/2014/main" id="{F3B0B63B-ABC5-D3D3-A8A0-CA8D3B3776B6}"/>
              </a:ext>
            </a:extLst>
          </p:cNvPr>
          <p:cNvSpPr txBox="1"/>
          <p:nvPr/>
        </p:nvSpPr>
        <p:spPr>
          <a:xfrm>
            <a:off x="1285914" y="961971"/>
            <a:ext cx="7903056" cy="307777"/>
          </a:xfrm>
          <a:prstGeom prst="rect">
            <a:avLst/>
          </a:prstGeom>
          <a:noFill/>
        </p:spPr>
        <p:txBody>
          <a:bodyPr wrap="square">
            <a:spAutoFit/>
          </a:bodyPr>
          <a:lstStyle/>
          <a:p>
            <a:r>
              <a:rPr lang="fi-FI" altLang="ko-KR" sz="1400" b="1" dirty="0">
                <a:latin typeface="Arial"/>
                <a:ea typeface="Arial Unicode MS"/>
                <a:cs typeface="Arial" pitchFamily="34" charset="0"/>
              </a:rPr>
              <a:t>4.1 SUMBER DAYA MANUSIA</a:t>
            </a:r>
          </a:p>
        </p:txBody>
      </p:sp>
    </p:spTree>
    <p:extLst>
      <p:ext uri="{BB962C8B-B14F-4D97-AF65-F5344CB8AC3E}">
        <p14:creationId xmlns:p14="http://schemas.microsoft.com/office/powerpoint/2010/main" val="309345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7BA2E-89ED-C525-CC1B-52C5F9E3F5E9}"/>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F6E1F4B8-CB12-6012-888C-7A0FA7EDDF33}"/>
              </a:ext>
            </a:extLst>
          </p:cNvPr>
          <p:cNvSpPr txBox="1"/>
          <p:nvPr/>
        </p:nvSpPr>
        <p:spPr>
          <a:xfrm>
            <a:off x="2384211" y="1547500"/>
            <a:ext cx="742357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Times New Roman" panose="02020603050405020304" pitchFamily="18" charset="0"/>
                <a:cs typeface="Times New Roman" panose="02020603050405020304" pitchFamily="18" charset="0"/>
              </a:rPr>
              <a:t>PENAMBAHAN &amp; PENGURANGAN KARYAWAN BERDASARKAN ANALISA MPP &amp; ACTUAL</a:t>
            </a:r>
            <a:endParaRPr kumimoji="0" lang="en-US" sz="1600" b="1" i="0" u="none" strike="noStrike" kern="1200" cap="none" spc="0" normalizeH="0" baseline="0" noProof="0" dirty="0">
              <a:ln>
                <a:noFill/>
              </a:ln>
              <a:effectLst/>
              <a:uLnTx/>
              <a:uFillTx/>
              <a:latin typeface="Calibri" panose="020F0502020204030204"/>
            </a:endParaRPr>
          </a:p>
        </p:txBody>
      </p:sp>
      <p:grpSp>
        <p:nvGrpSpPr>
          <p:cNvPr id="3" name="Group 2">
            <a:extLst>
              <a:ext uri="{FF2B5EF4-FFF2-40B4-BE49-F238E27FC236}">
                <a16:creationId xmlns:a16="http://schemas.microsoft.com/office/drawing/2014/main" id="{03D7F7E4-D8F0-946B-CB47-DFAA0F14A69F}"/>
              </a:ext>
            </a:extLst>
          </p:cNvPr>
          <p:cNvGrpSpPr/>
          <p:nvPr/>
        </p:nvGrpSpPr>
        <p:grpSpPr>
          <a:xfrm>
            <a:off x="465100" y="6444412"/>
            <a:ext cx="11339106" cy="287226"/>
            <a:chOff x="465100" y="6294512"/>
            <a:chExt cx="11339106" cy="287226"/>
          </a:xfrm>
        </p:grpSpPr>
        <p:pic>
          <p:nvPicPr>
            <p:cNvPr id="4" name="Picture 3">
              <a:extLst>
                <a:ext uri="{FF2B5EF4-FFF2-40B4-BE49-F238E27FC236}">
                  <a16:creationId xmlns:a16="http://schemas.microsoft.com/office/drawing/2014/main" id="{D8B3F445-A111-C958-3CDA-8755EB413B78}"/>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5" name="Straight Connector 4">
              <a:extLst>
                <a:ext uri="{FF2B5EF4-FFF2-40B4-BE49-F238E27FC236}">
                  <a16:creationId xmlns:a16="http://schemas.microsoft.com/office/drawing/2014/main" id="{2ACACD47-F4FD-3DB4-A46C-DB0A4C228F41}"/>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6C0A923-4588-D599-0CA7-657A8D7847A1}"/>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2A80E63-BFE7-4BC9-60D2-5A3144657C23}"/>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765276A-9E8A-6D85-4A9A-8ABD360D0620}"/>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Rounded Corners 8">
            <a:extLst>
              <a:ext uri="{FF2B5EF4-FFF2-40B4-BE49-F238E27FC236}">
                <a16:creationId xmlns:a16="http://schemas.microsoft.com/office/drawing/2014/main" id="{AA219903-E0DD-1D19-4B57-610994A42A96}"/>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0" name="Rectangle: Rounded Corners 9">
            <a:extLst>
              <a:ext uri="{FF2B5EF4-FFF2-40B4-BE49-F238E27FC236}">
                <a16:creationId xmlns:a16="http://schemas.microsoft.com/office/drawing/2014/main" id="{4B3ED3D0-D8CA-9F07-03D4-354F101E1709}"/>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1" name="TextBox 10">
            <a:extLst>
              <a:ext uri="{FF2B5EF4-FFF2-40B4-BE49-F238E27FC236}">
                <a16:creationId xmlns:a16="http://schemas.microsoft.com/office/drawing/2014/main" id="{7CA0517F-325A-BCD1-3AB8-62EFCCD06F3F}"/>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04</a:t>
            </a:r>
            <a:endParaRPr lang="ko-KR" altLang="en-US" sz="2400" b="1" dirty="0">
              <a:latin typeface="Arial"/>
              <a:ea typeface="Arial Unicode MS"/>
              <a:cs typeface="Arial" pitchFamily="34" charset="0"/>
            </a:endParaRPr>
          </a:p>
        </p:txBody>
      </p:sp>
      <p:sp>
        <p:nvSpPr>
          <p:cNvPr id="12" name="TextBox 11">
            <a:extLst>
              <a:ext uri="{FF2B5EF4-FFF2-40B4-BE49-F238E27FC236}">
                <a16:creationId xmlns:a16="http://schemas.microsoft.com/office/drawing/2014/main" id="{EB2F56C3-28AC-3DFA-EDBB-1F671E8C3422}"/>
              </a:ext>
            </a:extLst>
          </p:cNvPr>
          <p:cNvSpPr txBox="1"/>
          <p:nvPr/>
        </p:nvSpPr>
        <p:spPr>
          <a:xfrm>
            <a:off x="1285914" y="523913"/>
            <a:ext cx="4583561" cy="307777"/>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KECUKUPAN SUMBER DAYA</a:t>
            </a:r>
          </a:p>
        </p:txBody>
      </p:sp>
      <p:sp>
        <p:nvSpPr>
          <p:cNvPr id="13" name="TextBox 12">
            <a:extLst>
              <a:ext uri="{FF2B5EF4-FFF2-40B4-BE49-F238E27FC236}">
                <a16:creationId xmlns:a16="http://schemas.microsoft.com/office/drawing/2014/main" id="{226006B7-DC72-11A8-CCC0-8D0E854CBB1B}"/>
              </a:ext>
            </a:extLst>
          </p:cNvPr>
          <p:cNvSpPr txBox="1"/>
          <p:nvPr/>
        </p:nvSpPr>
        <p:spPr>
          <a:xfrm>
            <a:off x="1285914" y="961971"/>
            <a:ext cx="7903056" cy="307777"/>
          </a:xfrm>
          <a:prstGeom prst="rect">
            <a:avLst/>
          </a:prstGeom>
          <a:noFill/>
        </p:spPr>
        <p:txBody>
          <a:bodyPr wrap="square">
            <a:spAutoFit/>
          </a:bodyPr>
          <a:lstStyle/>
          <a:p>
            <a:r>
              <a:rPr lang="fi-FI" altLang="ko-KR" sz="1400" b="1" dirty="0">
                <a:latin typeface="Arial"/>
                <a:ea typeface="Arial Unicode MS"/>
                <a:cs typeface="Arial" pitchFamily="34" charset="0"/>
              </a:rPr>
              <a:t>4.1 SUMBER DAYA MANUSIA</a:t>
            </a:r>
          </a:p>
        </p:txBody>
      </p:sp>
      <p:graphicFrame>
        <p:nvGraphicFramePr>
          <p:cNvPr id="16" name="Table 15">
            <a:extLst>
              <a:ext uri="{FF2B5EF4-FFF2-40B4-BE49-F238E27FC236}">
                <a16:creationId xmlns:a16="http://schemas.microsoft.com/office/drawing/2014/main" id="{0A1E13BF-5233-994F-61FE-CD6A3F748DDF}"/>
              </a:ext>
            </a:extLst>
          </p:cNvPr>
          <p:cNvGraphicFramePr>
            <a:graphicFrameLocks noGrp="1"/>
          </p:cNvGraphicFramePr>
          <p:nvPr>
            <p:extLst>
              <p:ext uri="{D42A27DB-BD31-4B8C-83A1-F6EECF244321}">
                <p14:modId xmlns:p14="http://schemas.microsoft.com/office/powerpoint/2010/main" val="1274427352"/>
              </p:ext>
            </p:extLst>
          </p:nvPr>
        </p:nvGraphicFramePr>
        <p:xfrm>
          <a:off x="475002" y="2032937"/>
          <a:ext cx="11241991" cy="4206149"/>
        </p:xfrm>
        <a:graphic>
          <a:graphicData uri="http://schemas.openxmlformats.org/drawingml/2006/table">
            <a:tbl>
              <a:tblPr/>
              <a:tblGrid>
                <a:gridCol w="361631">
                  <a:extLst>
                    <a:ext uri="{9D8B030D-6E8A-4147-A177-3AD203B41FA5}">
                      <a16:colId xmlns:a16="http://schemas.microsoft.com/office/drawing/2014/main" val="1881226304"/>
                    </a:ext>
                  </a:extLst>
                </a:gridCol>
                <a:gridCol w="2870080">
                  <a:extLst>
                    <a:ext uri="{9D8B030D-6E8A-4147-A177-3AD203B41FA5}">
                      <a16:colId xmlns:a16="http://schemas.microsoft.com/office/drawing/2014/main" val="689131377"/>
                    </a:ext>
                  </a:extLst>
                </a:gridCol>
                <a:gridCol w="1956901">
                  <a:extLst>
                    <a:ext uri="{9D8B030D-6E8A-4147-A177-3AD203B41FA5}">
                      <a16:colId xmlns:a16="http://schemas.microsoft.com/office/drawing/2014/main" val="2061991706"/>
                    </a:ext>
                  </a:extLst>
                </a:gridCol>
                <a:gridCol w="754707">
                  <a:extLst>
                    <a:ext uri="{9D8B030D-6E8A-4147-A177-3AD203B41FA5}">
                      <a16:colId xmlns:a16="http://schemas.microsoft.com/office/drawing/2014/main" val="1246314145"/>
                    </a:ext>
                  </a:extLst>
                </a:gridCol>
                <a:gridCol w="2327013">
                  <a:extLst>
                    <a:ext uri="{9D8B030D-6E8A-4147-A177-3AD203B41FA5}">
                      <a16:colId xmlns:a16="http://schemas.microsoft.com/office/drawing/2014/main" val="1148186827"/>
                    </a:ext>
                  </a:extLst>
                </a:gridCol>
                <a:gridCol w="754707">
                  <a:extLst>
                    <a:ext uri="{9D8B030D-6E8A-4147-A177-3AD203B41FA5}">
                      <a16:colId xmlns:a16="http://schemas.microsoft.com/office/drawing/2014/main" val="3093012043"/>
                    </a:ext>
                  </a:extLst>
                </a:gridCol>
                <a:gridCol w="2216952">
                  <a:extLst>
                    <a:ext uri="{9D8B030D-6E8A-4147-A177-3AD203B41FA5}">
                      <a16:colId xmlns:a16="http://schemas.microsoft.com/office/drawing/2014/main" val="3816441043"/>
                    </a:ext>
                  </a:extLst>
                </a:gridCol>
              </a:tblGrid>
              <a:tr h="365669">
                <a:tc>
                  <a:txBody>
                    <a:bodyPr/>
                    <a:lstStyle/>
                    <a:p>
                      <a:pPr algn="ctr" fontAlgn="ctr"/>
                      <a:r>
                        <a:rPr lang="en-US" sz="1100" b="1" i="0" u="none" strike="noStrike" dirty="0">
                          <a:solidFill>
                            <a:srgbClr val="FFFFFF"/>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100" b="1" i="0" u="none" strike="noStrike" dirty="0">
                          <a:solidFill>
                            <a:srgbClr val="FFFFFF"/>
                          </a:solidFill>
                          <a:effectLst/>
                          <a:latin typeface="Arial" panose="020B0604020202020204" pitchFamily="34" charset="0"/>
                        </a:rPr>
                        <a:t>DEPARTEMENT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ACTUAL KARYAWAN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KETERANGAN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KETERANGAN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48278581"/>
                  </a:ext>
                </a:extLst>
              </a:tr>
              <a:tr h="190500">
                <a:tc>
                  <a:txBody>
                    <a:bodyPr/>
                    <a:lstStyle/>
                    <a:p>
                      <a:pPr algn="ctr" fontAlgn="ctr"/>
                      <a:r>
                        <a:rPr lang="en-US"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CORPORATE SECRETARY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err="1">
                          <a:solidFill>
                            <a:srgbClr val="000000"/>
                          </a:solidFill>
                          <a:effectLst/>
                          <a:latin typeface="Calibri" panose="020F0502020204030204" pitchFamily="34" charset="0"/>
                        </a:rPr>
                        <a:t>Staf</a:t>
                      </a:r>
                      <a:r>
                        <a:rPr lang="en-US" sz="1400" b="0" i="0" u="none" strike="noStrike" dirty="0">
                          <a:solidFill>
                            <a:srgbClr val="000000"/>
                          </a:solidFill>
                          <a:effectLst/>
                          <a:latin typeface="Calibri" panose="020F0502020204030204" pitchFamily="34" charset="0"/>
                        </a:rPr>
                        <a:t> Resign Apr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Replacement </a:t>
                      </a:r>
                      <a:r>
                        <a:rPr lang="en-US" sz="1400" b="0" i="0" u="none" strike="noStrike" dirty="0" err="1">
                          <a:solidFill>
                            <a:srgbClr val="000000"/>
                          </a:solidFill>
                          <a:effectLst/>
                          <a:latin typeface="Calibri" panose="020F0502020204030204" pitchFamily="34" charset="0"/>
                        </a:rPr>
                        <a:t>Staf</a:t>
                      </a:r>
                      <a:endParaRPr lang="en-US" sz="1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2014105"/>
                  </a:ext>
                </a:extLst>
              </a:tr>
              <a:tr h="190500">
                <a:tc>
                  <a:txBody>
                    <a:bodyPr/>
                    <a:lstStyle/>
                    <a:p>
                      <a:pPr algn="ctr" fontAlgn="ctr"/>
                      <a:r>
                        <a:rPr lang="en-US"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CORPORATE MANAGEMENT SYSTEM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Manager </a:t>
                      </a:r>
                      <a:r>
                        <a:rPr lang="en-US" sz="1400" b="0" i="0" u="none" strike="noStrike" dirty="0" err="1">
                          <a:solidFill>
                            <a:srgbClr val="000000"/>
                          </a:solidFill>
                          <a:effectLst/>
                          <a:latin typeface="Calibri" panose="020F0502020204030204" pitchFamily="34" charset="0"/>
                        </a:rPr>
                        <a:t>Pensiun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Ags</a:t>
                      </a:r>
                      <a:endParaRPr lang="en-US" sz="1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5078237"/>
                  </a:ext>
                </a:extLst>
              </a:tr>
              <a:tr h="190500">
                <a:tc>
                  <a:txBody>
                    <a:bodyPr/>
                    <a:lstStyle/>
                    <a:p>
                      <a:pPr algn="ctr" fontAlgn="ctr"/>
                      <a:r>
                        <a:rPr lang="en-US"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dirty="0">
                          <a:solidFill>
                            <a:srgbClr val="000000"/>
                          </a:solidFill>
                          <a:effectLst/>
                          <a:latin typeface="Calibri" panose="020F0502020204030204" pitchFamily="34" charset="0"/>
                        </a:rPr>
                        <a:t>FIACO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err="1">
                          <a:solidFill>
                            <a:srgbClr val="000000"/>
                          </a:solidFill>
                          <a:effectLst/>
                          <a:latin typeface="Calibri" panose="020F0502020204030204" pitchFamily="34" charset="0"/>
                        </a:rPr>
                        <a:t>Asmen</a:t>
                      </a:r>
                      <a:r>
                        <a:rPr lang="en-US" sz="1400" b="0" i="0" u="none" strike="noStrike" dirty="0">
                          <a:solidFill>
                            <a:srgbClr val="000000"/>
                          </a:solidFill>
                          <a:effectLst/>
                          <a:latin typeface="Calibri" panose="020F0502020204030204" pitchFamily="34" charset="0"/>
                        </a:rPr>
                        <a:t> Resign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Replacement Tax (</a:t>
                      </a:r>
                      <a:r>
                        <a:rPr lang="en-US" sz="1400" b="0" i="0" u="none" strike="noStrike" dirty="0" err="1">
                          <a:solidFill>
                            <a:srgbClr val="000000"/>
                          </a:solidFill>
                          <a:effectLst/>
                          <a:latin typeface="Calibri" panose="020F0502020204030204" pitchFamily="34" charset="0"/>
                        </a:rPr>
                        <a:t>eksternal</a:t>
                      </a:r>
                      <a:r>
                        <a:rPr lang="en-US" sz="1400" b="0" i="0" u="none" strike="noStrike" dirty="0">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1167823"/>
                  </a:ext>
                </a:extLst>
              </a:tr>
              <a:tr h="190500">
                <a:tc>
                  <a:txBody>
                    <a:bodyPr/>
                    <a:lstStyle/>
                    <a:p>
                      <a:pPr algn="ctr" fontAlgn="ctr"/>
                      <a:r>
                        <a:rPr lang="en-US"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PURCHASING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err="1">
                          <a:solidFill>
                            <a:srgbClr val="000000"/>
                          </a:solidFill>
                          <a:effectLst/>
                          <a:latin typeface="Calibri" panose="020F0502020204030204" pitchFamily="34" charset="0"/>
                        </a:rPr>
                        <a:t>Pensiun</a:t>
                      </a:r>
                      <a:r>
                        <a:rPr lang="en-US" sz="1400" b="0" i="0" u="none" strike="noStrike" dirty="0">
                          <a:solidFill>
                            <a:srgbClr val="000000"/>
                          </a:solidFill>
                          <a:effectLst/>
                          <a:latin typeface="Calibri" panose="020F0502020204030204" pitchFamily="34" charset="0"/>
                        </a:rPr>
                        <a:t> Manager Mei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4974827"/>
                  </a:ext>
                </a:extLst>
              </a:tr>
              <a:tr h="190500">
                <a:tc>
                  <a:txBody>
                    <a:bodyPr/>
                    <a:lstStyle/>
                    <a:p>
                      <a:pPr algn="ctr" fontAlgn="ctr"/>
                      <a:r>
                        <a:rPr lang="en-US" sz="14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3020056"/>
                  </a:ext>
                </a:extLst>
              </a:tr>
              <a:tr h="190500">
                <a:tc>
                  <a:txBody>
                    <a:bodyPr/>
                    <a:lstStyle/>
                    <a:p>
                      <a:pPr algn="ctr" fontAlgn="ctr"/>
                      <a:r>
                        <a:rPr lang="en-US" sz="14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HC &amp; GA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err="1">
                          <a:solidFill>
                            <a:srgbClr val="000000"/>
                          </a:solidFill>
                          <a:effectLst/>
                          <a:latin typeface="Calibri" panose="020F0502020204030204" pitchFamily="34" charset="0"/>
                        </a:rPr>
                        <a:t>Pensiun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Pengemudi</a:t>
                      </a:r>
                      <a:r>
                        <a:rPr lang="en-US" sz="1400" b="0" i="0" u="none" strike="noStrike" dirty="0">
                          <a:solidFill>
                            <a:srgbClr val="000000"/>
                          </a:solidFill>
                          <a:effectLst/>
                          <a:latin typeface="Calibri" panose="020F0502020204030204" pitchFamily="34" charset="0"/>
                        </a:rPr>
                        <a:t> Sep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0659293"/>
                  </a:ext>
                </a:extLst>
              </a:tr>
              <a:tr h="190500">
                <a:tc>
                  <a:txBody>
                    <a:bodyPr/>
                    <a:lstStyle/>
                    <a:p>
                      <a:pPr algn="ctr" fontAlgn="ctr"/>
                      <a:r>
                        <a:rPr lang="en-US" sz="1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MARKETING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4184285"/>
                  </a:ext>
                </a:extLst>
              </a:tr>
              <a:tr h="190500">
                <a:tc>
                  <a:txBody>
                    <a:bodyPr/>
                    <a:lstStyle/>
                    <a:p>
                      <a:pPr algn="ctr" fontAlgn="ctr"/>
                      <a:r>
                        <a:rPr lang="en-US" sz="14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GLOBAL SOURCING &amp; NSB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215952"/>
                  </a:ext>
                </a:extLst>
              </a:tr>
              <a:tr h="190500">
                <a:tc>
                  <a:txBody>
                    <a:bodyPr/>
                    <a:lstStyle/>
                    <a:p>
                      <a:pPr algn="ctr" fontAlgn="ctr"/>
                      <a:r>
                        <a:rPr lang="en-US" sz="14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SALES &amp; DISTRIBUTION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Sales Representative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4777111"/>
                  </a:ext>
                </a:extLst>
              </a:tr>
              <a:tr h="190500">
                <a:tc>
                  <a:txBody>
                    <a:bodyPr/>
                    <a:lstStyle/>
                    <a:p>
                      <a:pPr algn="ctr" fontAlgn="ctr"/>
                      <a:r>
                        <a:rPr lang="en-US" sz="14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SALES &amp; MARKETING ADM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6617370"/>
                  </a:ext>
                </a:extLst>
              </a:tr>
              <a:tr h="190500">
                <a:tc>
                  <a:txBody>
                    <a:bodyPr/>
                    <a:lstStyle/>
                    <a:p>
                      <a:pPr algn="ctr" fontAlgn="ctr"/>
                      <a:r>
                        <a:rPr lang="en-US" sz="14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BUSINESS DEVELOPMENT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Pensiun Manager Jun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5029719"/>
                  </a:ext>
                </a:extLst>
              </a:tr>
              <a:tr h="190500">
                <a:tc>
                  <a:txBody>
                    <a:bodyPr/>
                    <a:lstStyle/>
                    <a:p>
                      <a:pPr algn="ctr" fontAlgn="ctr"/>
                      <a:r>
                        <a:rPr lang="en-US" sz="1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R &amp; 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Design Product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1566504"/>
                  </a:ext>
                </a:extLst>
              </a:tr>
              <a:tr h="190500">
                <a:tc>
                  <a:txBody>
                    <a:bodyPr/>
                    <a:lstStyle/>
                    <a:p>
                      <a:pPr algn="ctr" fontAlgn="ctr"/>
                      <a:r>
                        <a:rPr lang="en-US" sz="14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PRODUKSI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Pensiun Operator Chrome Ags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7246808"/>
                  </a:ext>
                </a:extLst>
              </a:tr>
              <a:tr h="190500">
                <a:tc>
                  <a:txBody>
                    <a:bodyPr/>
                    <a:lstStyle/>
                    <a:p>
                      <a:pPr algn="ctr" fontAlgn="ctr"/>
                      <a:r>
                        <a:rPr lang="en-US" sz="14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Pensiun Kasie Mei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7677903"/>
                  </a:ext>
                </a:extLst>
              </a:tr>
              <a:tr h="190500">
                <a:tc>
                  <a:txBody>
                    <a:bodyPr/>
                    <a:lstStyle/>
                    <a:p>
                      <a:pPr algn="ctr" fontAlgn="ctr"/>
                      <a:r>
                        <a:rPr lang="en-US" sz="14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MANUFACTURE SYSTEM DEVELOPMENT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1799939"/>
                  </a:ext>
                </a:extLst>
              </a:tr>
              <a:tr h="190500">
                <a:tc>
                  <a:txBody>
                    <a:bodyPr/>
                    <a:lstStyle/>
                    <a:p>
                      <a:pPr algn="ctr" fontAlgn="ctr"/>
                      <a:r>
                        <a:rPr lang="en-US" sz="14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SUPPLY CHAIN 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err="1">
                          <a:solidFill>
                            <a:srgbClr val="000000"/>
                          </a:solidFill>
                          <a:effectLst/>
                          <a:latin typeface="Calibri" panose="020F0502020204030204" pitchFamily="34" charset="0"/>
                        </a:rPr>
                        <a:t>Pensiun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Kabag</a:t>
                      </a:r>
                      <a:r>
                        <a:rPr lang="en-US" sz="1400" b="0" i="0" u="none" strike="noStrike" dirty="0">
                          <a:solidFill>
                            <a:srgbClr val="000000"/>
                          </a:solidFill>
                          <a:effectLst/>
                          <a:latin typeface="Calibri" panose="020F0502020204030204" pitchFamily="34" charset="0"/>
                        </a:rPr>
                        <a:t> Apr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2646674"/>
                  </a:ext>
                </a:extLst>
              </a:tr>
              <a:tr h="190500">
                <a:tc>
                  <a:txBody>
                    <a:bodyPr/>
                    <a:lstStyle/>
                    <a:p>
                      <a:pPr algn="ctr" fontAlgn="ctr"/>
                      <a:r>
                        <a:rPr lang="en-US" sz="14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QUALITY CONTROL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1310123"/>
                  </a:ext>
                </a:extLst>
              </a:tr>
            </a:tbl>
          </a:graphicData>
        </a:graphic>
      </p:graphicFrame>
    </p:spTree>
    <p:extLst>
      <p:ext uri="{BB962C8B-B14F-4D97-AF65-F5344CB8AC3E}">
        <p14:creationId xmlns:p14="http://schemas.microsoft.com/office/powerpoint/2010/main" val="1860792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2817280-2AB5-E9B6-9D74-1A5BC68A3D1E}"/>
              </a:ext>
            </a:extLst>
          </p:cNvPr>
          <p:cNvGraphicFramePr>
            <a:graphicFrameLocks noGrp="1"/>
          </p:cNvGraphicFramePr>
          <p:nvPr>
            <p:extLst>
              <p:ext uri="{D42A27DB-BD31-4B8C-83A1-F6EECF244321}">
                <p14:modId xmlns:p14="http://schemas.microsoft.com/office/powerpoint/2010/main" val="1769110953"/>
              </p:ext>
            </p:extLst>
          </p:nvPr>
        </p:nvGraphicFramePr>
        <p:xfrm>
          <a:off x="564127" y="1711342"/>
          <a:ext cx="5722373" cy="4484340"/>
        </p:xfrm>
        <a:graphic>
          <a:graphicData uri="http://schemas.openxmlformats.org/drawingml/2006/table">
            <a:tbl>
              <a:tblPr/>
              <a:tblGrid>
                <a:gridCol w="1988942">
                  <a:extLst>
                    <a:ext uri="{9D8B030D-6E8A-4147-A177-3AD203B41FA5}">
                      <a16:colId xmlns:a16="http://schemas.microsoft.com/office/drawing/2014/main" val="2614062534"/>
                    </a:ext>
                  </a:extLst>
                </a:gridCol>
                <a:gridCol w="1208920">
                  <a:extLst>
                    <a:ext uri="{9D8B030D-6E8A-4147-A177-3AD203B41FA5}">
                      <a16:colId xmlns:a16="http://schemas.microsoft.com/office/drawing/2014/main" val="1383119727"/>
                    </a:ext>
                  </a:extLst>
                </a:gridCol>
                <a:gridCol w="1653377">
                  <a:extLst>
                    <a:ext uri="{9D8B030D-6E8A-4147-A177-3AD203B41FA5}">
                      <a16:colId xmlns:a16="http://schemas.microsoft.com/office/drawing/2014/main" val="976454519"/>
                    </a:ext>
                  </a:extLst>
                </a:gridCol>
                <a:gridCol w="871134">
                  <a:extLst>
                    <a:ext uri="{9D8B030D-6E8A-4147-A177-3AD203B41FA5}">
                      <a16:colId xmlns:a16="http://schemas.microsoft.com/office/drawing/2014/main" val="508014370"/>
                    </a:ext>
                  </a:extLst>
                </a:gridCol>
              </a:tblGrid>
              <a:tr h="373695">
                <a:tc>
                  <a:txBody>
                    <a:bodyPr/>
                    <a:lstStyle/>
                    <a:p>
                      <a:pPr algn="ctr" fontAlgn="b"/>
                      <a:r>
                        <a:rPr lang="en-US" sz="1400" b="1" i="0" u="none" strike="noStrike" dirty="0">
                          <a:solidFill>
                            <a:srgbClr val="FFFFFF"/>
                          </a:solidFill>
                          <a:effectLst/>
                          <a:latin typeface="Arial" panose="020B0604020202020204" pitchFamily="34" charset="0"/>
                        </a:rPr>
                        <a:t>Lokasi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400" b="1" i="0" u="none" strike="noStrike" dirty="0">
                          <a:solidFill>
                            <a:srgbClr val="FFFFFF"/>
                          </a:solidFill>
                          <a:effectLst/>
                          <a:latin typeface="Arial" panose="020B0604020202020204" pitchFamily="34" charset="0"/>
                        </a:rPr>
                        <a:t>Status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400" b="1" i="0" u="none" strike="noStrike" dirty="0" err="1">
                          <a:solidFill>
                            <a:srgbClr val="FFFFFF"/>
                          </a:solidFill>
                          <a:effectLst/>
                          <a:latin typeface="Arial" panose="020B0604020202020204" pitchFamily="34" charset="0"/>
                        </a:rPr>
                        <a:t>Keterangan</a:t>
                      </a:r>
                      <a:endParaRPr lang="en-US" sz="1400" b="1" i="0" u="none" strike="noStrike" dirty="0">
                        <a:solidFill>
                          <a:srgbClr val="FFFFF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400" b="1" i="0" u="none" strike="noStrike" dirty="0">
                          <a:solidFill>
                            <a:srgbClr val="FFFFFF"/>
                          </a:solidFill>
                          <a:effectLst/>
                          <a:latin typeface="Arial" panose="020B0604020202020204" pitchFamily="34" charset="0"/>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26270341"/>
                  </a:ext>
                </a:extLst>
              </a:tr>
              <a:tr h="373695">
                <a:tc rowSpan="4">
                  <a:txBody>
                    <a:bodyPr/>
                    <a:lstStyle/>
                    <a:p>
                      <a:pPr algn="ctr" fontAlgn="ctr"/>
                      <a:r>
                        <a:rPr lang="en-US" sz="1400" b="0" i="0" u="none" strike="noStrike" dirty="0">
                          <a:effectLst/>
                          <a:latin typeface="Arial" panose="020B0604020202020204" pitchFamily="34" charset="0"/>
                        </a:rPr>
                        <a:t>Internal Chitose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err="1">
                          <a:effectLst/>
                          <a:latin typeface="Arial" panose="020B0604020202020204" pitchFamily="34" charset="0"/>
                        </a:rPr>
                        <a:t>Aktif</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effectLst/>
                          <a:latin typeface="Arial" panose="020B0604020202020204" pitchFamily="34" charset="0"/>
                        </a:rPr>
                        <a:t>Normal</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effectLst/>
                          <a:latin typeface="Arial" panose="020B0604020202020204" pitchFamily="34" charset="0"/>
                        </a:rPr>
                        <a:t>422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174498"/>
                  </a:ext>
                </a:extLst>
              </a:tr>
              <a:tr h="373695">
                <a:tc vMerge="1">
                  <a:txBody>
                    <a:bodyPr/>
                    <a:lstStyle/>
                    <a:p>
                      <a:endParaRPr lang="en-US"/>
                    </a:p>
                  </a:txBody>
                  <a:tcPr/>
                </a:tc>
                <a:tc rowSpan="3">
                  <a:txBody>
                    <a:bodyPr/>
                    <a:lstStyle/>
                    <a:p>
                      <a:pPr algn="ctr"/>
                      <a:r>
                        <a:rPr lang="en-US" sz="1400" b="0" i="0" u="none" strike="noStrike" dirty="0" err="1">
                          <a:effectLst/>
                          <a:latin typeface="Arial" panose="020B0604020202020204" pitchFamily="34" charset="0"/>
                        </a:rPr>
                        <a:t>Tidak</a:t>
                      </a:r>
                      <a:r>
                        <a:rPr lang="en-US" sz="1400" b="0" i="0" u="none" strike="noStrike" dirty="0">
                          <a:effectLst/>
                          <a:latin typeface="Arial" panose="020B0604020202020204" pitchFamily="34" charset="0"/>
                        </a:rPr>
                        <a:t> </a:t>
                      </a:r>
                      <a:r>
                        <a:rPr lang="en-US" sz="1400" b="0" i="0" u="none" strike="noStrike" dirty="0" err="1">
                          <a:effectLst/>
                          <a:latin typeface="Arial" panose="020B0604020202020204" pitchFamily="34" charset="0"/>
                        </a:rPr>
                        <a:t>Aktif</a:t>
                      </a:r>
                      <a:endParaRPr lang="en-US" sz="20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dirty="0" err="1">
                          <a:effectLst/>
                          <a:latin typeface="Arial" panose="020B0604020202020204" pitchFamily="34" charset="0"/>
                        </a:rPr>
                        <a:t>Dalam</a:t>
                      </a:r>
                      <a:r>
                        <a:rPr lang="en-US" sz="1400" b="0" i="0" u="none" strike="noStrike" dirty="0">
                          <a:effectLst/>
                          <a:latin typeface="Arial" panose="020B0604020202020204" pitchFamily="34" charset="0"/>
                        </a:rPr>
                        <a:t> </a:t>
                      </a:r>
                      <a:r>
                        <a:rPr lang="en-US" sz="1400" b="0" i="0" u="none" strike="noStrike" dirty="0" err="1">
                          <a:effectLst/>
                          <a:latin typeface="Arial" panose="020B0604020202020204" pitchFamily="34" charset="0"/>
                        </a:rPr>
                        <a:t>Perbaikan</a:t>
                      </a:r>
                      <a:endParaRPr lang="en-US" sz="20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5264460"/>
                  </a:ext>
                </a:extLst>
              </a:tr>
              <a:tr h="373695">
                <a:tc vMerge="1">
                  <a:txBody>
                    <a:bodyPr/>
                    <a:lstStyle/>
                    <a:p>
                      <a:endParaRPr lang="en-US"/>
                    </a:p>
                  </a:txBody>
                  <a:tcPr/>
                </a:tc>
                <a:tc vMerge="1">
                  <a:txBody>
                    <a:bodyPr/>
                    <a:lstStyle/>
                    <a:p>
                      <a:endParaRPr lang="en-US"/>
                    </a:p>
                  </a:txBody>
                  <a:tcPr/>
                </a:tc>
                <a:tc>
                  <a:txBody>
                    <a:bodyPr/>
                    <a:lstStyle/>
                    <a:p>
                      <a:pPr algn="ctr"/>
                      <a:r>
                        <a:rPr lang="en-US" sz="1400" b="0" i="0" u="none" strike="noStrike">
                          <a:effectLst/>
                          <a:latin typeface="Arial" panose="020B0604020202020204" pitchFamily="34" charset="0"/>
                        </a:rPr>
                        <a:t>Rusak</a:t>
                      </a:r>
                      <a:endParaRPr lang="en-US" sz="200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effectLst/>
                          <a:latin typeface="Arial" panose="020B0604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9092138"/>
                  </a:ext>
                </a:extLst>
              </a:tr>
              <a:tr h="373695">
                <a:tc vMerge="1">
                  <a:txBody>
                    <a:bodyPr/>
                    <a:lstStyle/>
                    <a:p>
                      <a:endParaRPr lang="en-US"/>
                    </a:p>
                  </a:txBody>
                  <a:tcPr/>
                </a:tc>
                <a:tc vMerge="1">
                  <a:txBody>
                    <a:bodyPr/>
                    <a:lstStyle/>
                    <a:p>
                      <a:endParaRPr lang="en-US"/>
                    </a:p>
                  </a:txBody>
                  <a:tcPr/>
                </a:tc>
                <a:tc>
                  <a:txBody>
                    <a:bodyPr/>
                    <a:lstStyle/>
                    <a:p>
                      <a:pPr algn="ctr"/>
                      <a:r>
                        <a:rPr lang="en-US" sz="1400" b="0" i="0" u="none" strike="noStrike" dirty="0" err="1">
                          <a:effectLst/>
                          <a:latin typeface="Arial" panose="020B0604020202020204" pitchFamily="34" charset="0"/>
                        </a:rPr>
                        <a:t>Tidak</a:t>
                      </a:r>
                      <a:r>
                        <a:rPr lang="en-US" sz="1400" b="0" i="0" u="none" strike="noStrike" dirty="0">
                          <a:effectLst/>
                          <a:latin typeface="Arial" panose="020B0604020202020204" pitchFamily="34" charset="0"/>
                        </a:rPr>
                        <a:t> </a:t>
                      </a:r>
                      <a:r>
                        <a:rPr lang="en-US" sz="1400" b="0" i="0" u="none" strike="noStrike" dirty="0" err="1">
                          <a:effectLst/>
                          <a:latin typeface="Arial" panose="020B0604020202020204" pitchFamily="34" charset="0"/>
                        </a:rPr>
                        <a:t>Dipakai</a:t>
                      </a:r>
                      <a:endParaRPr lang="en-US" sz="20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effectLst/>
                          <a:latin typeface="Arial" panose="020B0604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201469"/>
                  </a:ext>
                </a:extLst>
              </a:tr>
              <a:tr h="373695">
                <a:tc gridSpan="3">
                  <a:txBody>
                    <a:bodyPr/>
                    <a:lstStyle/>
                    <a:p>
                      <a:pPr algn="l" fontAlgn="ctr"/>
                      <a:r>
                        <a:rPr lang="en-US" sz="1400" b="0" i="0" u="none" strike="noStrike" dirty="0">
                          <a:effectLst/>
                          <a:latin typeface="Arial" panose="020B0604020202020204" pitchFamily="34" charset="0"/>
                        </a:rPr>
                        <a:t>Total Internal Chitose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a:txBody>
                    <a:bodyPr/>
                    <a:lstStyle/>
                    <a:p>
                      <a:pPr algn="ctr" fontAlgn="b"/>
                      <a:r>
                        <a:rPr lang="en-US" sz="1400" b="0" i="0" u="none" strike="noStrike" dirty="0">
                          <a:effectLst/>
                          <a:latin typeface="Arial" panose="020B0604020202020204" pitchFamily="34" charset="0"/>
                        </a:rPr>
                        <a:t>497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84922456"/>
                  </a:ext>
                </a:extLst>
              </a:tr>
              <a:tr h="373695">
                <a:tc>
                  <a:txBody>
                    <a:bodyPr/>
                    <a:lstStyle/>
                    <a:p>
                      <a:pPr algn="ctr" fontAlgn="b"/>
                      <a:r>
                        <a:rPr lang="en-US" sz="1400" b="0" i="0" u="none" strike="noStrike" dirty="0">
                          <a:effectLst/>
                          <a:latin typeface="Arial" panose="020B0604020202020204" pitchFamily="34" charset="0"/>
                        </a:rPr>
                        <a:t>CV </a:t>
                      </a:r>
                      <a:r>
                        <a:rPr lang="en-US" sz="1400" b="0" i="0" u="none" strike="noStrike" dirty="0" err="1">
                          <a:effectLst/>
                          <a:latin typeface="Arial" panose="020B0604020202020204" pitchFamily="34" charset="0"/>
                        </a:rPr>
                        <a:t>Rajawali</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err="1">
                          <a:effectLst/>
                          <a:latin typeface="Arial" panose="020B0604020202020204" pitchFamily="34" charset="0"/>
                        </a:rPr>
                        <a:t>Aktif</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effectLst/>
                          <a:latin typeface="Arial" panose="020B0604020202020204" pitchFamily="34" charset="0"/>
                        </a:rPr>
                        <a:t>Normal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2142085"/>
                  </a:ext>
                </a:extLst>
              </a:tr>
              <a:tr h="373695">
                <a:tc>
                  <a:txBody>
                    <a:bodyPr/>
                    <a:lstStyle/>
                    <a:p>
                      <a:pPr algn="ctr" fontAlgn="b"/>
                      <a:r>
                        <a:rPr lang="en-US" sz="1400" b="0" i="0" u="none" strike="noStrike" dirty="0">
                          <a:effectLst/>
                          <a:latin typeface="Arial" panose="020B0604020202020204" pitchFamily="34" charset="0"/>
                        </a:rPr>
                        <a:t>PT </a:t>
                      </a:r>
                      <a:r>
                        <a:rPr lang="en-US" sz="1400" b="0" i="0" u="none" strike="noStrike" dirty="0" err="1">
                          <a:effectLst/>
                          <a:latin typeface="Arial" panose="020B0604020202020204" pitchFamily="34" charset="0"/>
                        </a:rPr>
                        <a:t>Hinani</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effectLst/>
                          <a:latin typeface="Arial" panose="020B0604020202020204" pitchFamily="34" charset="0"/>
                        </a:rPr>
                        <a:t>Aktif</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effectLst/>
                          <a:latin typeface="Arial" panose="020B0604020202020204" pitchFamily="34" charset="0"/>
                        </a:rPr>
                        <a:t>Normal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effectLst/>
                          <a:latin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6577001"/>
                  </a:ext>
                </a:extLst>
              </a:tr>
              <a:tr h="373695">
                <a:tc>
                  <a:txBody>
                    <a:bodyPr/>
                    <a:lstStyle/>
                    <a:p>
                      <a:pPr algn="ctr" fontAlgn="b"/>
                      <a:r>
                        <a:rPr lang="en-US" sz="1400" b="0" i="0" u="none" strike="noStrike" dirty="0">
                          <a:effectLst/>
                          <a:latin typeface="Arial" panose="020B0604020202020204" pitchFamily="34" charset="0"/>
                        </a:rPr>
                        <a:t>SCJ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effectLst/>
                          <a:latin typeface="Arial" panose="020B0604020202020204" pitchFamily="34" charset="0"/>
                        </a:rPr>
                        <a:t>Aktif</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effectLst/>
                          <a:latin typeface="Arial" panose="020B0604020202020204" pitchFamily="34" charset="0"/>
                        </a:rPr>
                        <a:t>Normal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4606856"/>
                  </a:ext>
                </a:extLst>
              </a:tr>
              <a:tr h="373695">
                <a:tc>
                  <a:txBody>
                    <a:bodyPr/>
                    <a:lstStyle/>
                    <a:p>
                      <a:pPr algn="ctr" fontAlgn="b"/>
                      <a:r>
                        <a:rPr lang="en-US" sz="1400" b="0" i="0" u="none" strike="noStrike" dirty="0" err="1">
                          <a:effectLst/>
                          <a:latin typeface="Arial" panose="020B0604020202020204" pitchFamily="34" charset="0"/>
                        </a:rPr>
                        <a:t>Trison</a:t>
                      </a:r>
                      <a:r>
                        <a:rPr lang="en-US" sz="1400" b="0" i="0" u="none" strike="noStrike" dirty="0">
                          <a:effectLst/>
                          <a:latin typeface="Arial" panose="020B0604020202020204" pitchFamily="34" charset="0"/>
                        </a:rPr>
                        <a:t> Cover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err="1">
                          <a:effectLst/>
                          <a:latin typeface="Arial" panose="020B0604020202020204" pitchFamily="34" charset="0"/>
                        </a:rPr>
                        <a:t>Aktif</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effectLst/>
                          <a:latin typeface="Arial" panose="020B0604020202020204" pitchFamily="34" charset="0"/>
                        </a:rPr>
                        <a:t>Normal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4836724"/>
                  </a:ext>
                </a:extLst>
              </a:tr>
              <a:tr h="373695">
                <a:tc gridSpan="3">
                  <a:txBody>
                    <a:bodyPr/>
                    <a:lstStyle/>
                    <a:p>
                      <a:pPr algn="l" fontAlgn="b"/>
                      <a:r>
                        <a:rPr lang="en-US" sz="1400" b="0" i="0" u="none" strike="noStrike" dirty="0">
                          <a:effectLst/>
                          <a:latin typeface="Arial" panose="020B0604020202020204" pitchFamily="34" charset="0"/>
                        </a:rPr>
                        <a:t>Total Subcon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a:txBody>
                    <a:bodyPr/>
                    <a:lstStyle/>
                    <a:p>
                      <a:pPr algn="ctr" fontAlgn="b"/>
                      <a:r>
                        <a:rPr lang="en-US" sz="1400" b="0" i="0" u="none" strike="noStrike" dirty="0">
                          <a:effectLst/>
                          <a:latin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88753064"/>
                  </a:ext>
                </a:extLst>
              </a:tr>
              <a:tr h="373695">
                <a:tc gridSpan="3">
                  <a:txBody>
                    <a:bodyPr/>
                    <a:lstStyle/>
                    <a:p>
                      <a:pPr algn="l" fontAlgn="b"/>
                      <a:r>
                        <a:rPr lang="en-US" sz="1400" b="0" i="0" u="none" strike="noStrike" dirty="0">
                          <a:effectLst/>
                          <a:latin typeface="Arial" panose="020B0604020202020204" pitchFamily="34" charset="0"/>
                        </a:rPr>
                        <a:t>Grand 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a:txBody>
                    <a:bodyPr/>
                    <a:lstStyle/>
                    <a:p>
                      <a:pPr algn="ctr" fontAlgn="b"/>
                      <a:r>
                        <a:rPr lang="en-US" sz="1400" b="0" i="0" u="none" strike="noStrike" dirty="0">
                          <a:effectLst/>
                          <a:latin typeface="Arial" panose="020B0604020202020204" pitchFamily="34" charset="0"/>
                        </a:rPr>
                        <a:t>517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67245544"/>
                  </a:ext>
                </a:extLst>
              </a:tr>
            </a:tbl>
          </a:graphicData>
        </a:graphic>
      </p:graphicFrame>
      <p:graphicFrame>
        <p:nvGraphicFramePr>
          <p:cNvPr id="5" name="Chart 4">
            <a:extLst>
              <a:ext uri="{FF2B5EF4-FFF2-40B4-BE49-F238E27FC236}">
                <a16:creationId xmlns:a16="http://schemas.microsoft.com/office/drawing/2014/main" id="{D613309C-E619-70B8-D74F-E31D7D77FDD3}"/>
              </a:ext>
            </a:extLst>
          </p:cNvPr>
          <p:cNvGraphicFramePr>
            <a:graphicFrameLocks/>
          </p:cNvGraphicFramePr>
          <p:nvPr>
            <p:extLst>
              <p:ext uri="{D42A27DB-BD31-4B8C-83A1-F6EECF244321}">
                <p14:modId xmlns:p14="http://schemas.microsoft.com/office/powerpoint/2010/main" val="4125046778"/>
              </p:ext>
            </p:extLst>
          </p:nvPr>
        </p:nvGraphicFramePr>
        <p:xfrm>
          <a:off x="7109337" y="1475460"/>
          <a:ext cx="4114800" cy="25529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1EC38C25-C124-DE91-6060-C86726465E56}"/>
              </a:ext>
            </a:extLst>
          </p:cNvPr>
          <p:cNvGraphicFramePr>
            <a:graphicFrameLocks/>
          </p:cNvGraphicFramePr>
          <p:nvPr>
            <p:extLst>
              <p:ext uri="{D42A27DB-BD31-4B8C-83A1-F6EECF244321}">
                <p14:modId xmlns:p14="http://schemas.microsoft.com/office/powerpoint/2010/main" val="4013887334"/>
              </p:ext>
            </p:extLst>
          </p:nvPr>
        </p:nvGraphicFramePr>
        <p:xfrm>
          <a:off x="6880737" y="3953512"/>
          <a:ext cx="4572000" cy="2403043"/>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35E200A9-9BCB-6E81-39C7-3512DDF3B64E}"/>
              </a:ext>
            </a:extLst>
          </p:cNvPr>
          <p:cNvGrpSpPr/>
          <p:nvPr/>
        </p:nvGrpSpPr>
        <p:grpSpPr>
          <a:xfrm>
            <a:off x="465100" y="6444412"/>
            <a:ext cx="11339106" cy="287226"/>
            <a:chOff x="465100" y="6294512"/>
            <a:chExt cx="11339106" cy="287226"/>
          </a:xfrm>
        </p:grpSpPr>
        <p:pic>
          <p:nvPicPr>
            <p:cNvPr id="6" name="Picture 5">
              <a:extLst>
                <a:ext uri="{FF2B5EF4-FFF2-40B4-BE49-F238E27FC236}">
                  <a16:creationId xmlns:a16="http://schemas.microsoft.com/office/drawing/2014/main" id="{7CAB50D8-98F2-4DBC-0BB0-461FB0438D88}"/>
                </a:ext>
              </a:extLst>
            </p:cNvPr>
            <p:cNvPicPr>
              <a:picLocks noChangeAspect="1"/>
            </p:cNvPicPr>
            <p:nvPr/>
          </p:nvPicPr>
          <p:blipFill>
            <a:blip r:embed="rId4"/>
            <a:stretch>
              <a:fillRect/>
            </a:stretch>
          </p:blipFill>
          <p:spPr>
            <a:xfrm>
              <a:off x="10913805" y="6294512"/>
              <a:ext cx="890401" cy="287226"/>
            </a:xfrm>
            <a:prstGeom prst="rect">
              <a:avLst/>
            </a:prstGeom>
          </p:spPr>
        </p:pic>
        <p:cxnSp>
          <p:nvCxnSpPr>
            <p:cNvPr id="11" name="Straight Connector 10">
              <a:extLst>
                <a:ext uri="{FF2B5EF4-FFF2-40B4-BE49-F238E27FC236}">
                  <a16:creationId xmlns:a16="http://schemas.microsoft.com/office/drawing/2014/main" id="{85430C71-E991-C5C0-02E5-6EE7CE6528CF}"/>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8BD9110-D8B6-70E7-53DB-29085EF988D7}"/>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33E3DDD-E2F9-1B74-2503-EADDEA9216E2}"/>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F93367F-04D5-0952-AB8F-4AB5050803E7}"/>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Rounded Corners 14">
            <a:extLst>
              <a:ext uri="{FF2B5EF4-FFF2-40B4-BE49-F238E27FC236}">
                <a16:creationId xmlns:a16="http://schemas.microsoft.com/office/drawing/2014/main" id="{124F5602-94B0-25DF-7131-403624FAFB03}"/>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6" name="Rectangle: Rounded Corners 15">
            <a:extLst>
              <a:ext uri="{FF2B5EF4-FFF2-40B4-BE49-F238E27FC236}">
                <a16:creationId xmlns:a16="http://schemas.microsoft.com/office/drawing/2014/main" id="{4E3AC092-ED49-56B9-01BE-D25486EF3697}"/>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7" name="TextBox 16">
            <a:extLst>
              <a:ext uri="{FF2B5EF4-FFF2-40B4-BE49-F238E27FC236}">
                <a16:creationId xmlns:a16="http://schemas.microsoft.com/office/drawing/2014/main" id="{25BB0914-0B15-EF98-93EF-62EA008AA590}"/>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04</a:t>
            </a:r>
            <a:endParaRPr lang="ko-KR" altLang="en-US" sz="2400" b="1" dirty="0">
              <a:latin typeface="Arial"/>
              <a:ea typeface="Arial Unicode MS"/>
              <a:cs typeface="Arial" pitchFamily="34" charset="0"/>
            </a:endParaRPr>
          </a:p>
        </p:txBody>
      </p:sp>
      <p:sp>
        <p:nvSpPr>
          <p:cNvPr id="18" name="TextBox 17">
            <a:extLst>
              <a:ext uri="{FF2B5EF4-FFF2-40B4-BE49-F238E27FC236}">
                <a16:creationId xmlns:a16="http://schemas.microsoft.com/office/drawing/2014/main" id="{744AFD55-E710-945F-4665-DE595533ED61}"/>
              </a:ext>
            </a:extLst>
          </p:cNvPr>
          <p:cNvSpPr txBox="1"/>
          <p:nvPr/>
        </p:nvSpPr>
        <p:spPr>
          <a:xfrm>
            <a:off x="1285914" y="523913"/>
            <a:ext cx="4583561" cy="307777"/>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KECUKUPAN SUMBER DAYA</a:t>
            </a:r>
          </a:p>
        </p:txBody>
      </p:sp>
      <p:sp>
        <p:nvSpPr>
          <p:cNvPr id="19" name="TextBox 18">
            <a:extLst>
              <a:ext uri="{FF2B5EF4-FFF2-40B4-BE49-F238E27FC236}">
                <a16:creationId xmlns:a16="http://schemas.microsoft.com/office/drawing/2014/main" id="{A73F485B-2DC8-FFE7-6D6B-1DD0E949D580}"/>
              </a:ext>
            </a:extLst>
          </p:cNvPr>
          <p:cNvSpPr txBox="1"/>
          <p:nvPr/>
        </p:nvSpPr>
        <p:spPr>
          <a:xfrm>
            <a:off x="1285914" y="961971"/>
            <a:ext cx="7903056" cy="307777"/>
          </a:xfrm>
          <a:prstGeom prst="rect">
            <a:avLst/>
          </a:prstGeom>
          <a:noFill/>
        </p:spPr>
        <p:txBody>
          <a:bodyPr wrap="square">
            <a:spAutoFit/>
          </a:bodyPr>
          <a:lstStyle/>
          <a:p>
            <a:r>
              <a:rPr lang="fi-FI" altLang="ko-KR" sz="1400" b="1" dirty="0">
                <a:latin typeface="Arial"/>
                <a:ea typeface="Arial Unicode MS"/>
                <a:cs typeface="Arial" pitchFamily="34" charset="0"/>
              </a:rPr>
              <a:t>4.2 SUMBER DAYA PERALATAN &amp; MESIN</a:t>
            </a:r>
          </a:p>
        </p:txBody>
      </p:sp>
    </p:spTree>
    <p:extLst>
      <p:ext uri="{BB962C8B-B14F-4D97-AF65-F5344CB8AC3E}">
        <p14:creationId xmlns:p14="http://schemas.microsoft.com/office/powerpoint/2010/main" val="1159191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570599D-49DF-FC1F-1111-6E720F0FD0B0}"/>
              </a:ext>
            </a:extLst>
          </p:cNvPr>
          <p:cNvSpPr txBox="1">
            <a:spLocks/>
          </p:cNvSpPr>
          <p:nvPr/>
        </p:nvSpPr>
        <p:spPr>
          <a:xfrm>
            <a:off x="1821855" y="161288"/>
            <a:ext cx="8665329" cy="53746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aphicFrame>
        <p:nvGraphicFramePr>
          <p:cNvPr id="6" name="Content Placeholder 5">
            <a:extLst>
              <a:ext uri="{FF2B5EF4-FFF2-40B4-BE49-F238E27FC236}">
                <a16:creationId xmlns:a16="http://schemas.microsoft.com/office/drawing/2014/main" id="{316D1D0C-A500-2701-C315-5A9892423669}"/>
              </a:ext>
            </a:extLst>
          </p:cNvPr>
          <p:cNvGraphicFramePr>
            <a:graphicFrameLocks noGrp="1"/>
          </p:cNvGraphicFramePr>
          <p:nvPr>
            <p:ph idx="1"/>
            <p:extLst>
              <p:ext uri="{D42A27DB-BD31-4B8C-83A1-F6EECF244321}">
                <p14:modId xmlns:p14="http://schemas.microsoft.com/office/powerpoint/2010/main" val="2086346582"/>
              </p:ext>
            </p:extLst>
          </p:nvPr>
        </p:nvGraphicFramePr>
        <p:xfrm>
          <a:off x="1285914" y="1367719"/>
          <a:ext cx="9264240" cy="4201644"/>
        </p:xfrm>
        <a:graphic>
          <a:graphicData uri="http://schemas.openxmlformats.org/drawingml/2006/table">
            <a:tbl>
              <a:tblPr>
                <a:tableStyleId>{5C22544A-7EE6-4342-B048-85BDC9FD1C3A}</a:tableStyleId>
              </a:tblPr>
              <a:tblGrid>
                <a:gridCol w="555270">
                  <a:extLst>
                    <a:ext uri="{9D8B030D-6E8A-4147-A177-3AD203B41FA5}">
                      <a16:colId xmlns:a16="http://schemas.microsoft.com/office/drawing/2014/main" val="976672872"/>
                    </a:ext>
                  </a:extLst>
                </a:gridCol>
                <a:gridCol w="1870383">
                  <a:extLst>
                    <a:ext uri="{9D8B030D-6E8A-4147-A177-3AD203B41FA5}">
                      <a16:colId xmlns:a16="http://schemas.microsoft.com/office/drawing/2014/main" val="2394039220"/>
                    </a:ext>
                  </a:extLst>
                </a:gridCol>
                <a:gridCol w="2133851">
                  <a:extLst>
                    <a:ext uri="{9D8B030D-6E8A-4147-A177-3AD203B41FA5}">
                      <a16:colId xmlns:a16="http://schemas.microsoft.com/office/drawing/2014/main" val="1803976686"/>
                    </a:ext>
                  </a:extLst>
                </a:gridCol>
                <a:gridCol w="2330245">
                  <a:extLst>
                    <a:ext uri="{9D8B030D-6E8A-4147-A177-3AD203B41FA5}">
                      <a16:colId xmlns:a16="http://schemas.microsoft.com/office/drawing/2014/main" val="1582415946"/>
                    </a:ext>
                  </a:extLst>
                </a:gridCol>
                <a:gridCol w="2374491">
                  <a:extLst>
                    <a:ext uri="{9D8B030D-6E8A-4147-A177-3AD203B41FA5}">
                      <a16:colId xmlns:a16="http://schemas.microsoft.com/office/drawing/2014/main" val="1348169583"/>
                    </a:ext>
                  </a:extLst>
                </a:gridCol>
              </a:tblGrid>
              <a:tr h="350137">
                <a:tc>
                  <a:txBody>
                    <a:bodyPr/>
                    <a:lstStyle/>
                    <a:p>
                      <a:pPr algn="ctr" fontAlgn="ctr"/>
                      <a:r>
                        <a:rPr lang="en-US" sz="1400" b="1" u="none" strike="noStrike" dirty="0">
                          <a:solidFill>
                            <a:schemeClr val="bg1"/>
                          </a:solidFill>
                          <a:effectLst/>
                        </a:rPr>
                        <a:t>No</a:t>
                      </a:r>
                      <a:endParaRPr lang="en-US" sz="1400" b="1"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ctr" fontAlgn="ctr"/>
                      <a:r>
                        <a:rPr lang="en-US" sz="1400" b="1" u="none" strike="noStrike">
                          <a:solidFill>
                            <a:schemeClr val="bg1"/>
                          </a:solidFill>
                          <a:effectLst/>
                        </a:rPr>
                        <a:t>Departemen</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ctr" fontAlgn="ctr"/>
                      <a:r>
                        <a:rPr lang="en-US" sz="1400" b="1" u="none" strike="noStrike" dirty="0">
                          <a:solidFill>
                            <a:schemeClr val="bg1"/>
                          </a:solidFill>
                          <a:effectLst/>
                        </a:rPr>
                        <a:t>Analisa </a:t>
                      </a:r>
                      <a:r>
                        <a:rPr lang="en-US" sz="1400" b="1" u="none" strike="noStrike" dirty="0" err="1">
                          <a:solidFill>
                            <a:schemeClr val="bg1"/>
                          </a:solidFill>
                          <a:effectLst/>
                        </a:rPr>
                        <a:t>Resiko</a:t>
                      </a:r>
                      <a:r>
                        <a:rPr lang="en-US" sz="1400" b="1" u="none" strike="noStrike" dirty="0">
                          <a:solidFill>
                            <a:schemeClr val="bg1"/>
                          </a:solidFill>
                          <a:effectLst/>
                        </a:rPr>
                        <a:t> </a:t>
                      </a:r>
                      <a:r>
                        <a:rPr lang="en-US" sz="1400" b="1" u="none" strike="noStrike" dirty="0" err="1">
                          <a:solidFill>
                            <a:schemeClr val="bg1"/>
                          </a:solidFill>
                          <a:effectLst/>
                        </a:rPr>
                        <a:t>Mutu</a:t>
                      </a:r>
                      <a:endParaRPr lang="en-US" sz="1400" b="1"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ctr" fontAlgn="ctr"/>
                      <a:r>
                        <a:rPr lang="en-US" sz="1400" b="1" u="none" strike="noStrike" dirty="0">
                          <a:solidFill>
                            <a:schemeClr val="bg1"/>
                          </a:solidFill>
                          <a:effectLst/>
                        </a:rPr>
                        <a:t>Analisa </a:t>
                      </a:r>
                      <a:r>
                        <a:rPr lang="en-US" sz="1400" b="1" u="none" strike="noStrike" dirty="0" err="1">
                          <a:solidFill>
                            <a:schemeClr val="bg1"/>
                          </a:solidFill>
                          <a:effectLst/>
                        </a:rPr>
                        <a:t>Resiko</a:t>
                      </a:r>
                      <a:r>
                        <a:rPr lang="en-US" sz="1400" b="1" u="none" strike="noStrike" dirty="0">
                          <a:solidFill>
                            <a:schemeClr val="bg1"/>
                          </a:solidFill>
                          <a:effectLst/>
                        </a:rPr>
                        <a:t> K3L</a:t>
                      </a:r>
                      <a:endParaRPr lang="en-US" sz="1400" b="1"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ctr" fontAlgn="ctr"/>
                      <a:r>
                        <a:rPr lang="en-US" sz="1400" b="1" u="none" strike="noStrike" dirty="0">
                          <a:solidFill>
                            <a:schemeClr val="bg1"/>
                          </a:solidFill>
                          <a:effectLst/>
                        </a:rPr>
                        <a:t>HIRADC</a:t>
                      </a:r>
                      <a:endParaRPr lang="en-US" sz="1400" b="1" i="0" u="none" strike="noStrike" dirty="0">
                        <a:solidFill>
                          <a:schemeClr val="bg1"/>
                        </a:solidFill>
                        <a:effectLst/>
                        <a:latin typeface="Calibri" panose="020F0502020204030204" pitchFamily="34" charset="0"/>
                      </a:endParaRPr>
                    </a:p>
                  </a:txBody>
                  <a:tcPr marL="9525" marR="9525" marT="9525" marB="0" anchor="ctr">
                    <a:solidFill>
                      <a:schemeClr val="tx1"/>
                    </a:solidFill>
                  </a:tcPr>
                </a:tc>
                <a:extLst>
                  <a:ext uri="{0D108BD9-81ED-4DB2-BD59-A6C34878D82A}">
                    <a16:rowId xmlns:a16="http://schemas.microsoft.com/office/drawing/2014/main" val="849043842"/>
                  </a:ext>
                </a:extLst>
              </a:tr>
              <a:tr h="350137">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ENG &amp; MSD</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V</a:t>
                      </a:r>
                    </a:p>
                  </a:txBody>
                  <a:tcPr marL="9525" marR="9525" marT="9525" marB="0" anchor="ctr"/>
                </a:tc>
                <a:extLst>
                  <a:ext uri="{0D108BD9-81ED-4DB2-BD59-A6C34878D82A}">
                    <a16:rowId xmlns:a16="http://schemas.microsoft.com/office/drawing/2014/main" val="1180471879"/>
                  </a:ext>
                </a:extLst>
              </a:tr>
              <a:tr h="350137">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FIACO</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ctr"/>
                      <a:r>
                        <a:rPr lang="en-US" sz="1400" u="none" strike="noStrike">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911399076"/>
                  </a:ext>
                </a:extLst>
              </a:tr>
              <a:tr h="350137">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HCGA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V</a:t>
                      </a:r>
                    </a:p>
                  </a:txBody>
                  <a:tcPr marL="9525" marR="9525" marT="9525" marB="0" anchor="ctr"/>
                </a:tc>
                <a:extLst>
                  <a:ext uri="{0D108BD9-81ED-4DB2-BD59-A6C34878D82A}">
                    <a16:rowId xmlns:a16="http://schemas.microsoft.com/office/drawing/2014/main" val="3708320053"/>
                  </a:ext>
                </a:extLst>
              </a:tr>
              <a:tr h="350137">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IT</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V</a:t>
                      </a:r>
                    </a:p>
                  </a:txBody>
                  <a:tcPr marL="9525" marR="9525" marT="9525" marB="0" anchor="ctr"/>
                </a:tc>
                <a:extLst>
                  <a:ext uri="{0D108BD9-81ED-4DB2-BD59-A6C34878D82A}">
                    <a16:rowId xmlns:a16="http://schemas.microsoft.com/office/drawing/2014/main" val="810186885"/>
                  </a:ext>
                </a:extLst>
              </a:tr>
              <a:tr h="350137">
                <a:tc>
                  <a:txBody>
                    <a:bodyPr/>
                    <a:lstStyle/>
                    <a:p>
                      <a:pPr algn="ctr" fontAlgn="b"/>
                      <a:r>
                        <a:rPr lang="en-US"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l" fontAlgn="ctr"/>
                      <a:r>
                        <a:rPr lang="en-US" sz="1400" u="none" strike="noStrike">
                          <a:effectLst/>
                        </a:rPr>
                        <a:t>PCH</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V</a:t>
                      </a:r>
                    </a:p>
                  </a:txBody>
                  <a:tcPr marL="9525" marR="9525" marT="9525" marB="0" anchor="ctr"/>
                </a:tc>
                <a:extLst>
                  <a:ext uri="{0D108BD9-81ED-4DB2-BD59-A6C34878D82A}">
                    <a16:rowId xmlns:a16="http://schemas.microsoft.com/office/drawing/2014/main" val="1397977907"/>
                  </a:ext>
                </a:extLst>
              </a:tr>
              <a:tr h="350137">
                <a:tc>
                  <a:txBody>
                    <a:bodyPr/>
                    <a:lstStyle/>
                    <a:p>
                      <a:pPr algn="ctr" fontAlgn="b"/>
                      <a:r>
                        <a:rPr lang="en-US" sz="14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l" fontAlgn="ctr"/>
                      <a:r>
                        <a:rPr lang="en-US" sz="1400" u="none" strike="noStrike">
                          <a:effectLst/>
                        </a:rPr>
                        <a:t>PRD</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V</a:t>
                      </a:r>
                    </a:p>
                  </a:txBody>
                  <a:tcPr marL="9525" marR="9525" marT="9525" marB="0" anchor="ctr"/>
                </a:tc>
                <a:extLst>
                  <a:ext uri="{0D108BD9-81ED-4DB2-BD59-A6C34878D82A}">
                    <a16:rowId xmlns:a16="http://schemas.microsoft.com/office/drawing/2014/main" val="4271553723"/>
                  </a:ext>
                </a:extLst>
              </a:tr>
              <a:tr h="350137">
                <a:tc>
                  <a:txBody>
                    <a:bodyPr/>
                    <a:lstStyle/>
                    <a:p>
                      <a:pPr algn="ctr" fontAlgn="b"/>
                      <a:r>
                        <a:rPr lang="en-US" sz="14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l" fontAlgn="ctr"/>
                      <a:r>
                        <a:rPr lang="en-US" sz="1400" u="none" strike="noStrike">
                          <a:effectLst/>
                        </a:rPr>
                        <a:t>QC</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V</a:t>
                      </a:r>
                    </a:p>
                  </a:txBody>
                  <a:tcPr marL="9525" marR="9525" marT="9525" marB="0" anchor="ctr"/>
                </a:tc>
                <a:extLst>
                  <a:ext uri="{0D108BD9-81ED-4DB2-BD59-A6C34878D82A}">
                    <a16:rowId xmlns:a16="http://schemas.microsoft.com/office/drawing/2014/main" val="963963212"/>
                  </a:ext>
                </a:extLst>
              </a:tr>
              <a:tr h="350137">
                <a:tc>
                  <a:txBody>
                    <a:bodyPr/>
                    <a:lstStyle/>
                    <a:p>
                      <a:pPr algn="ctr" fontAlgn="b"/>
                      <a:r>
                        <a:rPr lang="en-US" sz="14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l" fontAlgn="ctr"/>
                      <a:r>
                        <a:rPr lang="en-US" sz="1400" u="none" strike="noStrike">
                          <a:effectLst/>
                        </a:rPr>
                        <a:t>RND</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ctr"/>
                      <a:r>
                        <a:rPr lang="en-US" sz="1400" u="none" strike="noStrike">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868436716"/>
                  </a:ext>
                </a:extLst>
              </a:tr>
              <a:tr h="350137">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l" fontAlgn="ctr"/>
                      <a:r>
                        <a:rPr lang="en-US" sz="1400" u="none" strike="noStrike">
                          <a:effectLst/>
                        </a:rPr>
                        <a:t>SCM</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V</a:t>
                      </a:r>
                    </a:p>
                  </a:txBody>
                  <a:tcPr marL="9525" marR="9525" marT="9525" marB="0" anchor="ctr"/>
                </a:tc>
                <a:extLst>
                  <a:ext uri="{0D108BD9-81ED-4DB2-BD59-A6C34878D82A}">
                    <a16:rowId xmlns:a16="http://schemas.microsoft.com/office/drawing/2014/main" val="1278008335"/>
                  </a:ext>
                </a:extLst>
              </a:tr>
              <a:tr h="350137">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CMS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45268896"/>
                  </a:ext>
                </a:extLst>
              </a:tr>
              <a:tr h="350137">
                <a:tc>
                  <a:txBody>
                    <a:bodyPr/>
                    <a:lstStyle/>
                    <a:p>
                      <a:pPr algn="ctr" fontAlgn="b"/>
                      <a:r>
                        <a:rPr lang="en-US" sz="14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l" fontAlgn="ctr"/>
                      <a:r>
                        <a:rPr lang="en-US" sz="1400" b="0" i="0" u="none" strike="noStrike" dirty="0">
                          <a:solidFill>
                            <a:srgbClr val="000000"/>
                          </a:solidFill>
                          <a:effectLst/>
                          <a:latin typeface="Calibri" panose="020F0502020204030204" pitchFamily="34" charset="0"/>
                        </a:rPr>
                        <a:t>SLS MKT</a:t>
                      </a: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0922010"/>
                  </a:ext>
                </a:extLst>
              </a:tr>
            </a:tbl>
          </a:graphicData>
        </a:graphic>
      </p:graphicFrame>
      <p:sp>
        <p:nvSpPr>
          <p:cNvPr id="7" name="TextBox 6">
            <a:extLst>
              <a:ext uri="{FF2B5EF4-FFF2-40B4-BE49-F238E27FC236}">
                <a16:creationId xmlns:a16="http://schemas.microsoft.com/office/drawing/2014/main" id="{8CF09C5E-C995-5DDB-BCE1-5D231F339B3C}"/>
              </a:ext>
            </a:extLst>
          </p:cNvPr>
          <p:cNvSpPr txBox="1"/>
          <p:nvPr/>
        </p:nvSpPr>
        <p:spPr>
          <a:xfrm>
            <a:off x="1285914" y="5704067"/>
            <a:ext cx="695123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Keterangan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	: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Sudah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submit dan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diupload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Portal CINT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 Belum submit dan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belum</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diupload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Portal CINT</a:t>
            </a:r>
          </a:p>
        </p:txBody>
      </p:sp>
      <p:grpSp>
        <p:nvGrpSpPr>
          <p:cNvPr id="8" name="Group 7">
            <a:extLst>
              <a:ext uri="{FF2B5EF4-FFF2-40B4-BE49-F238E27FC236}">
                <a16:creationId xmlns:a16="http://schemas.microsoft.com/office/drawing/2014/main" id="{85E72B8C-D9EF-C643-2080-0AB520A25BD7}"/>
              </a:ext>
            </a:extLst>
          </p:cNvPr>
          <p:cNvGrpSpPr/>
          <p:nvPr/>
        </p:nvGrpSpPr>
        <p:grpSpPr>
          <a:xfrm>
            <a:off x="465100" y="6444412"/>
            <a:ext cx="11339106" cy="287226"/>
            <a:chOff x="465100" y="6294512"/>
            <a:chExt cx="11339106" cy="287226"/>
          </a:xfrm>
        </p:grpSpPr>
        <p:pic>
          <p:nvPicPr>
            <p:cNvPr id="9" name="Picture 8">
              <a:extLst>
                <a:ext uri="{FF2B5EF4-FFF2-40B4-BE49-F238E27FC236}">
                  <a16:creationId xmlns:a16="http://schemas.microsoft.com/office/drawing/2014/main" id="{8DFF43A0-91CE-2D51-7AD3-DB61AE0AF48D}"/>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10" name="Straight Connector 9">
              <a:extLst>
                <a:ext uri="{FF2B5EF4-FFF2-40B4-BE49-F238E27FC236}">
                  <a16:creationId xmlns:a16="http://schemas.microsoft.com/office/drawing/2014/main" id="{F83CEEB0-09A2-8EDD-BA04-DD388AC6151A}"/>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4BF2DC6-673B-7246-0961-850BE2A2D7E5}"/>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6B18F24-463C-B073-34CB-473A8A68AD2C}"/>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17A491F-CFF7-94BC-02C1-00AEC42DC511}"/>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Rounded Corners 13">
            <a:extLst>
              <a:ext uri="{FF2B5EF4-FFF2-40B4-BE49-F238E27FC236}">
                <a16:creationId xmlns:a16="http://schemas.microsoft.com/office/drawing/2014/main" id="{9B86E87B-A90A-F02A-670B-CC16F3881F06}"/>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5" name="TextBox 14">
            <a:extLst>
              <a:ext uri="{FF2B5EF4-FFF2-40B4-BE49-F238E27FC236}">
                <a16:creationId xmlns:a16="http://schemas.microsoft.com/office/drawing/2014/main" id="{243606A9-EE25-6B24-8E32-C7461996E004}"/>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05</a:t>
            </a:r>
            <a:endParaRPr lang="ko-KR" altLang="en-US" sz="2400" b="1" dirty="0">
              <a:latin typeface="Arial"/>
              <a:ea typeface="Arial Unicode MS"/>
              <a:cs typeface="Arial" pitchFamily="34" charset="0"/>
            </a:endParaRPr>
          </a:p>
        </p:txBody>
      </p:sp>
      <p:sp>
        <p:nvSpPr>
          <p:cNvPr id="16" name="TextBox 15">
            <a:extLst>
              <a:ext uri="{FF2B5EF4-FFF2-40B4-BE49-F238E27FC236}">
                <a16:creationId xmlns:a16="http://schemas.microsoft.com/office/drawing/2014/main" id="{E2409638-50C8-818F-2BB3-9B174D15C74A}"/>
              </a:ext>
            </a:extLst>
          </p:cNvPr>
          <p:cNvSpPr txBox="1"/>
          <p:nvPr/>
        </p:nvSpPr>
        <p:spPr>
          <a:xfrm>
            <a:off x="1285914" y="421260"/>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EFEKTIVITAS TINDAKAN YANG DIAMBIL TERHADAP RESIKO</a:t>
            </a:r>
          </a:p>
        </p:txBody>
      </p:sp>
      <p:sp>
        <p:nvSpPr>
          <p:cNvPr id="2" name="TextBox 1">
            <a:extLst>
              <a:ext uri="{FF2B5EF4-FFF2-40B4-BE49-F238E27FC236}">
                <a16:creationId xmlns:a16="http://schemas.microsoft.com/office/drawing/2014/main" id="{C5321964-2A7A-BDB4-1A07-6B7A3C6547B7}"/>
              </a:ext>
            </a:extLst>
          </p:cNvPr>
          <p:cNvSpPr txBox="1"/>
          <p:nvPr/>
        </p:nvSpPr>
        <p:spPr>
          <a:xfrm>
            <a:off x="8237152" y="5800455"/>
            <a:ext cx="231300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Data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Semester 2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Tahun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2024</a:t>
            </a:r>
          </a:p>
        </p:txBody>
      </p:sp>
    </p:spTree>
    <p:extLst>
      <p:ext uri="{BB962C8B-B14F-4D97-AF65-F5344CB8AC3E}">
        <p14:creationId xmlns:p14="http://schemas.microsoft.com/office/powerpoint/2010/main" val="846957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151EFA84-C104-A3B6-AACA-3AE0C411DBBB}"/>
              </a:ext>
            </a:extLst>
          </p:cNvPr>
          <p:cNvGraphicFramePr>
            <a:graphicFrameLocks noGrp="1"/>
          </p:cNvGraphicFramePr>
          <p:nvPr>
            <p:extLst>
              <p:ext uri="{D42A27DB-BD31-4B8C-83A1-F6EECF244321}">
                <p14:modId xmlns:p14="http://schemas.microsoft.com/office/powerpoint/2010/main" val="3008066220"/>
              </p:ext>
            </p:extLst>
          </p:nvPr>
        </p:nvGraphicFramePr>
        <p:xfrm>
          <a:off x="407924" y="1319844"/>
          <a:ext cx="11396282" cy="5027174"/>
        </p:xfrm>
        <a:graphic>
          <a:graphicData uri="http://schemas.openxmlformats.org/drawingml/2006/table">
            <a:tbl>
              <a:tblPr firstRow="1" firstCol="1" bandRow="1">
                <a:tableStyleId>{5C22544A-7EE6-4342-B048-85BDC9FD1C3A}</a:tableStyleId>
              </a:tblPr>
              <a:tblGrid>
                <a:gridCol w="644277">
                  <a:extLst>
                    <a:ext uri="{9D8B030D-6E8A-4147-A177-3AD203B41FA5}">
                      <a16:colId xmlns:a16="http://schemas.microsoft.com/office/drawing/2014/main" val="801846013"/>
                    </a:ext>
                  </a:extLst>
                </a:gridCol>
                <a:gridCol w="8220392">
                  <a:extLst>
                    <a:ext uri="{9D8B030D-6E8A-4147-A177-3AD203B41FA5}">
                      <a16:colId xmlns:a16="http://schemas.microsoft.com/office/drawing/2014/main" val="994862335"/>
                    </a:ext>
                  </a:extLst>
                </a:gridCol>
                <a:gridCol w="2531613">
                  <a:extLst>
                    <a:ext uri="{9D8B030D-6E8A-4147-A177-3AD203B41FA5}">
                      <a16:colId xmlns:a16="http://schemas.microsoft.com/office/drawing/2014/main" val="1937071624"/>
                    </a:ext>
                  </a:extLst>
                </a:gridCol>
              </a:tblGrid>
              <a:tr h="457812">
                <a:tc>
                  <a:txBody>
                    <a:bodyPr/>
                    <a:lstStyle/>
                    <a:p>
                      <a:pPr algn="ctr" fontAlgn="t"/>
                      <a:r>
                        <a:rPr lang="en-US" sz="1600" b="1" u="none" strike="noStrike" dirty="0">
                          <a:solidFill>
                            <a:schemeClr val="bg1"/>
                          </a:solidFill>
                          <a:effectLst/>
                        </a:rPr>
                        <a:t>No</a:t>
                      </a:r>
                      <a:endParaRPr lang="en-US" sz="1600" b="1" i="0" u="none" strike="noStrike" dirty="0">
                        <a:solidFill>
                          <a:schemeClr val="bg1"/>
                        </a:solidFill>
                        <a:effectLst/>
                        <a:latin typeface="Calibri" panose="020F0502020204030204" pitchFamily="34" charset="0"/>
                      </a:endParaRPr>
                    </a:p>
                  </a:txBody>
                  <a:tcPr marL="7502" marR="7502" marT="7502" marB="0" anchor="ctr">
                    <a:solidFill>
                      <a:schemeClr val="tx1"/>
                    </a:solidFill>
                  </a:tcPr>
                </a:tc>
                <a:tc>
                  <a:txBody>
                    <a:bodyPr/>
                    <a:lstStyle/>
                    <a:p>
                      <a:pPr algn="ctr" fontAlgn="t"/>
                      <a:r>
                        <a:rPr lang="en-US" sz="1600" b="1" u="none" strike="noStrike" dirty="0" err="1">
                          <a:solidFill>
                            <a:schemeClr val="bg1"/>
                          </a:solidFill>
                          <a:effectLst/>
                        </a:rPr>
                        <a:t>Rekomendasi</a:t>
                      </a:r>
                      <a:r>
                        <a:rPr lang="en-US" sz="1600" b="1" u="none" strike="noStrike" dirty="0">
                          <a:solidFill>
                            <a:schemeClr val="bg1"/>
                          </a:solidFill>
                          <a:effectLst/>
                        </a:rPr>
                        <a:t> </a:t>
                      </a:r>
                      <a:r>
                        <a:rPr lang="en-US" sz="1600" b="1" u="none" strike="noStrike" dirty="0" err="1">
                          <a:solidFill>
                            <a:schemeClr val="bg1"/>
                          </a:solidFill>
                          <a:effectLst/>
                        </a:rPr>
                        <a:t>Untuk</a:t>
                      </a:r>
                      <a:r>
                        <a:rPr lang="en-US" sz="1600" b="1" u="none" strike="noStrike" dirty="0">
                          <a:solidFill>
                            <a:schemeClr val="bg1"/>
                          </a:solidFill>
                          <a:effectLst/>
                        </a:rPr>
                        <a:t> </a:t>
                      </a:r>
                      <a:r>
                        <a:rPr lang="en-US" sz="1600" b="1" u="none" strike="noStrike" dirty="0" err="1">
                          <a:solidFill>
                            <a:schemeClr val="bg1"/>
                          </a:solidFill>
                          <a:effectLst/>
                        </a:rPr>
                        <a:t>Peningkatan</a:t>
                      </a:r>
                      <a:r>
                        <a:rPr lang="en-US" sz="1600" b="1" u="none" strike="noStrike" dirty="0">
                          <a:solidFill>
                            <a:schemeClr val="bg1"/>
                          </a:solidFill>
                          <a:effectLst/>
                        </a:rPr>
                        <a:t> </a:t>
                      </a:r>
                      <a:r>
                        <a:rPr lang="en-US" sz="1600" b="1" u="none" strike="noStrike" dirty="0" err="1">
                          <a:solidFill>
                            <a:schemeClr val="bg1"/>
                          </a:solidFill>
                          <a:effectLst/>
                        </a:rPr>
                        <a:t>Perbaikan</a:t>
                      </a:r>
                      <a:endParaRPr lang="en-US" sz="1600" b="1" i="0" u="none" strike="noStrike" dirty="0">
                        <a:solidFill>
                          <a:schemeClr val="bg1"/>
                        </a:solidFill>
                        <a:effectLst/>
                        <a:latin typeface="Calibri" panose="020F0502020204030204" pitchFamily="34" charset="0"/>
                      </a:endParaRPr>
                    </a:p>
                  </a:txBody>
                  <a:tcPr marL="7502" marR="7502" marT="7502" marB="0" anchor="ctr">
                    <a:solidFill>
                      <a:schemeClr val="tx1"/>
                    </a:solidFill>
                  </a:tcPr>
                </a:tc>
                <a:tc>
                  <a:txBody>
                    <a:bodyPr/>
                    <a:lstStyle/>
                    <a:p>
                      <a:pPr algn="ctr" fontAlgn="t"/>
                      <a:r>
                        <a:rPr lang="en-US" sz="1600" b="1" u="none" strike="noStrike" dirty="0">
                          <a:solidFill>
                            <a:schemeClr val="bg1"/>
                          </a:solidFill>
                          <a:effectLst/>
                        </a:rPr>
                        <a:t>PIC</a:t>
                      </a:r>
                      <a:endParaRPr lang="en-US" sz="1600" b="1" i="0" u="none" strike="noStrike" dirty="0">
                        <a:solidFill>
                          <a:schemeClr val="bg1"/>
                        </a:solidFill>
                        <a:effectLst/>
                        <a:latin typeface="Calibri" panose="020F0502020204030204" pitchFamily="34" charset="0"/>
                      </a:endParaRPr>
                    </a:p>
                  </a:txBody>
                  <a:tcPr marL="7502" marR="7502" marT="7502" marB="0" anchor="ctr">
                    <a:solidFill>
                      <a:schemeClr val="tx1"/>
                    </a:solidFill>
                  </a:tcPr>
                </a:tc>
                <a:extLst>
                  <a:ext uri="{0D108BD9-81ED-4DB2-BD59-A6C34878D82A}">
                    <a16:rowId xmlns:a16="http://schemas.microsoft.com/office/drawing/2014/main" val="678934639"/>
                  </a:ext>
                </a:extLst>
              </a:tr>
              <a:tr h="608258">
                <a:tc>
                  <a:txBody>
                    <a:bodyPr/>
                    <a:lstStyle/>
                    <a:p>
                      <a:pPr algn="ctr">
                        <a:lnSpc>
                          <a:spcPct val="107000"/>
                        </a:lnSpc>
                        <a:spcAft>
                          <a:spcPts val="800"/>
                        </a:spcAft>
                      </a:pPr>
                      <a:r>
                        <a:rPr lang="en-ID" sz="1600" b="0" kern="0" dirty="0">
                          <a:solidFill>
                            <a:schemeClr val="tx1">
                              <a:lumMod val="95000"/>
                              <a:lumOff val="5000"/>
                            </a:schemeClr>
                          </a:solidFill>
                          <a:effectLst/>
                          <a:latin typeface="+mn-lt"/>
                          <a:ea typeface="Times New Roman" panose="02020603050405020304" pitchFamily="18" charset="0"/>
                          <a:cs typeface="Calibri" panose="020F0502020204030204" pitchFamily="34" charset="0"/>
                        </a:rPr>
                        <a:t>1</a:t>
                      </a:r>
                      <a:endPar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just">
                        <a:lnSpc>
                          <a:spcPct val="107000"/>
                        </a:lnSpc>
                        <a:spcAft>
                          <a:spcPts val="800"/>
                        </a:spcAft>
                      </a:pP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Pembentukan</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Tim Gugus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Tugas</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Inventory Finish Good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untuk</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memperbaiki</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proses di Warehouse Finish Good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dengan</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tujuan</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selisih</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0 rupiah.</a:t>
                      </a:r>
                    </a:p>
                  </a:txBody>
                  <a:tcPr marL="68580" marR="68580" marT="0" marB="0" anchor="ctr">
                    <a:solidFill>
                      <a:schemeClr val="bg2"/>
                    </a:solidFill>
                  </a:tcPr>
                </a:tc>
                <a:tc>
                  <a:txBody>
                    <a:bodyPr/>
                    <a:lstStyle/>
                    <a:p>
                      <a:pPr algn="ctr">
                        <a:lnSpc>
                          <a:spcPct val="107000"/>
                        </a:lnSpc>
                        <a:spcAft>
                          <a:spcPts val="800"/>
                        </a:spcAft>
                      </a:pP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Tim Yang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Ditunjuk</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Oleh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Manajemen</a:t>
                      </a:r>
                      <a:endPar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460357239"/>
                  </a:ext>
                </a:extLst>
              </a:tr>
              <a:tr h="933958">
                <a:tc>
                  <a:txBody>
                    <a:bodyPr/>
                    <a:lstStyle/>
                    <a:p>
                      <a:pPr algn="ctr">
                        <a:lnSpc>
                          <a:spcPct val="107000"/>
                        </a:lnSpc>
                        <a:spcAft>
                          <a:spcPts val="800"/>
                        </a:spcAft>
                      </a:pPr>
                      <a:r>
                        <a:rPr lang="en-ID" sz="1600" b="0" kern="0" dirty="0">
                          <a:solidFill>
                            <a:schemeClr val="tx1">
                              <a:lumMod val="95000"/>
                              <a:lumOff val="5000"/>
                            </a:schemeClr>
                          </a:solidFill>
                          <a:effectLst/>
                          <a:latin typeface="+mn-lt"/>
                          <a:ea typeface="Times New Roman" panose="02020603050405020304" pitchFamily="18" charset="0"/>
                          <a:cs typeface="Calibri" panose="020F0502020204030204" pitchFamily="34" charset="0"/>
                        </a:rPr>
                        <a:t>2</a:t>
                      </a:r>
                      <a:endPar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just">
                        <a:lnSpc>
                          <a:spcPct val="107000"/>
                        </a:lnSpc>
                        <a:spcAft>
                          <a:spcPts val="800"/>
                        </a:spcAft>
                      </a:pP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Tim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Pemanfaataan</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Unmoving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tetap</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dilanjutkan</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pada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tahun</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2025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dengan</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memanfaatkan</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kombinasi</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Unmoving dan Semi Finish.</a:t>
                      </a:r>
                    </a:p>
                  </a:txBody>
                  <a:tcPr marL="68580" marR="68580" marT="0" marB="0" anchor="ctr">
                    <a:solidFill>
                      <a:schemeClr val="bg2"/>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Tim Yang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Ditunjuk</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Oleh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Manajemen</a:t>
                      </a:r>
                      <a:endPar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endPar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615745211"/>
                  </a:ext>
                </a:extLst>
              </a:tr>
              <a:tr h="575198">
                <a:tc>
                  <a:txBody>
                    <a:bodyPr/>
                    <a:lstStyle/>
                    <a:p>
                      <a:pPr algn="ctr">
                        <a:lnSpc>
                          <a:spcPct val="107000"/>
                        </a:lnSpc>
                        <a:spcAft>
                          <a:spcPts val="800"/>
                        </a:spcAft>
                      </a:pPr>
                      <a:r>
                        <a:rPr lang="en-ID" sz="1600" b="0" kern="0" dirty="0">
                          <a:solidFill>
                            <a:schemeClr val="tx1">
                              <a:lumMod val="95000"/>
                              <a:lumOff val="5000"/>
                            </a:schemeClr>
                          </a:solidFill>
                          <a:effectLst/>
                          <a:latin typeface="+mn-lt"/>
                          <a:ea typeface="Times New Roman" panose="02020603050405020304" pitchFamily="18" charset="0"/>
                          <a:cs typeface="Calibri" panose="020F0502020204030204" pitchFamily="34" charset="0"/>
                        </a:rPr>
                        <a:t>3</a:t>
                      </a:r>
                      <a:endPar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just">
                        <a:lnSpc>
                          <a:spcPct val="107000"/>
                        </a:lnSpc>
                        <a:spcAft>
                          <a:spcPts val="800"/>
                        </a:spcAft>
                      </a:pPr>
                      <a:r>
                        <a:rPr lang="en-US" sz="1600" b="0" kern="1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Review dan Update </a:t>
                      </a:r>
                      <a:r>
                        <a:rPr lang="en-US" sz="1600" b="0" kern="1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Bisnis</a:t>
                      </a:r>
                      <a:r>
                        <a:rPr lang="en-US" sz="1600" b="0" kern="1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Proses, SOP dan IK </a:t>
                      </a:r>
                      <a:r>
                        <a:rPr lang="en-US" sz="1600" b="0" kern="1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seluruh</a:t>
                      </a:r>
                      <a:r>
                        <a:rPr lang="en-US" sz="1600" b="0" kern="1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en-US" sz="1600" b="0" kern="1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Departemen</a:t>
                      </a:r>
                      <a:r>
                        <a:rPr lang="en-US" sz="1600" b="0" kern="1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a:t>
                      </a:r>
                    </a:p>
                  </a:txBody>
                  <a:tcPr marL="68580" marR="68580" marT="0" marB="0" anchor="ctr">
                    <a:solidFill>
                      <a:schemeClr val="bg2"/>
                    </a:solidFill>
                  </a:tcPr>
                </a:tc>
                <a:tc>
                  <a:txBody>
                    <a:bodyPr/>
                    <a:lstStyle/>
                    <a:p>
                      <a:pPr algn="ctr">
                        <a:lnSpc>
                          <a:spcPct val="107000"/>
                        </a:lnSpc>
                        <a:spcAft>
                          <a:spcPts val="800"/>
                        </a:spcAft>
                      </a:pP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CMS</a:t>
                      </a:r>
                    </a:p>
                  </a:txBody>
                  <a:tcPr marL="68580" marR="68580" marT="0" marB="0" anchor="ctr">
                    <a:solidFill>
                      <a:schemeClr val="bg2"/>
                    </a:solidFill>
                  </a:tcPr>
                </a:tc>
                <a:extLst>
                  <a:ext uri="{0D108BD9-81ED-4DB2-BD59-A6C34878D82A}">
                    <a16:rowId xmlns:a16="http://schemas.microsoft.com/office/drawing/2014/main" val="1307868797"/>
                  </a:ext>
                </a:extLst>
              </a:tr>
              <a:tr h="718616">
                <a:tc>
                  <a:txBody>
                    <a:bodyPr/>
                    <a:lstStyle/>
                    <a:p>
                      <a:pPr algn="ctr">
                        <a:lnSpc>
                          <a:spcPct val="107000"/>
                        </a:lnSpc>
                        <a:spcAft>
                          <a:spcPts val="800"/>
                        </a:spcAft>
                      </a:pPr>
                      <a:r>
                        <a:rPr lang="en-ID" sz="1600" b="0" kern="0" dirty="0">
                          <a:solidFill>
                            <a:schemeClr val="tx1">
                              <a:lumMod val="95000"/>
                              <a:lumOff val="5000"/>
                            </a:schemeClr>
                          </a:solidFill>
                          <a:effectLst/>
                          <a:latin typeface="+mn-lt"/>
                          <a:ea typeface="Times New Roman" panose="02020603050405020304" pitchFamily="18" charset="0"/>
                          <a:cs typeface="Calibri" panose="020F0502020204030204" pitchFamily="34" charset="0"/>
                        </a:rPr>
                        <a:t>4</a:t>
                      </a:r>
                      <a:endPar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just">
                        <a:lnSpc>
                          <a:spcPct val="107000"/>
                        </a:lnSpc>
                        <a:spcAft>
                          <a:spcPts val="800"/>
                        </a:spcAft>
                      </a:pP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Review dan update </a:t>
                      </a:r>
                      <a:r>
                        <a:rPr lang="en-US" sz="1600" b="0" i="1"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time study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semua</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produk</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sebagai</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dasar</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perhitungan</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costing</a:t>
                      </a:r>
                    </a:p>
                  </a:txBody>
                  <a:tcPr marL="68580" marR="68580" marT="0" marB="0" anchor="ctr">
                    <a:solidFill>
                      <a:schemeClr val="bg2"/>
                    </a:solidFill>
                  </a:tcPr>
                </a:tc>
                <a:tc>
                  <a:txBody>
                    <a:bodyPr/>
                    <a:lstStyle/>
                    <a:p>
                      <a:pPr algn="ctr">
                        <a:lnSpc>
                          <a:spcPct val="107000"/>
                        </a:lnSpc>
                        <a:spcAft>
                          <a:spcPts val="800"/>
                        </a:spcAft>
                      </a:pPr>
                      <a:r>
                        <a:rPr lang="pt-BR"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MSD, PRD, R&amp;D, FIACO</a:t>
                      </a:r>
                    </a:p>
                  </a:txBody>
                  <a:tcPr marL="68580" marR="68580" marT="0" marB="0" anchor="ctr">
                    <a:solidFill>
                      <a:schemeClr val="bg2"/>
                    </a:solidFill>
                  </a:tcPr>
                </a:tc>
                <a:extLst>
                  <a:ext uri="{0D108BD9-81ED-4DB2-BD59-A6C34878D82A}">
                    <a16:rowId xmlns:a16="http://schemas.microsoft.com/office/drawing/2014/main" val="1164162039"/>
                  </a:ext>
                </a:extLst>
              </a:tr>
              <a:tr h="671843">
                <a:tc>
                  <a:txBody>
                    <a:bodyPr/>
                    <a:lstStyle/>
                    <a:p>
                      <a:pPr algn="ctr">
                        <a:lnSpc>
                          <a:spcPct val="107000"/>
                        </a:lnSpc>
                        <a:spcAft>
                          <a:spcPts val="800"/>
                        </a:spcAft>
                      </a:pP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5</a:t>
                      </a:r>
                    </a:p>
                  </a:txBody>
                  <a:tcPr marL="68580" marR="68580" marT="0" marB="0" anchor="ctr">
                    <a:solidFill>
                      <a:schemeClr val="bg2"/>
                    </a:solidFill>
                  </a:tcPr>
                </a:tc>
                <a:tc>
                  <a:txBody>
                    <a:bodyPr/>
                    <a:lstStyle/>
                    <a:p>
                      <a:pPr algn="just">
                        <a:lnSpc>
                          <a:spcPct val="107000"/>
                        </a:lnSpc>
                        <a:spcAft>
                          <a:spcPts val="800"/>
                        </a:spcAft>
                      </a:pP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Penetapan</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Sistem</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Kerja</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Multiskill</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Karyawan</a:t>
                      </a:r>
                      <a:endPar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ct val="107000"/>
                        </a:lnSpc>
                        <a:spcAft>
                          <a:spcPts val="800"/>
                        </a:spcAft>
                      </a:pP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HCGA &amp;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Produksi</a:t>
                      </a:r>
                      <a:endPar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2122466135"/>
                  </a:ext>
                </a:extLst>
              </a:tr>
              <a:tr h="1061489">
                <a:tc>
                  <a:txBody>
                    <a:bodyPr/>
                    <a:lstStyle/>
                    <a:p>
                      <a:pPr algn="ctr">
                        <a:lnSpc>
                          <a:spcPct val="107000"/>
                        </a:lnSpc>
                        <a:spcAft>
                          <a:spcPts val="800"/>
                        </a:spcAft>
                      </a:pP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6</a:t>
                      </a:r>
                    </a:p>
                  </a:txBody>
                  <a:tcPr marL="68580" marR="68580" marT="0" marB="0" anchor="ctr">
                    <a:solidFill>
                      <a:schemeClr val="bg2"/>
                    </a:solidFill>
                  </a:tcPr>
                </a:tc>
                <a:tc>
                  <a:txBody>
                    <a:bodyPr/>
                    <a:lstStyle/>
                    <a:p>
                      <a:pPr marL="342900" indent="-342900" algn="just">
                        <a:lnSpc>
                          <a:spcPct val="107000"/>
                        </a:lnSpc>
                        <a:spcAft>
                          <a:spcPts val="800"/>
                        </a:spcAft>
                        <a:buFont typeface="+mj-lt"/>
                        <a:buAutoNum type="alphaLcPeriod"/>
                      </a:pP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Penambahan</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proses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verifikasi</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gambar</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teknik</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oleh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manajer</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RND</a:t>
                      </a:r>
                    </a:p>
                    <a:p>
                      <a:pPr marL="342900" indent="-342900" algn="just">
                        <a:lnSpc>
                          <a:spcPct val="107000"/>
                        </a:lnSpc>
                        <a:spcAft>
                          <a:spcPts val="800"/>
                        </a:spcAft>
                        <a:buFont typeface="+mj-lt"/>
                        <a:buAutoNum type="alphaLcPeriod"/>
                      </a:pP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Validasi</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dan update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seluruh</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GTKP, DSKK, OPC, dan TI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ke</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seluruh</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departemen</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 yang </a:t>
                      </a:r>
                      <a:r>
                        <a:rPr lang="en-US" sz="1600" b="0" kern="100" dirty="0" err="1">
                          <a:solidFill>
                            <a:schemeClr val="tx1">
                              <a:lumMod val="95000"/>
                              <a:lumOff val="5000"/>
                            </a:schemeClr>
                          </a:solidFill>
                          <a:effectLst/>
                          <a:latin typeface="+mn-lt"/>
                          <a:ea typeface="Calibri" panose="020F0502020204030204" pitchFamily="34" charset="0"/>
                          <a:cs typeface="Times New Roman" panose="02020603050405020304" pitchFamily="18" charset="0"/>
                        </a:rPr>
                        <a:t>bersangkutan</a:t>
                      </a: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a:t>
                      </a:r>
                    </a:p>
                  </a:txBody>
                  <a:tcPr marL="68580" marR="68580" marT="0" marB="0" anchor="ctr">
                    <a:solidFill>
                      <a:schemeClr val="bg2"/>
                    </a:solidFill>
                  </a:tcPr>
                </a:tc>
                <a:tc>
                  <a:txBody>
                    <a:bodyPr/>
                    <a:lstStyle/>
                    <a:p>
                      <a:pPr algn="ctr">
                        <a:lnSpc>
                          <a:spcPct val="107000"/>
                        </a:lnSpc>
                        <a:spcAft>
                          <a:spcPts val="800"/>
                        </a:spcAft>
                      </a:pPr>
                      <a:r>
                        <a:rPr lang="en-US" sz="1600" b="0" kern="100" dirty="0">
                          <a:solidFill>
                            <a:schemeClr val="tx1">
                              <a:lumMod val="95000"/>
                              <a:lumOff val="5000"/>
                            </a:schemeClr>
                          </a:solidFill>
                          <a:effectLst/>
                          <a:latin typeface="+mn-lt"/>
                          <a:ea typeface="Calibri" panose="020F0502020204030204" pitchFamily="34" charset="0"/>
                          <a:cs typeface="Times New Roman" panose="02020603050405020304" pitchFamily="18" charset="0"/>
                        </a:rPr>
                        <a:t>RND</a:t>
                      </a:r>
                    </a:p>
                  </a:txBody>
                  <a:tcPr marL="68580" marR="68580" marT="0" marB="0" anchor="ctr">
                    <a:solidFill>
                      <a:schemeClr val="bg2"/>
                    </a:solidFill>
                  </a:tcPr>
                </a:tc>
                <a:extLst>
                  <a:ext uri="{0D108BD9-81ED-4DB2-BD59-A6C34878D82A}">
                    <a16:rowId xmlns:a16="http://schemas.microsoft.com/office/drawing/2014/main" val="4102456569"/>
                  </a:ext>
                </a:extLst>
              </a:tr>
            </a:tbl>
          </a:graphicData>
        </a:graphic>
      </p:graphicFrame>
      <p:grpSp>
        <p:nvGrpSpPr>
          <p:cNvPr id="2" name="Group 1">
            <a:extLst>
              <a:ext uri="{FF2B5EF4-FFF2-40B4-BE49-F238E27FC236}">
                <a16:creationId xmlns:a16="http://schemas.microsoft.com/office/drawing/2014/main" id="{67912727-BED4-474F-E11F-187D150F67FB}"/>
              </a:ext>
            </a:extLst>
          </p:cNvPr>
          <p:cNvGrpSpPr/>
          <p:nvPr/>
        </p:nvGrpSpPr>
        <p:grpSpPr>
          <a:xfrm>
            <a:off x="465100" y="6444412"/>
            <a:ext cx="11339106" cy="287226"/>
            <a:chOff x="465100" y="6294512"/>
            <a:chExt cx="11339106" cy="287226"/>
          </a:xfrm>
        </p:grpSpPr>
        <p:pic>
          <p:nvPicPr>
            <p:cNvPr id="3" name="Picture 2">
              <a:extLst>
                <a:ext uri="{FF2B5EF4-FFF2-40B4-BE49-F238E27FC236}">
                  <a16:creationId xmlns:a16="http://schemas.microsoft.com/office/drawing/2014/main" id="{0721CC05-CFAC-9A07-2EA4-63A23165EB0C}"/>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4" name="Straight Connector 3">
              <a:extLst>
                <a:ext uri="{FF2B5EF4-FFF2-40B4-BE49-F238E27FC236}">
                  <a16:creationId xmlns:a16="http://schemas.microsoft.com/office/drawing/2014/main" id="{85500D59-178E-8F97-5F54-7B50EB42F3B0}"/>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90D745C-AF1E-E361-DC9C-78656A533E92}"/>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D5ACBAF-6A29-CCC1-74D1-E7A0B2FC71D3}"/>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9C01C2B-9FD9-53CE-AC6C-3C2C8EC3DF71}"/>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F71B55E4-07CC-F2B9-3DF2-B2E4CE17C08D}"/>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2" name="TextBox 11">
            <a:extLst>
              <a:ext uri="{FF2B5EF4-FFF2-40B4-BE49-F238E27FC236}">
                <a16:creationId xmlns:a16="http://schemas.microsoft.com/office/drawing/2014/main" id="{5A09A223-3D3F-3D39-5DFF-95FB2A6B7BE5}"/>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06</a:t>
            </a:r>
            <a:endParaRPr lang="ko-KR" altLang="en-US" sz="2400" b="1" dirty="0">
              <a:latin typeface="Arial"/>
              <a:ea typeface="Arial Unicode MS"/>
              <a:cs typeface="Arial" pitchFamily="34" charset="0"/>
            </a:endParaRPr>
          </a:p>
        </p:txBody>
      </p:sp>
      <p:sp>
        <p:nvSpPr>
          <p:cNvPr id="13" name="TextBox 12">
            <a:extLst>
              <a:ext uri="{FF2B5EF4-FFF2-40B4-BE49-F238E27FC236}">
                <a16:creationId xmlns:a16="http://schemas.microsoft.com/office/drawing/2014/main" id="{BA43C442-A376-55D2-D423-356F11A6BD7E}"/>
              </a:ext>
            </a:extLst>
          </p:cNvPr>
          <p:cNvSpPr txBox="1"/>
          <p:nvPr/>
        </p:nvSpPr>
        <p:spPr>
          <a:xfrm>
            <a:off x="1285914" y="421260"/>
            <a:ext cx="3126429" cy="523220"/>
          </a:xfrm>
          <a:prstGeom prst="rect">
            <a:avLst/>
          </a:prstGeom>
          <a:noFill/>
        </p:spPr>
        <p:txBody>
          <a:bodyPr wrap="square" lIns="108000" rIns="108000" rtlCol="0">
            <a:spAutoFit/>
          </a:bodyPr>
          <a:lstStyle/>
          <a:p>
            <a:r>
              <a:rPr lang="fi-FI" altLang="ko-KR" sz="1400" b="1" dirty="0">
                <a:latin typeface="Arial"/>
                <a:ea typeface="Arial Unicode MS"/>
                <a:cs typeface="Arial" pitchFamily="34" charset="0"/>
              </a:rPr>
              <a:t>PELUANG UNTUK PERBAIKAN KINERJA</a:t>
            </a:r>
          </a:p>
        </p:txBody>
      </p:sp>
    </p:spTree>
    <p:extLst>
      <p:ext uri="{BB962C8B-B14F-4D97-AF65-F5344CB8AC3E}">
        <p14:creationId xmlns:p14="http://schemas.microsoft.com/office/powerpoint/2010/main" val="211793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09A319-4F82-386D-7FE2-7361ACB94B3E}"/>
              </a:ext>
            </a:extLst>
          </p:cNvPr>
          <p:cNvSpPr>
            <a:spLocks noGrp="1"/>
          </p:cNvSpPr>
          <p:nvPr>
            <p:ph idx="1"/>
          </p:nvPr>
        </p:nvSpPr>
        <p:spPr>
          <a:xfrm>
            <a:off x="465100" y="1204452"/>
            <a:ext cx="11339106" cy="5367899"/>
          </a:xfrm>
        </p:spPr>
        <p:txBody>
          <a:bodyPr>
            <a:normAutofit lnSpcReduction="10000"/>
          </a:bodyPr>
          <a:lstStyle/>
          <a:p>
            <a:pPr marL="342900" marR="63500" lvl="0" indent="-342900">
              <a:spcAft>
                <a:spcPts val="0"/>
              </a:spcAft>
              <a:buFont typeface="+mj-lt"/>
              <a:buAutoNum type="alphaLcPeriod"/>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Update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Perhitungan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PPh</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21 PP No 58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Tahun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2023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tentang</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Tarif dan Pajak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Penghasilan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Pasal 21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atas</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Penghasilan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Sehubungan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dengan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Pekerjaan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Jasa,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atau</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Kegiatan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Wajib Pajak Orang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Pribadi</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yang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berlaku</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1 Januari 2024</a:t>
            </a:r>
            <a:r>
              <a:rPr lang="en-US" sz="1600" dirty="0">
                <a:latin typeface="Arial Narrow" panose="020B0606020202030204" pitchFamily="34" charset="0"/>
                <a:ea typeface="Times New Roman" panose="02020603050405020304" pitchFamily="18" charset="0"/>
                <a:cs typeface="Times New Roman" panose="02020603050405020304" pitchFamily="18" charset="0"/>
              </a:rPr>
              <a:t>.</a:t>
            </a:r>
          </a:p>
          <a:p>
            <a:pPr marL="342900" marR="63500" lvl="0" indent="-342900">
              <a:spcAft>
                <a:spcPts val="0"/>
              </a:spcAft>
              <a:buFont typeface="+mj-lt"/>
              <a:buAutoNum type="alphaLcPeriod"/>
            </a:pPr>
            <a:endParaRPr lang="en-US"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marR="63500" lvl="0" indent="-342900">
              <a:spcAft>
                <a:spcPts val="0"/>
              </a:spcAft>
              <a:buFont typeface="+mj-lt"/>
              <a:buAutoNum type="alphaLcPeriod"/>
            </a:pP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Peraturan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Menteri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Ketenagakerjaan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Permenaker</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Nomor</a:t>
            </a:r>
            <a:r>
              <a:rPr lang="en-US" sz="1600" dirty="0">
                <a:latin typeface="Arial Narrow" panose="020B0606020202030204" pitchFamily="34" charset="0"/>
                <a:ea typeface="Times New Roman" panose="02020603050405020304" pitchFamily="18" charset="0"/>
                <a:cs typeface="Times New Roman" panose="02020603050405020304" pitchFamily="18" charset="0"/>
              </a:rPr>
              <a:t> 16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Tahun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2024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mengatur</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penetapan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upah</a:t>
            </a:r>
            <a:r>
              <a:rPr lang="en-US" sz="1600" dirty="0">
                <a:latin typeface="Arial Narrow" panose="020B0606020202030204" pitchFamily="34" charset="0"/>
                <a:ea typeface="Times New Roman" panose="02020603050405020304" pitchFamily="18" charset="0"/>
                <a:cs typeface="Times New Roman" panose="02020603050405020304" pitchFamily="18" charset="0"/>
              </a:rPr>
              <a:t> minimum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tahun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2025,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termasuk</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upah</a:t>
            </a:r>
            <a:r>
              <a:rPr lang="en-US" sz="1600" dirty="0">
                <a:latin typeface="Arial Narrow" panose="020B0606020202030204" pitchFamily="34" charset="0"/>
                <a:ea typeface="Times New Roman" panose="02020603050405020304" pitchFamily="18" charset="0"/>
                <a:cs typeface="Times New Roman" panose="02020603050405020304" pitchFamily="18" charset="0"/>
              </a:rPr>
              <a:t> minimum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provinsi</a:t>
            </a:r>
            <a:r>
              <a:rPr lang="en-US" sz="1600" dirty="0">
                <a:latin typeface="Arial Narrow" panose="020B0606020202030204" pitchFamily="34" charset="0"/>
                <a:ea typeface="Times New Roman" panose="02020603050405020304" pitchFamily="18" charset="0"/>
                <a:cs typeface="Times New Roman" panose="02020603050405020304" pitchFamily="18" charset="0"/>
              </a:rPr>
              <a:t> (UMP) dan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upah</a:t>
            </a:r>
            <a:r>
              <a:rPr lang="en-US" sz="1600" dirty="0">
                <a:latin typeface="Arial Narrow" panose="020B0606020202030204" pitchFamily="34" charset="0"/>
                <a:ea typeface="Times New Roman" panose="02020603050405020304" pitchFamily="18" charset="0"/>
                <a:cs typeface="Times New Roman" panose="02020603050405020304" pitchFamily="18" charset="0"/>
              </a:rPr>
              <a:t> minimum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kabupaten</a:t>
            </a:r>
            <a:r>
              <a:rPr lang="en-US" sz="1600" dirty="0">
                <a:latin typeface="Arial Narrow" panose="020B0606020202030204" pitchFamily="34" charset="0"/>
                <a:ea typeface="Times New Roman" panose="02020603050405020304" pitchFamily="18" charset="0"/>
                <a:cs typeface="Times New Roman" panose="02020603050405020304" pitchFamily="18" charset="0"/>
              </a:rPr>
              <a:t>/</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kota</a:t>
            </a:r>
            <a:r>
              <a:rPr lang="en-US" sz="1600" dirty="0">
                <a:latin typeface="Arial Narrow" panose="020B0606020202030204" pitchFamily="34" charset="0"/>
                <a:ea typeface="Times New Roman" panose="02020603050405020304" pitchFamily="18" charset="0"/>
                <a:cs typeface="Times New Roman" panose="02020603050405020304" pitchFamily="18" charset="0"/>
              </a:rPr>
              <a:t> (UMK), yang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mulai</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berlaku</a:t>
            </a:r>
            <a:r>
              <a:rPr lang="en-US" sz="1600" dirty="0">
                <a:latin typeface="Arial Narrow" panose="020B0606020202030204" pitchFamily="34" charset="0"/>
                <a:ea typeface="Times New Roman" panose="02020603050405020304" pitchFamily="18" charset="0"/>
                <a:cs typeface="Times New Roman" panose="02020603050405020304" pitchFamily="18" charset="0"/>
              </a:rPr>
              <a:t> 1 Januari 2025.</a:t>
            </a:r>
          </a:p>
          <a:p>
            <a:pPr marL="342900" marR="63500" lvl="0" indent="-342900">
              <a:spcAft>
                <a:spcPts val="0"/>
              </a:spcAft>
              <a:buFont typeface="+mj-lt"/>
              <a:buAutoNum type="alphaLcPeriod"/>
            </a:pPr>
            <a:endParaRPr lang="en-US"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marR="63500" lvl="0" indent="-342900">
              <a:spcAft>
                <a:spcPts val="0"/>
              </a:spcAft>
              <a:buFont typeface="+mj-lt"/>
              <a:buAutoNum type="alphaLcPeriod"/>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KMK 456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Tahun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2024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Tentang</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Implementasi</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Sistem</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Inti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Administrasi</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Perpajakan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a:t>
            </a:r>
          </a:p>
          <a:p>
            <a:pPr marL="342900" marR="63500" lvl="0" indent="-342900">
              <a:spcAft>
                <a:spcPts val="0"/>
              </a:spcAft>
              <a:buFont typeface="+mj-lt"/>
              <a:buAutoNum type="alphaLcPeriod"/>
            </a:pPr>
            <a:endParaRPr lang="en-US"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marR="63500" lvl="0" indent="-342900">
              <a:spcAft>
                <a:spcPts val="0"/>
              </a:spcAft>
              <a:buFont typeface="+mj-lt"/>
              <a:buAutoNum type="alphaLcPeriod"/>
            </a:pPr>
            <a:r>
              <a:rPr lang="en-US" sz="1600" dirty="0">
                <a:latin typeface="Arial Narrow" panose="020B0606020202030204" pitchFamily="34" charset="0"/>
                <a:ea typeface="Times New Roman" panose="02020603050405020304" pitchFamily="18" charset="0"/>
                <a:cs typeface="Times New Roman" panose="02020603050405020304" pitchFamily="18" charset="0"/>
              </a:rPr>
              <a:t>Per-1/PJ/2025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Petunjuk</a:t>
            </a:r>
            <a:r>
              <a:rPr lang="en-US" sz="1600" dirty="0">
                <a:latin typeface="Arial Narrow" panose="020B0606020202030204" pitchFamily="34" charset="0"/>
                <a:ea typeface="Times New Roman" panose="02020603050405020304" pitchFamily="18" charset="0"/>
                <a:cs typeface="Times New Roman" panose="02020603050405020304" pitchFamily="18" charset="0"/>
              </a:rPr>
              <a:t> Teknis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Pembuatan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Faktur</a:t>
            </a:r>
            <a:r>
              <a:rPr lang="en-US" sz="1600" dirty="0">
                <a:latin typeface="Arial Narrow" panose="020B0606020202030204" pitchFamily="34" charset="0"/>
                <a:ea typeface="Times New Roman" panose="02020603050405020304" pitchFamily="18" charset="0"/>
                <a:cs typeface="Times New Roman" panose="02020603050405020304" pitchFamily="18" charset="0"/>
              </a:rPr>
              <a:t> Pajak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Dalam</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Rangka</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Pelaksanaan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Peraturan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Menteri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Keuangan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Nomor</a:t>
            </a:r>
            <a:r>
              <a:rPr lang="en-US" sz="1600" dirty="0">
                <a:latin typeface="Arial Narrow" panose="020B0606020202030204" pitchFamily="34" charset="0"/>
                <a:ea typeface="Times New Roman" panose="02020603050405020304" pitchFamily="18" charset="0"/>
                <a:cs typeface="Times New Roman" panose="02020603050405020304" pitchFamily="18" charset="0"/>
              </a:rPr>
              <a:t> 131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Tahun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2024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Tentang</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Perlakuan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Pajak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Pertambahan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Nilai Atas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Impor</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Barang</a:t>
            </a:r>
            <a:r>
              <a:rPr lang="en-US" sz="1600" dirty="0">
                <a:latin typeface="Arial Narrow" panose="020B0606020202030204" pitchFamily="34" charset="0"/>
                <a:ea typeface="Times New Roman" panose="02020603050405020304" pitchFamily="18" charset="0"/>
                <a:cs typeface="Times New Roman" panose="02020603050405020304" pitchFamily="18" charset="0"/>
              </a:rPr>
              <a:t> Kena Pajak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Penyerahan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Barang</a:t>
            </a:r>
            <a:r>
              <a:rPr lang="en-US" sz="1600" dirty="0">
                <a:latin typeface="Arial Narrow" panose="020B0606020202030204" pitchFamily="34" charset="0"/>
                <a:ea typeface="Times New Roman" panose="02020603050405020304" pitchFamily="18" charset="0"/>
                <a:cs typeface="Times New Roman" panose="02020603050405020304" pitchFamily="18" charset="0"/>
              </a:rPr>
              <a:t> Kena Pajak,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Penyerahan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Jasa Kena Pajak,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Pemanfaatan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Barang</a:t>
            </a:r>
            <a:r>
              <a:rPr lang="en-US" sz="1600" dirty="0">
                <a:latin typeface="Arial Narrow" panose="020B0606020202030204" pitchFamily="34" charset="0"/>
                <a:ea typeface="Times New Roman" panose="02020603050405020304" pitchFamily="18" charset="0"/>
                <a:cs typeface="Times New Roman" panose="02020603050405020304" pitchFamily="18" charset="0"/>
              </a:rPr>
              <a:t> Kena Pajak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Tidak</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Berwujud</a:t>
            </a:r>
            <a:r>
              <a:rPr lang="en-US" sz="1600" dirty="0">
                <a:latin typeface="Arial Narrow" panose="020B0606020202030204" pitchFamily="34" charset="0"/>
                <a:ea typeface="Times New Roman" panose="02020603050405020304" pitchFamily="18" charset="0"/>
                <a:cs typeface="Times New Roman" panose="02020603050405020304" pitchFamily="18" charset="0"/>
              </a:rPr>
              <a:t> Dari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Luar</a:t>
            </a:r>
            <a:r>
              <a:rPr lang="en-US" sz="1600" dirty="0">
                <a:latin typeface="Arial Narrow" panose="020B0606020202030204" pitchFamily="34" charset="0"/>
                <a:ea typeface="Times New Roman" panose="02020603050405020304" pitchFamily="18" charset="0"/>
                <a:cs typeface="Times New Roman" panose="02020603050405020304" pitchFamily="18" charset="0"/>
              </a:rPr>
              <a:t> Daerah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Pabean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Di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Dalam</a:t>
            </a:r>
            <a:r>
              <a:rPr lang="en-US" sz="1600" dirty="0">
                <a:latin typeface="Arial Narrow" panose="020B0606020202030204" pitchFamily="34" charset="0"/>
                <a:ea typeface="Times New Roman" panose="02020603050405020304" pitchFamily="18" charset="0"/>
                <a:cs typeface="Times New Roman" panose="02020603050405020304" pitchFamily="18" charset="0"/>
              </a:rPr>
              <a:t> Daerah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Pabean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Dan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Pemanfaatan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Jasa Kena Pajak Dari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Luar</a:t>
            </a:r>
            <a:r>
              <a:rPr lang="en-US" sz="1600" dirty="0">
                <a:latin typeface="Arial Narrow" panose="020B0606020202030204" pitchFamily="34" charset="0"/>
                <a:ea typeface="Times New Roman" panose="02020603050405020304" pitchFamily="18" charset="0"/>
                <a:cs typeface="Times New Roman" panose="02020603050405020304" pitchFamily="18" charset="0"/>
              </a:rPr>
              <a:t> Daerah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Pabean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DI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Dalam</a:t>
            </a:r>
            <a:r>
              <a:rPr lang="en-US" sz="1600" dirty="0">
                <a:latin typeface="Arial Narrow" panose="020B0606020202030204" pitchFamily="34" charset="0"/>
                <a:ea typeface="Times New Roman" panose="02020603050405020304" pitchFamily="18" charset="0"/>
                <a:cs typeface="Times New Roman" panose="02020603050405020304" pitchFamily="18" charset="0"/>
              </a:rPr>
              <a:t> Daerah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Pabean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Penerapan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Dasar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Pengenaan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Pajak PPN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menjadi</a:t>
            </a:r>
            <a:r>
              <a:rPr lang="en-US" sz="1600" dirty="0">
                <a:latin typeface="Arial Narrow" panose="020B0606020202030204" pitchFamily="34" charset="0"/>
                <a:ea typeface="Times New Roman" panose="02020603050405020304" pitchFamily="18" charset="0"/>
                <a:cs typeface="Times New Roman" panose="02020603050405020304" pitchFamily="18" charset="0"/>
              </a:rPr>
              <a:t> 11/12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dari</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harga</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jual</a:t>
            </a:r>
            <a:r>
              <a:rPr lang="en-US" sz="1600" dirty="0">
                <a:latin typeface="Arial Narrow" panose="020B0606020202030204" pitchFamily="34" charset="0"/>
                <a:ea typeface="Times New Roman" panose="02020603050405020304" pitchFamily="18" charset="0"/>
                <a:cs typeface="Times New Roman" panose="02020603050405020304" pitchFamily="18" charset="0"/>
              </a:rPr>
              <a:t> dan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tarif</a:t>
            </a:r>
            <a:r>
              <a:rPr lang="en-US" sz="1600" dirty="0">
                <a:latin typeface="Arial Narrow" panose="020B0606020202030204" pitchFamily="34" charset="0"/>
                <a:ea typeface="Times New Roman" panose="02020603050405020304" pitchFamily="18" charset="0"/>
                <a:cs typeface="Times New Roman" panose="02020603050405020304" pitchFamily="18" charset="0"/>
              </a:rPr>
              <a:t> PPN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menjadi</a:t>
            </a:r>
            <a:r>
              <a:rPr lang="en-US" sz="1600" dirty="0">
                <a:latin typeface="Arial Narrow" panose="020B0606020202030204" pitchFamily="34" charset="0"/>
                <a:ea typeface="Times New Roman" panose="02020603050405020304" pitchFamily="18" charset="0"/>
                <a:cs typeface="Times New Roman" panose="02020603050405020304" pitchFamily="18" charset="0"/>
              </a:rPr>
              <a:t> 12%).</a:t>
            </a:r>
          </a:p>
          <a:p>
            <a:pPr marL="342900" marR="63500" lvl="0" indent="-342900">
              <a:spcAft>
                <a:spcPts val="0"/>
              </a:spcAft>
              <a:buFont typeface="+mj-lt"/>
              <a:buAutoNum type="alphaLcPeriod"/>
            </a:pPr>
            <a:endParaRPr lang="en-US"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marR="63500" lvl="0" indent="-342900">
              <a:spcAft>
                <a:spcPts val="0"/>
              </a:spcAft>
              <a:buFont typeface="+mj-lt"/>
              <a:buAutoNum type="alphaLcPeriod"/>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KT-08/2025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Tentang</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Keterangan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Tertulis</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Terkait</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Pengkreditan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Pajak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Masukan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Pasca –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Implementasi</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Coretax</a:t>
            </a:r>
            <a:r>
              <a:rPr lang="en-US" sz="1600" dirty="0">
                <a:latin typeface="Arial Narrow" panose="020B0606020202030204" pitchFamily="34" charset="0"/>
                <a:ea typeface="Times New Roman" panose="02020603050405020304" pitchFamily="18" charset="0"/>
                <a:cs typeface="Times New Roman" panose="02020603050405020304" pitchFamily="18" charset="0"/>
              </a:rPr>
              <a:t>.</a:t>
            </a:r>
          </a:p>
          <a:p>
            <a:pPr marL="342900" marR="63500" lvl="0" indent="-342900">
              <a:spcAft>
                <a:spcPts val="0"/>
              </a:spcAft>
              <a:buFont typeface="+mj-lt"/>
              <a:buAutoNum type="alphaLcPeriod"/>
            </a:pPr>
            <a:endParaRPr lang="en-US"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marR="63500" lvl="0" indent="-342900">
              <a:spcAft>
                <a:spcPts val="0"/>
              </a:spcAft>
              <a:buFont typeface="+mj-lt"/>
              <a:buAutoNum type="alphaLcPeriod"/>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PMK 10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Tahun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2025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Tentang</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Pajak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Penghasilan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Pasal 21 Atas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Penghasilan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Tertentu</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Yang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Ditanggung</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Pemerintah</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Dalam</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Rangka</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Stimulus Ekonomi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Tahun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Anggaran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2025.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Pemberian</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Insentif</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PPh21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Periode</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Januari</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-Desember</a:t>
            </a:r>
            <a:r>
              <a:rPr lang="en-US" sz="1600" dirty="0">
                <a:latin typeface="Arial Narrow" panose="020B0606020202030204" pitchFamily="34" charset="0"/>
                <a:ea typeface="Times New Roman" panose="02020603050405020304" pitchFamily="18" charset="0"/>
                <a:cs typeface="Times New Roman" panose="02020603050405020304" pitchFamily="18" charset="0"/>
              </a:rPr>
              <a:t> 2025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untuk</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karyawan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dengan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penghasilan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tetap</a:t>
            </a:r>
            <a:r>
              <a:rPr lang="en-US" sz="1600" dirty="0">
                <a:latin typeface="Arial Narrow" panose="020B0606020202030204" pitchFamily="34" charset="0"/>
                <a:ea typeface="Times New Roman" panose="02020603050405020304" pitchFamily="18" charset="0"/>
                <a:cs typeface="Times New Roman" panose="02020603050405020304" pitchFamily="18" charset="0"/>
              </a:rPr>
              <a:t> dan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teratur</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kurang</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dari</a:t>
            </a:r>
            <a:r>
              <a:rPr lang="en-US" sz="1600" dirty="0">
                <a:latin typeface="Arial Narrow" panose="020B0606020202030204" pitchFamily="34" charset="0"/>
                <a:ea typeface="Times New Roman" panose="02020603050405020304" pitchFamily="18" charset="0"/>
                <a:cs typeface="Times New Roman" panose="02020603050405020304" pitchFamily="18" charset="0"/>
              </a:rPr>
              <a:t> 10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jt</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perbulan</a:t>
            </a:r>
            <a:r>
              <a:rPr lang="en-US" sz="1600" dirty="0">
                <a:latin typeface="Arial Narrow" panose="020B0606020202030204" pitchFamily="34" charset="0"/>
                <a:ea typeface="Times New Roman" panose="02020603050405020304" pitchFamily="18" charset="0"/>
                <a:cs typeface="Times New Roman" panose="02020603050405020304" pitchFamily="18" charset="0"/>
              </a:rPr>
              <a:t>).</a:t>
            </a:r>
            <a:endParaRPr lang="en-US" sz="16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9FAC710B-4E43-0490-5874-5E2301C1B6D6}"/>
              </a:ext>
            </a:extLst>
          </p:cNvPr>
          <p:cNvGrpSpPr/>
          <p:nvPr/>
        </p:nvGrpSpPr>
        <p:grpSpPr>
          <a:xfrm>
            <a:off x="465100" y="6444412"/>
            <a:ext cx="11339106" cy="287226"/>
            <a:chOff x="465100" y="6294512"/>
            <a:chExt cx="11339106" cy="287226"/>
          </a:xfrm>
        </p:grpSpPr>
        <p:pic>
          <p:nvPicPr>
            <p:cNvPr id="7" name="Picture 6">
              <a:extLst>
                <a:ext uri="{FF2B5EF4-FFF2-40B4-BE49-F238E27FC236}">
                  <a16:creationId xmlns:a16="http://schemas.microsoft.com/office/drawing/2014/main" id="{E08A3FC4-678D-4C6D-745E-12A9A71F4A00}"/>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8" name="Straight Connector 7">
              <a:extLst>
                <a:ext uri="{FF2B5EF4-FFF2-40B4-BE49-F238E27FC236}">
                  <a16:creationId xmlns:a16="http://schemas.microsoft.com/office/drawing/2014/main" id="{154D9AB1-9ED2-4C89-CCB5-5756BAA2F20D}"/>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999FFEAD-0034-B76D-FD8A-7329CAE72987}"/>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0B8473D-BF6E-3981-BEDE-AFD3A950F4BC}"/>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D1B72EE-C9C0-1123-BEDF-7629C416B0D7}"/>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Rounded Corners 11">
            <a:extLst>
              <a:ext uri="{FF2B5EF4-FFF2-40B4-BE49-F238E27FC236}">
                <a16:creationId xmlns:a16="http://schemas.microsoft.com/office/drawing/2014/main" id="{AE1B5A96-9057-652D-80D8-DE1477B06D8C}"/>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3" name="TextBox 12">
            <a:extLst>
              <a:ext uri="{FF2B5EF4-FFF2-40B4-BE49-F238E27FC236}">
                <a16:creationId xmlns:a16="http://schemas.microsoft.com/office/drawing/2014/main" id="{F541E8B3-9272-9F4C-05EA-64D2316556E3}"/>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07</a:t>
            </a:r>
            <a:endParaRPr lang="ko-KR" altLang="en-US" sz="2400" b="1" dirty="0">
              <a:latin typeface="Arial"/>
              <a:ea typeface="Arial Unicode MS"/>
              <a:cs typeface="Arial" pitchFamily="34" charset="0"/>
            </a:endParaRPr>
          </a:p>
        </p:txBody>
      </p:sp>
      <p:sp>
        <p:nvSpPr>
          <p:cNvPr id="14" name="TextBox 13">
            <a:extLst>
              <a:ext uri="{FF2B5EF4-FFF2-40B4-BE49-F238E27FC236}">
                <a16:creationId xmlns:a16="http://schemas.microsoft.com/office/drawing/2014/main" id="{109ADBB4-224F-57BA-5C7E-5A2DD65C1824}"/>
              </a:ext>
            </a:extLst>
          </p:cNvPr>
          <p:cNvSpPr txBox="1"/>
          <p:nvPr/>
        </p:nvSpPr>
        <p:spPr>
          <a:xfrm>
            <a:off x="1285914" y="421260"/>
            <a:ext cx="3126429" cy="523220"/>
          </a:xfrm>
          <a:prstGeom prst="rect">
            <a:avLst/>
          </a:prstGeom>
          <a:noFill/>
        </p:spPr>
        <p:txBody>
          <a:bodyPr wrap="square" lIns="108000" rIns="108000" rtlCol="0">
            <a:spAutoFit/>
          </a:bodyPr>
          <a:lstStyle/>
          <a:p>
            <a:r>
              <a:rPr lang="fi-FI" altLang="ko-KR" sz="1400" b="1" dirty="0">
                <a:latin typeface="Arial"/>
                <a:ea typeface="Arial Unicode MS"/>
                <a:cs typeface="Arial" pitchFamily="34" charset="0"/>
              </a:rPr>
              <a:t>PERSYARATAN REGULASI BARU ATAU YANG DIREVISI</a:t>
            </a:r>
          </a:p>
        </p:txBody>
      </p:sp>
    </p:spTree>
    <p:extLst>
      <p:ext uri="{BB962C8B-B14F-4D97-AF65-F5344CB8AC3E}">
        <p14:creationId xmlns:p14="http://schemas.microsoft.com/office/powerpoint/2010/main" val="69779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E14ACB6-67DD-CAC0-FF7E-3C653B47D186}"/>
              </a:ext>
            </a:extLst>
          </p:cNvPr>
          <p:cNvGraphicFramePr>
            <a:graphicFrameLocks/>
          </p:cNvGraphicFramePr>
          <p:nvPr>
            <p:extLst>
              <p:ext uri="{D42A27DB-BD31-4B8C-83A1-F6EECF244321}">
                <p14:modId xmlns:p14="http://schemas.microsoft.com/office/powerpoint/2010/main" val="161334231"/>
              </p:ext>
            </p:extLst>
          </p:nvPr>
        </p:nvGraphicFramePr>
        <p:xfrm>
          <a:off x="6952969" y="1520062"/>
          <a:ext cx="5105681" cy="376313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C04BA3A-F185-1B0F-8D08-75E3CD394A03}"/>
              </a:ext>
            </a:extLst>
          </p:cNvPr>
          <p:cNvSpPr txBox="1"/>
          <p:nvPr/>
        </p:nvSpPr>
        <p:spPr>
          <a:xfrm>
            <a:off x="422786" y="1277125"/>
            <a:ext cx="2466188" cy="369332"/>
          </a:xfrm>
          <a:prstGeom prst="rect">
            <a:avLst/>
          </a:prstGeom>
          <a:noFill/>
        </p:spPr>
        <p:txBody>
          <a:bodyPr wrap="none" rtlCol="0">
            <a:spAutoFit/>
          </a:bodyPr>
          <a:lstStyle/>
          <a:p>
            <a:r>
              <a:rPr lang="en-US" b="1" dirty="0"/>
              <a:t>* </a:t>
            </a:r>
            <a:r>
              <a:rPr lang="en-US" b="1" dirty="0" err="1"/>
              <a:t>Jawaban</a:t>
            </a:r>
            <a:r>
              <a:rPr lang="en-US" b="1" dirty="0"/>
              <a:t> RTM Point 2.</a:t>
            </a:r>
          </a:p>
        </p:txBody>
      </p:sp>
      <p:sp>
        <p:nvSpPr>
          <p:cNvPr id="6" name="TextBox 5">
            <a:extLst>
              <a:ext uri="{FF2B5EF4-FFF2-40B4-BE49-F238E27FC236}">
                <a16:creationId xmlns:a16="http://schemas.microsoft.com/office/drawing/2014/main" id="{D4C083B2-5E27-5135-01DB-E4A51C773DDE}"/>
              </a:ext>
            </a:extLst>
          </p:cNvPr>
          <p:cNvSpPr txBox="1"/>
          <p:nvPr/>
        </p:nvSpPr>
        <p:spPr>
          <a:xfrm>
            <a:off x="1222153" y="410561"/>
            <a:ext cx="4583561" cy="523220"/>
          </a:xfrm>
          <a:prstGeom prst="rect">
            <a:avLst/>
          </a:prstGeom>
          <a:noFill/>
        </p:spPr>
        <p:txBody>
          <a:bodyPr wrap="square" lIns="108000" rIns="108000" rtlCol="0">
            <a:spAutoFit/>
          </a:bodyPr>
          <a:lstStyle/>
          <a:p>
            <a:r>
              <a:rPr lang="en-US" altLang="ko-KR" sz="1400" b="1" dirty="0">
                <a:latin typeface="Arial"/>
                <a:ea typeface="Arial Unicode MS"/>
                <a:cs typeface="Arial" pitchFamily="34" charset="0"/>
              </a:rPr>
              <a:t>TINDAK LANJUT RAPAT TINJAUAN MANAJEMEN SEBELUMNYA</a:t>
            </a:r>
          </a:p>
        </p:txBody>
      </p:sp>
      <p:grpSp>
        <p:nvGrpSpPr>
          <p:cNvPr id="7" name="Group 6">
            <a:extLst>
              <a:ext uri="{FF2B5EF4-FFF2-40B4-BE49-F238E27FC236}">
                <a16:creationId xmlns:a16="http://schemas.microsoft.com/office/drawing/2014/main" id="{61C9746C-28B4-BC02-F056-26B502734BC0}"/>
              </a:ext>
            </a:extLst>
          </p:cNvPr>
          <p:cNvGrpSpPr/>
          <p:nvPr/>
        </p:nvGrpSpPr>
        <p:grpSpPr>
          <a:xfrm>
            <a:off x="422786" y="392377"/>
            <a:ext cx="613166" cy="621231"/>
            <a:chOff x="422786" y="392377"/>
            <a:chExt cx="613166" cy="621231"/>
          </a:xfrm>
        </p:grpSpPr>
        <p:sp>
          <p:nvSpPr>
            <p:cNvPr id="8" name="Rectangle: Rounded Corners 7">
              <a:extLst>
                <a:ext uri="{FF2B5EF4-FFF2-40B4-BE49-F238E27FC236}">
                  <a16:creationId xmlns:a16="http://schemas.microsoft.com/office/drawing/2014/main" id="{57E17B7B-1C4F-D386-3EAE-F266FDE0120B}"/>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9" name="Rectangle: Rounded Corners 8">
              <a:extLst>
                <a:ext uri="{FF2B5EF4-FFF2-40B4-BE49-F238E27FC236}">
                  <a16:creationId xmlns:a16="http://schemas.microsoft.com/office/drawing/2014/main" id="{13FFEF9C-2419-A9E9-1C76-E1402BB01CB9}"/>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0" name="TextBox 9">
              <a:extLst>
                <a:ext uri="{FF2B5EF4-FFF2-40B4-BE49-F238E27FC236}">
                  <a16:creationId xmlns:a16="http://schemas.microsoft.com/office/drawing/2014/main" id="{44B27E9B-AD88-6A9F-145D-DCF2241E4F31}"/>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01</a:t>
              </a:r>
              <a:endParaRPr lang="ko-KR" altLang="en-US" sz="2400" b="1" dirty="0">
                <a:latin typeface="Arial"/>
                <a:ea typeface="Arial Unicode MS"/>
                <a:cs typeface="Arial" pitchFamily="34" charset="0"/>
              </a:endParaRPr>
            </a:p>
          </p:txBody>
        </p:sp>
      </p:grpSp>
      <p:sp>
        <p:nvSpPr>
          <p:cNvPr id="13" name="TextBox 12">
            <a:extLst>
              <a:ext uri="{FF2B5EF4-FFF2-40B4-BE49-F238E27FC236}">
                <a16:creationId xmlns:a16="http://schemas.microsoft.com/office/drawing/2014/main" id="{BFFBAAE6-3F58-E998-53CE-8B3BF2015F9C}"/>
              </a:ext>
            </a:extLst>
          </p:cNvPr>
          <p:cNvSpPr txBox="1"/>
          <p:nvPr/>
        </p:nvSpPr>
        <p:spPr>
          <a:xfrm>
            <a:off x="7764503" y="5503930"/>
            <a:ext cx="4508080" cy="1200329"/>
          </a:xfrm>
          <a:prstGeom prst="rect">
            <a:avLst/>
          </a:prstGeom>
          <a:noFill/>
        </p:spPr>
        <p:txBody>
          <a:bodyPr wrap="square">
            <a:spAutoFit/>
          </a:bodyPr>
          <a:lstStyle/>
          <a:p>
            <a:r>
              <a:rPr lang="en-US" sz="1200" dirty="0"/>
              <a:t>Skala survey yang </a:t>
            </a:r>
            <a:r>
              <a:rPr lang="en-US" sz="1200" dirty="0" err="1"/>
              <a:t>digunakan</a:t>
            </a:r>
            <a:r>
              <a:rPr lang="en-US" sz="1200" dirty="0"/>
              <a:t> </a:t>
            </a:r>
            <a:r>
              <a:rPr lang="en-US" sz="1200" dirty="0" err="1"/>
              <a:t>yaitu</a:t>
            </a:r>
            <a:r>
              <a:rPr lang="en-US" sz="1200" dirty="0"/>
              <a:t> 1-5</a:t>
            </a:r>
          </a:p>
          <a:p>
            <a:r>
              <a:rPr lang="en-US" sz="1200" dirty="0"/>
              <a:t>1   : Sangat Tidak </a:t>
            </a:r>
            <a:r>
              <a:rPr lang="en-US" sz="1200" dirty="0" err="1"/>
              <a:t>Setuju</a:t>
            </a:r>
            <a:endParaRPr lang="en-US" sz="1200" dirty="0"/>
          </a:p>
          <a:p>
            <a:r>
              <a:rPr lang="en-US" sz="1200" dirty="0"/>
              <a:t>2   : Tidak </a:t>
            </a:r>
            <a:r>
              <a:rPr lang="en-US" sz="1200" dirty="0" err="1"/>
              <a:t>Setuju</a:t>
            </a:r>
            <a:r>
              <a:rPr lang="en-US" sz="1200" dirty="0"/>
              <a:t> </a:t>
            </a:r>
          </a:p>
          <a:p>
            <a:r>
              <a:rPr lang="en-US" sz="1200" dirty="0"/>
              <a:t>3   : Ragu-ragu </a:t>
            </a:r>
          </a:p>
          <a:p>
            <a:r>
              <a:rPr lang="en-US" sz="1200" dirty="0"/>
              <a:t>4   : </a:t>
            </a:r>
            <a:r>
              <a:rPr lang="en-US" sz="1200" dirty="0" err="1"/>
              <a:t>Setuju</a:t>
            </a:r>
            <a:r>
              <a:rPr lang="en-US" sz="1200" dirty="0"/>
              <a:t> </a:t>
            </a:r>
          </a:p>
          <a:p>
            <a:r>
              <a:rPr lang="en-US" sz="1200" dirty="0"/>
              <a:t>5   : Sangat </a:t>
            </a:r>
            <a:r>
              <a:rPr lang="en-US" sz="1200" dirty="0" err="1"/>
              <a:t>Setuju</a:t>
            </a:r>
            <a:r>
              <a:rPr lang="en-US" sz="1200" dirty="0"/>
              <a:t> </a:t>
            </a:r>
          </a:p>
        </p:txBody>
      </p:sp>
      <p:sp>
        <p:nvSpPr>
          <p:cNvPr id="16" name="120%">
            <a:extLst>
              <a:ext uri="{FF2B5EF4-FFF2-40B4-BE49-F238E27FC236}">
                <a16:creationId xmlns:a16="http://schemas.microsoft.com/office/drawing/2014/main" id="{76FB6EAD-C760-B5F0-480B-27549540E442}"/>
              </a:ext>
            </a:extLst>
          </p:cNvPr>
          <p:cNvSpPr txBox="1"/>
          <p:nvPr/>
        </p:nvSpPr>
        <p:spPr>
          <a:xfrm>
            <a:off x="465100" y="3129830"/>
            <a:ext cx="1758042" cy="1159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90000"/>
              </a:lnSpc>
              <a:defRPr sz="18000" spc="-900">
                <a:solidFill>
                  <a:srgbClr val="000000"/>
                </a:solidFill>
              </a:defRPr>
            </a:lvl1pPr>
          </a:lstStyle>
          <a:p>
            <a:r>
              <a:rPr lang="en-US" sz="8000" dirty="0"/>
              <a:t>4,8</a:t>
            </a:r>
            <a:endParaRPr sz="8000" dirty="0"/>
          </a:p>
        </p:txBody>
      </p:sp>
      <p:sp>
        <p:nvSpPr>
          <p:cNvPr id="17" name="120%">
            <a:extLst>
              <a:ext uri="{FF2B5EF4-FFF2-40B4-BE49-F238E27FC236}">
                <a16:creationId xmlns:a16="http://schemas.microsoft.com/office/drawing/2014/main" id="{C027C8E3-9D9A-46B1-FB50-27B3F33A3C71}"/>
              </a:ext>
            </a:extLst>
          </p:cNvPr>
          <p:cNvSpPr txBox="1"/>
          <p:nvPr/>
        </p:nvSpPr>
        <p:spPr>
          <a:xfrm>
            <a:off x="465100" y="4437913"/>
            <a:ext cx="1758042" cy="1159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90000"/>
              </a:lnSpc>
              <a:defRPr sz="18000" spc="-900">
                <a:solidFill>
                  <a:srgbClr val="000000"/>
                </a:solidFill>
              </a:defRPr>
            </a:lvl1pPr>
          </a:lstStyle>
          <a:p>
            <a:r>
              <a:rPr lang="en-US" sz="8000" dirty="0">
                <a:solidFill>
                  <a:srgbClr val="FF0000"/>
                </a:solidFill>
              </a:rPr>
              <a:t>3,0</a:t>
            </a:r>
            <a:endParaRPr sz="8000" dirty="0">
              <a:solidFill>
                <a:srgbClr val="FF0000"/>
              </a:solidFill>
            </a:endParaRPr>
          </a:p>
        </p:txBody>
      </p:sp>
      <p:sp>
        <p:nvSpPr>
          <p:cNvPr id="18" name="Line">
            <a:extLst>
              <a:ext uri="{FF2B5EF4-FFF2-40B4-BE49-F238E27FC236}">
                <a16:creationId xmlns:a16="http://schemas.microsoft.com/office/drawing/2014/main" id="{33FC73AB-ED0D-1C4D-F985-B4219F099887}"/>
              </a:ext>
            </a:extLst>
          </p:cNvPr>
          <p:cNvSpPr/>
          <p:nvPr/>
        </p:nvSpPr>
        <p:spPr>
          <a:xfrm>
            <a:off x="515898" y="4480365"/>
            <a:ext cx="5486400" cy="1"/>
          </a:xfrm>
          <a:prstGeom prst="line">
            <a:avLst/>
          </a:prstGeom>
          <a:ln w="25400">
            <a:solidFill>
              <a:srgbClr val="BFBFBF"/>
            </a:solidFill>
            <a:miter lim="400000"/>
          </a:ln>
        </p:spPr>
        <p:txBody>
          <a:bodyPr lIns="25400" tIns="25400" rIns="25400" bIns="25400" anchor="ctr"/>
          <a:lstStyle/>
          <a:p>
            <a:endParaRPr sz="900"/>
          </a:p>
        </p:txBody>
      </p:sp>
      <p:sp>
        <p:nvSpPr>
          <p:cNvPr id="19" name="Line">
            <a:extLst>
              <a:ext uri="{FF2B5EF4-FFF2-40B4-BE49-F238E27FC236}">
                <a16:creationId xmlns:a16="http://schemas.microsoft.com/office/drawing/2014/main" id="{6450AB7E-5E84-AACF-B336-7BB5A225FA70}"/>
              </a:ext>
            </a:extLst>
          </p:cNvPr>
          <p:cNvSpPr/>
          <p:nvPr/>
        </p:nvSpPr>
        <p:spPr>
          <a:xfrm>
            <a:off x="515898" y="3116640"/>
            <a:ext cx="5486400" cy="1"/>
          </a:xfrm>
          <a:prstGeom prst="line">
            <a:avLst/>
          </a:prstGeom>
          <a:ln w="25400">
            <a:solidFill>
              <a:srgbClr val="BFBFBF"/>
            </a:solidFill>
            <a:miter lim="400000"/>
          </a:ln>
        </p:spPr>
        <p:txBody>
          <a:bodyPr lIns="25400" tIns="25400" rIns="25400" bIns="25400" anchor="ctr"/>
          <a:lstStyle/>
          <a:p>
            <a:endParaRPr sz="900"/>
          </a:p>
        </p:txBody>
      </p:sp>
      <p:sp>
        <p:nvSpPr>
          <p:cNvPr id="21" name="TextBox 20">
            <a:extLst>
              <a:ext uri="{FF2B5EF4-FFF2-40B4-BE49-F238E27FC236}">
                <a16:creationId xmlns:a16="http://schemas.microsoft.com/office/drawing/2014/main" id="{AB176AE2-6570-6152-1F9B-865978336175}"/>
              </a:ext>
            </a:extLst>
          </p:cNvPr>
          <p:cNvSpPr txBox="1"/>
          <p:nvPr/>
        </p:nvSpPr>
        <p:spPr>
          <a:xfrm>
            <a:off x="2039899" y="3227786"/>
            <a:ext cx="3962399" cy="1446550"/>
          </a:xfrm>
          <a:prstGeom prst="rect">
            <a:avLst/>
          </a:prstGeom>
          <a:noFill/>
        </p:spPr>
        <p:txBody>
          <a:bodyPr wrap="square">
            <a:spAutoFit/>
          </a:bodyPr>
          <a:lstStyle/>
          <a:p>
            <a:r>
              <a:rPr lang="en-US" sz="1400" dirty="0" err="1">
                <a:solidFill>
                  <a:schemeClr val="tx2">
                    <a:lumMod val="10000"/>
                  </a:schemeClr>
                </a:solidFill>
              </a:rPr>
              <a:t>Berdasarkan</a:t>
            </a:r>
            <a:r>
              <a:rPr lang="en-US" sz="1400" dirty="0">
                <a:solidFill>
                  <a:schemeClr val="tx2">
                    <a:lumMod val="10000"/>
                  </a:schemeClr>
                </a:solidFill>
              </a:rPr>
              <a:t> </a:t>
            </a:r>
            <a:r>
              <a:rPr lang="en-US" sz="1400" dirty="0" err="1">
                <a:solidFill>
                  <a:schemeClr val="tx2">
                    <a:lumMod val="10000"/>
                  </a:schemeClr>
                </a:solidFill>
              </a:rPr>
              <a:t>hasil</a:t>
            </a:r>
            <a:r>
              <a:rPr lang="en-US" sz="1400" dirty="0">
                <a:solidFill>
                  <a:schemeClr val="tx2">
                    <a:lumMod val="10000"/>
                  </a:schemeClr>
                </a:solidFill>
              </a:rPr>
              <a:t> survey </a:t>
            </a:r>
            <a:r>
              <a:rPr lang="en-US" sz="1400" dirty="0" err="1">
                <a:solidFill>
                  <a:schemeClr val="tx2">
                    <a:lumMod val="10000"/>
                  </a:schemeClr>
                </a:solidFill>
              </a:rPr>
              <a:t>bahwa</a:t>
            </a:r>
            <a:r>
              <a:rPr lang="en-US" sz="1400" dirty="0">
                <a:solidFill>
                  <a:schemeClr val="tx2">
                    <a:lumMod val="10000"/>
                  </a:schemeClr>
                </a:solidFill>
              </a:rPr>
              <a:t> </a:t>
            </a:r>
            <a:r>
              <a:rPr lang="en-US" sz="1400" dirty="0" err="1">
                <a:solidFill>
                  <a:schemeClr val="tx2">
                    <a:lumMod val="10000"/>
                  </a:schemeClr>
                </a:solidFill>
              </a:rPr>
              <a:t>variabel</a:t>
            </a:r>
            <a:r>
              <a:rPr lang="en-US" sz="1400" dirty="0">
                <a:solidFill>
                  <a:schemeClr val="tx2">
                    <a:lumMod val="10000"/>
                  </a:schemeClr>
                </a:solidFill>
              </a:rPr>
              <a:t> </a:t>
            </a:r>
            <a:r>
              <a:rPr lang="en-US" sz="1600" b="1" dirty="0">
                <a:solidFill>
                  <a:schemeClr val="tx2">
                    <a:lumMod val="10000"/>
                  </a:schemeClr>
                </a:solidFill>
              </a:rPr>
              <a:t>Personal</a:t>
            </a:r>
            <a:r>
              <a:rPr lang="en-US" sz="1400" dirty="0">
                <a:solidFill>
                  <a:schemeClr val="tx2">
                    <a:lumMod val="10000"/>
                  </a:schemeClr>
                </a:solidFill>
              </a:rPr>
              <a:t> </a:t>
            </a:r>
            <a:r>
              <a:rPr lang="en-US" sz="1400" dirty="0" err="1">
                <a:solidFill>
                  <a:schemeClr val="tx2">
                    <a:lumMod val="10000"/>
                  </a:schemeClr>
                </a:solidFill>
              </a:rPr>
              <a:t>memiliki</a:t>
            </a:r>
            <a:r>
              <a:rPr lang="en-US" sz="1400" dirty="0">
                <a:solidFill>
                  <a:schemeClr val="tx2">
                    <a:lumMod val="10000"/>
                  </a:schemeClr>
                </a:solidFill>
              </a:rPr>
              <a:t> </a:t>
            </a:r>
            <a:r>
              <a:rPr lang="en-US" sz="1400" dirty="0" err="1">
                <a:solidFill>
                  <a:schemeClr val="tx2">
                    <a:lumMod val="10000"/>
                  </a:schemeClr>
                </a:solidFill>
              </a:rPr>
              <a:t>nilai</a:t>
            </a:r>
            <a:r>
              <a:rPr lang="en-US" sz="1400" dirty="0">
                <a:solidFill>
                  <a:schemeClr val="tx2">
                    <a:lumMod val="10000"/>
                  </a:schemeClr>
                </a:solidFill>
              </a:rPr>
              <a:t> </a:t>
            </a:r>
            <a:r>
              <a:rPr lang="en-US" sz="1400" dirty="0" err="1">
                <a:solidFill>
                  <a:schemeClr val="tx2">
                    <a:lumMod val="10000"/>
                  </a:schemeClr>
                </a:solidFill>
              </a:rPr>
              <a:t>tertinggi</a:t>
            </a:r>
            <a:r>
              <a:rPr lang="en-US" sz="1400" dirty="0">
                <a:solidFill>
                  <a:schemeClr val="tx2">
                    <a:lumMod val="10000"/>
                  </a:schemeClr>
                </a:solidFill>
              </a:rPr>
              <a:t> pada : </a:t>
            </a:r>
          </a:p>
          <a:p>
            <a:pPr marL="285750" indent="-285750">
              <a:buFont typeface="Arial" panose="020B0604020202020204" pitchFamily="34" charset="0"/>
              <a:buChar char="•"/>
            </a:pPr>
            <a:r>
              <a:rPr lang="en-US" sz="1400" dirty="0" err="1">
                <a:solidFill>
                  <a:schemeClr val="tx2">
                    <a:lumMod val="10000"/>
                  </a:schemeClr>
                </a:solidFill>
              </a:rPr>
              <a:t>Komunikasi</a:t>
            </a:r>
            <a:endParaRPr lang="en-US" sz="1400" dirty="0">
              <a:solidFill>
                <a:schemeClr val="tx2">
                  <a:lumMod val="10000"/>
                </a:schemeClr>
              </a:solidFill>
            </a:endParaRPr>
          </a:p>
          <a:p>
            <a:pPr marL="285750" indent="-285750">
              <a:buFont typeface="Arial" panose="020B0604020202020204" pitchFamily="34" charset="0"/>
              <a:buChar char="•"/>
            </a:pPr>
            <a:r>
              <a:rPr lang="en-US" sz="1400" dirty="0" err="1">
                <a:solidFill>
                  <a:schemeClr val="tx2">
                    <a:lumMod val="10000"/>
                  </a:schemeClr>
                </a:solidFill>
              </a:rPr>
              <a:t>Penanganan</a:t>
            </a:r>
            <a:r>
              <a:rPr lang="en-US" sz="1400" dirty="0">
                <a:solidFill>
                  <a:schemeClr val="tx2">
                    <a:lumMod val="10000"/>
                  </a:schemeClr>
                </a:solidFill>
              </a:rPr>
              <a:t> </a:t>
            </a:r>
            <a:r>
              <a:rPr lang="en-US" sz="1400" dirty="0" err="1">
                <a:solidFill>
                  <a:schemeClr val="tx2">
                    <a:lumMod val="10000"/>
                  </a:schemeClr>
                </a:solidFill>
              </a:rPr>
              <a:t>Pelanggan</a:t>
            </a:r>
            <a:endParaRPr lang="en-US" sz="1400" dirty="0">
              <a:solidFill>
                <a:schemeClr val="tx2">
                  <a:lumMod val="10000"/>
                </a:schemeClr>
              </a:solidFill>
            </a:endParaRPr>
          </a:p>
          <a:p>
            <a:pPr marL="285750" indent="-285750">
              <a:buFont typeface="Arial" panose="020B0604020202020204" pitchFamily="34" charset="0"/>
              <a:buChar char="•"/>
            </a:pPr>
            <a:r>
              <a:rPr lang="en-US" sz="1400" dirty="0" err="1">
                <a:solidFill>
                  <a:schemeClr val="tx2">
                    <a:lumMod val="10000"/>
                  </a:schemeClr>
                </a:solidFill>
              </a:rPr>
              <a:t>Pengetahuan</a:t>
            </a:r>
            <a:r>
              <a:rPr lang="en-US" sz="1400" dirty="0">
                <a:solidFill>
                  <a:schemeClr val="tx2">
                    <a:lumMod val="10000"/>
                  </a:schemeClr>
                </a:solidFill>
              </a:rPr>
              <a:t> Sales </a:t>
            </a:r>
            <a:r>
              <a:rPr lang="en-US" sz="1400" dirty="0" err="1">
                <a:solidFill>
                  <a:schemeClr val="tx2">
                    <a:lumMod val="10000"/>
                  </a:schemeClr>
                </a:solidFill>
              </a:rPr>
              <a:t>tentang</a:t>
            </a:r>
            <a:r>
              <a:rPr lang="en-US" sz="1400" dirty="0">
                <a:solidFill>
                  <a:schemeClr val="tx2">
                    <a:lumMod val="10000"/>
                  </a:schemeClr>
                </a:solidFill>
              </a:rPr>
              <a:t> </a:t>
            </a:r>
            <a:r>
              <a:rPr lang="en-US" sz="1400" dirty="0" err="1">
                <a:solidFill>
                  <a:schemeClr val="tx2">
                    <a:lumMod val="10000"/>
                  </a:schemeClr>
                </a:solidFill>
              </a:rPr>
              <a:t>produk</a:t>
            </a:r>
            <a:endParaRPr lang="en-US" sz="1400" dirty="0">
              <a:solidFill>
                <a:schemeClr val="tx2">
                  <a:lumMod val="10000"/>
                </a:schemeClr>
              </a:solidFill>
            </a:endParaRPr>
          </a:p>
          <a:p>
            <a:endParaRPr lang="en-US" sz="1400" dirty="0">
              <a:solidFill>
                <a:schemeClr val="tx2">
                  <a:lumMod val="10000"/>
                </a:schemeClr>
              </a:solidFill>
            </a:endParaRPr>
          </a:p>
        </p:txBody>
      </p:sp>
      <p:sp>
        <p:nvSpPr>
          <p:cNvPr id="22" name="TextBox 21">
            <a:extLst>
              <a:ext uri="{FF2B5EF4-FFF2-40B4-BE49-F238E27FC236}">
                <a16:creationId xmlns:a16="http://schemas.microsoft.com/office/drawing/2014/main" id="{4166AFCD-D578-B93B-DF06-E87BF3B3B5C5}"/>
              </a:ext>
            </a:extLst>
          </p:cNvPr>
          <p:cNvSpPr txBox="1"/>
          <p:nvPr/>
        </p:nvSpPr>
        <p:spPr>
          <a:xfrm>
            <a:off x="2019942" y="4623073"/>
            <a:ext cx="3962399" cy="1231106"/>
          </a:xfrm>
          <a:prstGeom prst="rect">
            <a:avLst/>
          </a:prstGeom>
          <a:noFill/>
        </p:spPr>
        <p:txBody>
          <a:bodyPr wrap="square">
            <a:spAutoFit/>
          </a:bodyPr>
          <a:lstStyle/>
          <a:p>
            <a:r>
              <a:rPr lang="en-US" sz="1400" dirty="0" err="1">
                <a:solidFill>
                  <a:schemeClr val="tx2">
                    <a:lumMod val="10000"/>
                  </a:schemeClr>
                </a:solidFill>
              </a:rPr>
              <a:t>Berdasarkan</a:t>
            </a:r>
            <a:r>
              <a:rPr lang="en-US" sz="1400" dirty="0">
                <a:solidFill>
                  <a:schemeClr val="tx2">
                    <a:lumMod val="10000"/>
                  </a:schemeClr>
                </a:solidFill>
              </a:rPr>
              <a:t> </a:t>
            </a:r>
            <a:r>
              <a:rPr lang="en-US" sz="1400" dirty="0" err="1">
                <a:solidFill>
                  <a:schemeClr val="tx2">
                    <a:lumMod val="10000"/>
                  </a:schemeClr>
                </a:solidFill>
              </a:rPr>
              <a:t>hasil</a:t>
            </a:r>
            <a:r>
              <a:rPr lang="en-US" sz="1400" dirty="0">
                <a:solidFill>
                  <a:schemeClr val="tx2">
                    <a:lumMod val="10000"/>
                  </a:schemeClr>
                </a:solidFill>
              </a:rPr>
              <a:t> survey </a:t>
            </a:r>
            <a:r>
              <a:rPr lang="en-US" sz="1400" dirty="0" err="1">
                <a:solidFill>
                  <a:schemeClr val="tx2">
                    <a:lumMod val="10000"/>
                  </a:schemeClr>
                </a:solidFill>
              </a:rPr>
              <a:t>bahwa</a:t>
            </a:r>
            <a:r>
              <a:rPr lang="en-US" sz="1400" dirty="0">
                <a:solidFill>
                  <a:schemeClr val="tx2">
                    <a:lumMod val="10000"/>
                  </a:schemeClr>
                </a:solidFill>
              </a:rPr>
              <a:t> </a:t>
            </a:r>
            <a:r>
              <a:rPr lang="en-US" sz="1400" dirty="0" err="1">
                <a:solidFill>
                  <a:schemeClr val="tx2">
                    <a:lumMod val="10000"/>
                  </a:schemeClr>
                </a:solidFill>
              </a:rPr>
              <a:t>variabel</a:t>
            </a:r>
            <a:r>
              <a:rPr lang="en-US" sz="1400" dirty="0">
                <a:solidFill>
                  <a:schemeClr val="tx2">
                    <a:lumMod val="10000"/>
                  </a:schemeClr>
                </a:solidFill>
              </a:rPr>
              <a:t> </a:t>
            </a:r>
            <a:r>
              <a:rPr lang="en-US" sz="1600" b="1" dirty="0" err="1">
                <a:solidFill>
                  <a:schemeClr val="tx2">
                    <a:lumMod val="10000"/>
                  </a:schemeClr>
                </a:solidFill>
              </a:rPr>
              <a:t>Pesaing</a:t>
            </a:r>
            <a:r>
              <a:rPr lang="en-US" sz="1400" dirty="0">
                <a:solidFill>
                  <a:schemeClr val="tx2">
                    <a:lumMod val="10000"/>
                  </a:schemeClr>
                </a:solidFill>
              </a:rPr>
              <a:t> </a:t>
            </a:r>
            <a:r>
              <a:rPr lang="en-US" sz="1400" dirty="0" err="1">
                <a:solidFill>
                  <a:schemeClr val="tx2">
                    <a:lumMod val="10000"/>
                  </a:schemeClr>
                </a:solidFill>
              </a:rPr>
              <a:t>memiliki</a:t>
            </a:r>
            <a:r>
              <a:rPr lang="en-US" sz="1400" dirty="0">
                <a:solidFill>
                  <a:schemeClr val="tx2">
                    <a:lumMod val="10000"/>
                  </a:schemeClr>
                </a:solidFill>
              </a:rPr>
              <a:t> </a:t>
            </a:r>
            <a:r>
              <a:rPr lang="en-US" sz="1400" dirty="0" err="1">
                <a:solidFill>
                  <a:schemeClr val="tx2">
                    <a:lumMod val="10000"/>
                  </a:schemeClr>
                </a:solidFill>
              </a:rPr>
              <a:t>nilai</a:t>
            </a:r>
            <a:r>
              <a:rPr lang="en-US" sz="1400" dirty="0">
                <a:solidFill>
                  <a:schemeClr val="tx2">
                    <a:lumMod val="10000"/>
                  </a:schemeClr>
                </a:solidFill>
              </a:rPr>
              <a:t> </a:t>
            </a:r>
            <a:r>
              <a:rPr lang="en-US" sz="1400" dirty="0" err="1">
                <a:solidFill>
                  <a:schemeClr val="tx2">
                    <a:lumMod val="10000"/>
                  </a:schemeClr>
                </a:solidFill>
              </a:rPr>
              <a:t>terendah</a:t>
            </a:r>
            <a:r>
              <a:rPr lang="en-US" sz="1400" dirty="0">
                <a:solidFill>
                  <a:schemeClr val="tx2">
                    <a:lumMod val="10000"/>
                  </a:schemeClr>
                </a:solidFill>
              </a:rPr>
              <a:t> : </a:t>
            </a:r>
          </a:p>
          <a:p>
            <a:pPr marL="285750" indent="-285750">
              <a:buFont typeface="Arial" panose="020B0604020202020204" pitchFamily="34" charset="0"/>
              <a:buChar char="•"/>
            </a:pPr>
            <a:r>
              <a:rPr lang="en-US" sz="1400" dirty="0" err="1">
                <a:solidFill>
                  <a:schemeClr val="tx2">
                    <a:lumMod val="10000"/>
                  </a:schemeClr>
                </a:solidFill>
              </a:rPr>
              <a:t>Prioritas</a:t>
            </a:r>
            <a:r>
              <a:rPr lang="en-US" sz="1400" dirty="0">
                <a:solidFill>
                  <a:schemeClr val="tx2">
                    <a:lumMod val="10000"/>
                  </a:schemeClr>
                </a:solidFill>
              </a:rPr>
              <a:t>/</a:t>
            </a:r>
            <a:r>
              <a:rPr lang="en-US" sz="1400" dirty="0" err="1">
                <a:solidFill>
                  <a:schemeClr val="tx2">
                    <a:lumMod val="10000"/>
                  </a:schemeClr>
                </a:solidFill>
              </a:rPr>
              <a:t>pilihan</a:t>
            </a:r>
            <a:r>
              <a:rPr lang="en-US" sz="1400" dirty="0">
                <a:solidFill>
                  <a:schemeClr val="tx2">
                    <a:lumMod val="10000"/>
                  </a:schemeClr>
                </a:solidFill>
              </a:rPr>
              <a:t> </a:t>
            </a:r>
            <a:r>
              <a:rPr lang="en-US" sz="1400" dirty="0" err="1">
                <a:solidFill>
                  <a:schemeClr val="tx2">
                    <a:lumMod val="10000"/>
                  </a:schemeClr>
                </a:solidFill>
              </a:rPr>
              <a:t>membeli</a:t>
            </a:r>
            <a:r>
              <a:rPr lang="en-US" sz="1400" dirty="0">
                <a:solidFill>
                  <a:schemeClr val="tx2">
                    <a:lumMod val="10000"/>
                  </a:schemeClr>
                </a:solidFill>
              </a:rPr>
              <a:t> </a:t>
            </a:r>
            <a:r>
              <a:rPr lang="en-US" sz="1400" dirty="0" err="1">
                <a:solidFill>
                  <a:schemeClr val="tx2">
                    <a:lumMod val="10000"/>
                  </a:schemeClr>
                </a:solidFill>
              </a:rPr>
              <a:t>produk</a:t>
            </a:r>
            <a:r>
              <a:rPr lang="en-US" sz="1400" dirty="0">
                <a:solidFill>
                  <a:schemeClr val="tx2">
                    <a:lumMod val="10000"/>
                  </a:schemeClr>
                </a:solidFill>
              </a:rPr>
              <a:t> NSB CINT oleh </a:t>
            </a:r>
            <a:r>
              <a:rPr lang="en-US" sz="1400" dirty="0" err="1">
                <a:solidFill>
                  <a:schemeClr val="tx2">
                    <a:lumMod val="10000"/>
                  </a:schemeClr>
                </a:solidFill>
              </a:rPr>
              <a:t>instansi</a:t>
            </a:r>
            <a:r>
              <a:rPr lang="en-US" sz="1400" dirty="0">
                <a:solidFill>
                  <a:schemeClr val="tx2">
                    <a:lumMod val="10000"/>
                  </a:schemeClr>
                </a:solidFill>
              </a:rPr>
              <a:t> </a:t>
            </a:r>
            <a:r>
              <a:rPr lang="en-US" sz="1400" dirty="0" err="1">
                <a:solidFill>
                  <a:schemeClr val="tx2">
                    <a:lumMod val="10000"/>
                  </a:schemeClr>
                </a:solidFill>
              </a:rPr>
              <a:t>swasta</a:t>
            </a:r>
            <a:r>
              <a:rPr lang="en-US" sz="1400" dirty="0">
                <a:solidFill>
                  <a:schemeClr val="tx2">
                    <a:lumMod val="10000"/>
                  </a:schemeClr>
                </a:solidFill>
              </a:rPr>
              <a:t> dan </a:t>
            </a:r>
            <a:r>
              <a:rPr lang="en-US" sz="1400" dirty="0" err="1">
                <a:solidFill>
                  <a:schemeClr val="tx2">
                    <a:lumMod val="10000"/>
                  </a:schemeClr>
                </a:solidFill>
              </a:rPr>
              <a:t>pemerintah</a:t>
            </a:r>
            <a:endParaRPr lang="en-US" sz="1400" dirty="0">
              <a:solidFill>
                <a:schemeClr val="tx2">
                  <a:lumMod val="10000"/>
                </a:schemeClr>
              </a:solidFill>
            </a:endParaRPr>
          </a:p>
          <a:p>
            <a:endParaRPr lang="en-US" sz="1400" dirty="0">
              <a:solidFill>
                <a:schemeClr val="tx2">
                  <a:lumMod val="10000"/>
                </a:schemeClr>
              </a:solidFill>
            </a:endParaRPr>
          </a:p>
        </p:txBody>
      </p:sp>
      <p:sp>
        <p:nvSpPr>
          <p:cNvPr id="26" name="TextBox 25">
            <a:extLst>
              <a:ext uri="{FF2B5EF4-FFF2-40B4-BE49-F238E27FC236}">
                <a16:creationId xmlns:a16="http://schemas.microsoft.com/office/drawing/2014/main" id="{0A1D00A8-5828-01E6-DAEA-54D164E1FC45}"/>
              </a:ext>
            </a:extLst>
          </p:cNvPr>
          <p:cNvSpPr txBox="1"/>
          <p:nvPr/>
        </p:nvSpPr>
        <p:spPr>
          <a:xfrm>
            <a:off x="465099" y="5662802"/>
            <a:ext cx="3962399" cy="1046440"/>
          </a:xfrm>
          <a:prstGeom prst="rect">
            <a:avLst/>
          </a:prstGeom>
          <a:noFill/>
        </p:spPr>
        <p:txBody>
          <a:bodyPr wrap="square">
            <a:spAutoFit/>
          </a:bodyPr>
          <a:lstStyle/>
          <a:p>
            <a:r>
              <a:rPr lang="en-US" sz="2000" b="1" dirty="0" err="1">
                <a:solidFill>
                  <a:schemeClr val="tx2">
                    <a:lumMod val="10000"/>
                  </a:schemeClr>
                </a:solidFill>
              </a:rPr>
              <a:t>Reponden</a:t>
            </a:r>
            <a:r>
              <a:rPr lang="en-US" sz="2000" b="1" dirty="0">
                <a:solidFill>
                  <a:schemeClr val="tx2">
                    <a:lumMod val="10000"/>
                  </a:schemeClr>
                </a:solidFill>
              </a:rPr>
              <a:t> 100%:</a:t>
            </a:r>
          </a:p>
          <a:p>
            <a:pPr marL="342900" indent="-342900">
              <a:buAutoNum type="arabicPeriod"/>
            </a:pPr>
            <a:r>
              <a:rPr lang="en-US" sz="1400" dirty="0">
                <a:solidFill>
                  <a:schemeClr val="tx2">
                    <a:lumMod val="10000"/>
                  </a:schemeClr>
                </a:solidFill>
              </a:rPr>
              <a:t>Ranaya </a:t>
            </a:r>
            <a:r>
              <a:rPr lang="en-US" sz="1400" dirty="0" err="1">
                <a:solidFill>
                  <a:schemeClr val="tx2">
                    <a:lumMod val="10000"/>
                  </a:schemeClr>
                </a:solidFill>
              </a:rPr>
              <a:t>Fazza</a:t>
            </a:r>
            <a:r>
              <a:rPr lang="en-US" sz="1400" dirty="0">
                <a:solidFill>
                  <a:schemeClr val="tx2">
                    <a:lumMod val="10000"/>
                  </a:schemeClr>
                </a:solidFill>
              </a:rPr>
              <a:t> Utama</a:t>
            </a:r>
          </a:p>
          <a:p>
            <a:pPr marL="342900" indent="-342900">
              <a:buAutoNum type="arabicPeriod"/>
            </a:pPr>
            <a:r>
              <a:rPr lang="en-US" sz="1400" dirty="0">
                <a:solidFill>
                  <a:schemeClr val="tx2">
                    <a:lumMod val="10000"/>
                  </a:schemeClr>
                </a:solidFill>
              </a:rPr>
              <a:t>Sandana</a:t>
            </a:r>
          </a:p>
          <a:p>
            <a:pPr marL="342900" indent="-342900">
              <a:buAutoNum type="arabicPeriod"/>
            </a:pPr>
            <a:r>
              <a:rPr lang="en-US" sz="1400" dirty="0" err="1">
                <a:solidFill>
                  <a:schemeClr val="tx2">
                    <a:lumMod val="10000"/>
                  </a:schemeClr>
                </a:solidFill>
              </a:rPr>
              <a:t>Indomedik</a:t>
            </a:r>
            <a:r>
              <a:rPr lang="en-US" sz="1400" dirty="0">
                <a:solidFill>
                  <a:schemeClr val="tx2">
                    <a:lumMod val="10000"/>
                  </a:schemeClr>
                </a:solidFill>
              </a:rPr>
              <a:t> </a:t>
            </a:r>
            <a:r>
              <a:rPr lang="en-US" sz="1400" dirty="0" err="1">
                <a:solidFill>
                  <a:schemeClr val="tx2">
                    <a:lumMod val="10000"/>
                  </a:schemeClr>
                </a:solidFill>
              </a:rPr>
              <a:t>Niaga</a:t>
            </a:r>
            <a:r>
              <a:rPr lang="en-US" sz="1400" dirty="0">
                <a:solidFill>
                  <a:schemeClr val="tx2">
                    <a:lumMod val="10000"/>
                  </a:schemeClr>
                </a:solidFill>
              </a:rPr>
              <a:t> Perkasa</a:t>
            </a:r>
          </a:p>
        </p:txBody>
      </p:sp>
      <p:sp>
        <p:nvSpPr>
          <p:cNvPr id="28" name="Line">
            <a:extLst>
              <a:ext uri="{FF2B5EF4-FFF2-40B4-BE49-F238E27FC236}">
                <a16:creationId xmlns:a16="http://schemas.microsoft.com/office/drawing/2014/main" id="{A01DC028-1D24-854A-8E5B-946E29AF3C9C}"/>
              </a:ext>
            </a:extLst>
          </p:cNvPr>
          <p:cNvSpPr/>
          <p:nvPr/>
        </p:nvSpPr>
        <p:spPr>
          <a:xfrm>
            <a:off x="515898" y="1752914"/>
            <a:ext cx="5486400" cy="1"/>
          </a:xfrm>
          <a:prstGeom prst="line">
            <a:avLst/>
          </a:prstGeom>
          <a:ln w="25400">
            <a:solidFill>
              <a:srgbClr val="BFBFBF"/>
            </a:solidFill>
            <a:miter lim="400000"/>
          </a:ln>
        </p:spPr>
        <p:txBody>
          <a:bodyPr lIns="25400" tIns="25400" rIns="25400" bIns="25400" anchor="ctr"/>
          <a:lstStyle/>
          <a:p>
            <a:endParaRPr sz="900"/>
          </a:p>
        </p:txBody>
      </p:sp>
      <p:sp>
        <p:nvSpPr>
          <p:cNvPr id="29" name="120%">
            <a:extLst>
              <a:ext uri="{FF2B5EF4-FFF2-40B4-BE49-F238E27FC236}">
                <a16:creationId xmlns:a16="http://schemas.microsoft.com/office/drawing/2014/main" id="{89F7368D-C775-0974-E202-6BF9E80A70EE}"/>
              </a:ext>
            </a:extLst>
          </p:cNvPr>
          <p:cNvSpPr txBox="1"/>
          <p:nvPr/>
        </p:nvSpPr>
        <p:spPr>
          <a:xfrm>
            <a:off x="463012" y="1847536"/>
            <a:ext cx="1758042" cy="1159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90000"/>
              </a:lnSpc>
              <a:defRPr sz="18000" spc="-900">
                <a:solidFill>
                  <a:srgbClr val="000000"/>
                </a:solidFill>
              </a:defRPr>
            </a:lvl1pPr>
          </a:lstStyle>
          <a:p>
            <a:r>
              <a:rPr lang="en-US" sz="8000" dirty="0"/>
              <a:t>4,0</a:t>
            </a:r>
            <a:endParaRPr sz="8000" dirty="0"/>
          </a:p>
        </p:txBody>
      </p:sp>
      <p:sp>
        <p:nvSpPr>
          <p:cNvPr id="30" name="TextBox 29">
            <a:extLst>
              <a:ext uri="{FF2B5EF4-FFF2-40B4-BE49-F238E27FC236}">
                <a16:creationId xmlns:a16="http://schemas.microsoft.com/office/drawing/2014/main" id="{4D6FC8E8-C473-CED4-BBAF-779F4E58AE2D}"/>
              </a:ext>
            </a:extLst>
          </p:cNvPr>
          <p:cNvSpPr txBox="1"/>
          <p:nvPr/>
        </p:nvSpPr>
        <p:spPr>
          <a:xfrm>
            <a:off x="2019941" y="2299436"/>
            <a:ext cx="3962399" cy="307777"/>
          </a:xfrm>
          <a:prstGeom prst="rect">
            <a:avLst/>
          </a:prstGeom>
          <a:noFill/>
        </p:spPr>
        <p:txBody>
          <a:bodyPr wrap="square">
            <a:spAutoFit/>
          </a:bodyPr>
          <a:lstStyle/>
          <a:p>
            <a:r>
              <a:rPr lang="en-US" sz="1400" dirty="0">
                <a:solidFill>
                  <a:schemeClr val="tx2">
                    <a:lumMod val="10000"/>
                  </a:schemeClr>
                </a:solidFill>
              </a:rPr>
              <a:t>Hasil Survey </a:t>
            </a:r>
            <a:r>
              <a:rPr lang="en-US" sz="1400" dirty="0" err="1">
                <a:solidFill>
                  <a:schemeClr val="tx2">
                    <a:lumMod val="10000"/>
                  </a:schemeClr>
                </a:solidFill>
              </a:rPr>
              <a:t>Kepusan</a:t>
            </a:r>
            <a:r>
              <a:rPr lang="en-US" sz="1400" dirty="0">
                <a:solidFill>
                  <a:schemeClr val="tx2">
                    <a:lumMod val="10000"/>
                  </a:schemeClr>
                </a:solidFill>
              </a:rPr>
              <a:t> </a:t>
            </a:r>
            <a:r>
              <a:rPr lang="en-US" sz="1400" dirty="0" err="1">
                <a:solidFill>
                  <a:schemeClr val="tx2">
                    <a:lumMod val="10000"/>
                  </a:schemeClr>
                </a:solidFill>
              </a:rPr>
              <a:t>Pelanggan</a:t>
            </a:r>
            <a:r>
              <a:rPr lang="en-US" sz="1400" dirty="0">
                <a:solidFill>
                  <a:schemeClr val="tx2">
                    <a:lumMod val="10000"/>
                  </a:schemeClr>
                </a:solidFill>
              </a:rPr>
              <a:t> Alat Kesehatan</a:t>
            </a:r>
          </a:p>
        </p:txBody>
      </p:sp>
      <p:grpSp>
        <p:nvGrpSpPr>
          <p:cNvPr id="2" name="Group 1">
            <a:extLst>
              <a:ext uri="{FF2B5EF4-FFF2-40B4-BE49-F238E27FC236}">
                <a16:creationId xmlns:a16="http://schemas.microsoft.com/office/drawing/2014/main" id="{AC2D509F-D06D-59B6-44C1-22A9E19AAEDA}"/>
              </a:ext>
            </a:extLst>
          </p:cNvPr>
          <p:cNvGrpSpPr/>
          <p:nvPr/>
        </p:nvGrpSpPr>
        <p:grpSpPr>
          <a:xfrm>
            <a:off x="10451726" y="6444412"/>
            <a:ext cx="1352480" cy="287226"/>
            <a:chOff x="10451726" y="6294512"/>
            <a:chExt cx="1352480" cy="287226"/>
          </a:xfrm>
        </p:grpSpPr>
        <p:pic>
          <p:nvPicPr>
            <p:cNvPr id="3" name="Picture 2">
              <a:extLst>
                <a:ext uri="{FF2B5EF4-FFF2-40B4-BE49-F238E27FC236}">
                  <a16:creationId xmlns:a16="http://schemas.microsoft.com/office/drawing/2014/main" id="{D03DC02B-9EF9-91E6-0A59-4D9AFD3F6AAB}"/>
                </a:ext>
              </a:extLst>
            </p:cNvPr>
            <p:cNvPicPr>
              <a:picLocks noChangeAspect="1"/>
            </p:cNvPicPr>
            <p:nvPr/>
          </p:nvPicPr>
          <p:blipFill>
            <a:blip r:embed="rId3"/>
            <a:stretch>
              <a:fillRect/>
            </a:stretch>
          </p:blipFill>
          <p:spPr>
            <a:xfrm>
              <a:off x="10913805" y="6294512"/>
              <a:ext cx="890401" cy="287226"/>
            </a:xfrm>
            <a:prstGeom prst="rect">
              <a:avLst/>
            </a:prstGeom>
          </p:spPr>
        </p:pic>
        <p:sp>
          <p:nvSpPr>
            <p:cNvPr id="12" name="Oval 11">
              <a:extLst>
                <a:ext uri="{FF2B5EF4-FFF2-40B4-BE49-F238E27FC236}">
                  <a16:creationId xmlns:a16="http://schemas.microsoft.com/office/drawing/2014/main" id="{E20037CF-1B67-375C-6893-8FFBB84BA49F}"/>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75944BE-DDCA-B1C6-92D8-09F451777E99}"/>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C51DA46-0B48-BC78-B45D-18D9E6B6B305}"/>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87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9B4D39-C9A1-F0A0-11A3-299B4992A8F1}"/>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8" name="Rectangle: Rounded Corners 7">
            <a:extLst>
              <a:ext uri="{FF2B5EF4-FFF2-40B4-BE49-F238E27FC236}">
                <a16:creationId xmlns:a16="http://schemas.microsoft.com/office/drawing/2014/main" id="{070F6CB9-4722-E8C2-E5DD-5399F13623C3}"/>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9" name="TextBox 8">
            <a:extLst>
              <a:ext uri="{FF2B5EF4-FFF2-40B4-BE49-F238E27FC236}">
                <a16:creationId xmlns:a16="http://schemas.microsoft.com/office/drawing/2014/main" id="{AAE596E0-4E7C-3658-35B5-7122988FDD40}"/>
              </a:ext>
            </a:extLst>
          </p:cNvPr>
          <p:cNvSpPr txBox="1"/>
          <p:nvPr/>
        </p:nvSpPr>
        <p:spPr>
          <a:xfrm>
            <a:off x="1222153" y="410561"/>
            <a:ext cx="4583561" cy="523220"/>
          </a:xfrm>
          <a:prstGeom prst="rect">
            <a:avLst/>
          </a:prstGeom>
          <a:noFill/>
        </p:spPr>
        <p:txBody>
          <a:bodyPr wrap="square" lIns="108000" rIns="108000" rtlCol="0">
            <a:spAutoFit/>
          </a:bodyPr>
          <a:lstStyle/>
          <a:p>
            <a:r>
              <a:rPr lang="en-US" altLang="ko-KR" sz="1400" b="1" dirty="0">
                <a:latin typeface="Arial"/>
                <a:ea typeface="Arial Unicode MS"/>
                <a:cs typeface="Arial" pitchFamily="34" charset="0"/>
              </a:rPr>
              <a:t>PERUBAHAN ISU INTERNAL YANG RELEVAN DENGAN SISTEM MANAJEMEN </a:t>
            </a:r>
          </a:p>
        </p:txBody>
      </p:sp>
      <p:sp>
        <p:nvSpPr>
          <p:cNvPr id="10" name="TextBox 9">
            <a:extLst>
              <a:ext uri="{FF2B5EF4-FFF2-40B4-BE49-F238E27FC236}">
                <a16:creationId xmlns:a16="http://schemas.microsoft.com/office/drawing/2014/main" id="{B7749891-E1DA-9665-D597-FB40089DC28A}"/>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02</a:t>
            </a:r>
            <a:endParaRPr lang="ko-KR" altLang="en-US" sz="2400" b="1" dirty="0">
              <a:latin typeface="Arial"/>
              <a:ea typeface="Arial Unicode MS"/>
              <a:cs typeface="Arial" pitchFamily="34" charset="0"/>
            </a:endParaRPr>
          </a:p>
        </p:txBody>
      </p:sp>
      <p:graphicFrame>
        <p:nvGraphicFramePr>
          <p:cNvPr id="11" name="Content Placeholder 3">
            <a:extLst>
              <a:ext uri="{FF2B5EF4-FFF2-40B4-BE49-F238E27FC236}">
                <a16:creationId xmlns:a16="http://schemas.microsoft.com/office/drawing/2014/main" id="{D3ABD0B7-E429-305A-BBF5-06B564170FE8}"/>
              </a:ext>
            </a:extLst>
          </p:cNvPr>
          <p:cNvGraphicFramePr>
            <a:graphicFrameLocks/>
          </p:cNvGraphicFramePr>
          <p:nvPr>
            <p:extLst>
              <p:ext uri="{D42A27DB-BD31-4B8C-83A1-F6EECF244321}">
                <p14:modId xmlns:p14="http://schemas.microsoft.com/office/powerpoint/2010/main" val="4090655642"/>
              </p:ext>
            </p:extLst>
          </p:nvPr>
        </p:nvGraphicFramePr>
        <p:xfrm>
          <a:off x="465100" y="1217583"/>
          <a:ext cx="11339107" cy="5070923"/>
        </p:xfrm>
        <a:graphic>
          <a:graphicData uri="http://schemas.openxmlformats.org/drawingml/2006/table">
            <a:tbl>
              <a:tblPr firstRow="1" firstCol="1" bandRow="1">
                <a:tableStyleId>{7E9639D4-E3E2-4D34-9284-5A2195B3D0D7}</a:tableStyleId>
              </a:tblPr>
              <a:tblGrid>
                <a:gridCol w="469245">
                  <a:extLst>
                    <a:ext uri="{9D8B030D-6E8A-4147-A177-3AD203B41FA5}">
                      <a16:colId xmlns:a16="http://schemas.microsoft.com/office/drawing/2014/main" val="948451999"/>
                    </a:ext>
                  </a:extLst>
                </a:gridCol>
                <a:gridCol w="1738745">
                  <a:extLst>
                    <a:ext uri="{9D8B030D-6E8A-4147-A177-3AD203B41FA5}">
                      <a16:colId xmlns:a16="http://schemas.microsoft.com/office/drawing/2014/main" val="2651107222"/>
                    </a:ext>
                  </a:extLst>
                </a:gridCol>
                <a:gridCol w="1738745">
                  <a:extLst>
                    <a:ext uri="{9D8B030D-6E8A-4147-A177-3AD203B41FA5}">
                      <a16:colId xmlns:a16="http://schemas.microsoft.com/office/drawing/2014/main" val="2023345517"/>
                    </a:ext>
                  </a:extLst>
                </a:gridCol>
                <a:gridCol w="6837923">
                  <a:extLst>
                    <a:ext uri="{9D8B030D-6E8A-4147-A177-3AD203B41FA5}">
                      <a16:colId xmlns:a16="http://schemas.microsoft.com/office/drawing/2014/main" val="2085299884"/>
                    </a:ext>
                  </a:extLst>
                </a:gridCol>
                <a:gridCol w="554449">
                  <a:extLst>
                    <a:ext uri="{9D8B030D-6E8A-4147-A177-3AD203B41FA5}">
                      <a16:colId xmlns:a16="http://schemas.microsoft.com/office/drawing/2014/main" val="3205153234"/>
                    </a:ext>
                  </a:extLst>
                </a:gridCol>
              </a:tblGrid>
              <a:tr h="357830">
                <a:tc>
                  <a:txBody>
                    <a:bodyPr/>
                    <a:lstStyle/>
                    <a:p>
                      <a:pPr algn="ctr" fontAlgn="ctr"/>
                      <a:r>
                        <a:rPr lang="en-US" sz="1600" b="1" u="none" strike="noStrike" dirty="0">
                          <a:solidFill>
                            <a:schemeClr val="bg1"/>
                          </a:solidFill>
                          <a:effectLst/>
                        </a:rPr>
                        <a:t>NO</a:t>
                      </a:r>
                      <a:endParaRPr lang="en-US" sz="16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600" b="1" i="0" u="none" strike="noStrike" dirty="0">
                          <a:solidFill>
                            <a:schemeClr val="bg1"/>
                          </a:solidFill>
                          <a:effectLst/>
                          <a:latin typeface="Calibri" panose="020F0502020204030204" pitchFamily="34" charset="0"/>
                        </a:rPr>
                        <a:t>STAKEHOLDER</a:t>
                      </a:r>
                    </a:p>
                  </a:txBody>
                  <a:tcPr marL="9525" marR="9525" marT="9525" marB="0" anchor="ctr">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600" b="1" u="none" strike="noStrike" dirty="0">
                          <a:solidFill>
                            <a:schemeClr val="bg1"/>
                          </a:solidFill>
                          <a:effectLst/>
                        </a:rPr>
                        <a:t>TINJAUAN (FAKTOR)</a:t>
                      </a:r>
                      <a:endParaRPr lang="en-US" sz="16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600" b="1" u="none" strike="noStrike" dirty="0">
                          <a:solidFill>
                            <a:schemeClr val="bg1"/>
                          </a:solidFill>
                          <a:effectLst/>
                        </a:rPr>
                        <a:t>ISU INTERNAL</a:t>
                      </a:r>
                      <a:endParaRPr lang="en-US" sz="16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600" b="1" u="none" strike="noStrike" dirty="0">
                          <a:solidFill>
                            <a:schemeClr val="bg1"/>
                          </a:solidFill>
                          <a:effectLst/>
                        </a:rPr>
                        <a:t>SWOT</a:t>
                      </a:r>
                      <a:endParaRPr lang="en-US" sz="16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955534863"/>
                  </a:ext>
                </a:extLst>
              </a:tr>
              <a:tr h="1046585">
                <a:tc>
                  <a:txBody>
                    <a:bodyPr/>
                    <a:lstStyle/>
                    <a:p>
                      <a:pPr algn="ctr" fontAlgn="t"/>
                      <a:r>
                        <a:rPr lang="en-US" sz="1600" b="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rowSpan="8">
                  <a:txBody>
                    <a:bodyPr/>
                    <a:lstStyle/>
                    <a:p>
                      <a:pPr algn="ctr" fontAlgn="t"/>
                      <a:r>
                        <a:rPr lang="en-US" sz="1600" b="0" i="0" u="none" strike="noStrike" dirty="0" err="1">
                          <a:solidFill>
                            <a:srgbClr val="000000"/>
                          </a:solidFill>
                          <a:effectLst/>
                          <a:latin typeface="Calibri" panose="020F0502020204030204" pitchFamily="34" charset="0"/>
                        </a:rPr>
                        <a:t>Manajemen</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en-US" sz="1600" u="none" strike="noStrike" dirty="0" err="1">
                          <a:effectLst/>
                        </a:rPr>
                        <a:t>Penjualan</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t"/>
                      <a:r>
                        <a:rPr lang="en-US" sz="1600" u="none" strike="noStrike" dirty="0" err="1">
                          <a:effectLst/>
                        </a:rPr>
                        <a:t>Terbukanya</a:t>
                      </a:r>
                      <a:r>
                        <a:rPr lang="en-US" sz="1600" u="none" strike="noStrike" dirty="0">
                          <a:effectLst/>
                        </a:rPr>
                        <a:t> pasar </a:t>
                      </a:r>
                      <a:r>
                        <a:rPr lang="en-US" sz="1600" u="none" strike="noStrike" dirty="0" err="1">
                          <a:effectLst/>
                        </a:rPr>
                        <a:t>baru</a:t>
                      </a:r>
                      <a:r>
                        <a:rPr lang="en-US" sz="1600" u="none" strike="noStrike" dirty="0">
                          <a:effectLst/>
                        </a:rPr>
                        <a:t> </a:t>
                      </a:r>
                      <a:r>
                        <a:rPr lang="en-US" sz="1600" u="none" strike="noStrike" dirty="0" err="1">
                          <a:effectLst/>
                        </a:rPr>
                        <a:t>untuk</a:t>
                      </a:r>
                      <a:r>
                        <a:rPr lang="en-US" sz="1600" u="none" strike="noStrike" dirty="0">
                          <a:effectLst/>
                        </a:rPr>
                        <a:t> </a:t>
                      </a:r>
                      <a:r>
                        <a:rPr lang="en-US" sz="1600" u="none" strike="noStrike" dirty="0" err="1">
                          <a:effectLst/>
                        </a:rPr>
                        <a:t>alat</a:t>
                      </a:r>
                      <a:r>
                        <a:rPr lang="en-US" sz="1600" u="none" strike="noStrike" dirty="0">
                          <a:effectLst/>
                        </a:rPr>
                        <a:t> </a:t>
                      </a:r>
                      <a:r>
                        <a:rPr lang="en-US" sz="1600" u="none" strike="noStrike" dirty="0" err="1">
                          <a:effectLst/>
                        </a:rPr>
                        <a:t>kesehatan</a:t>
                      </a:r>
                      <a:r>
                        <a:rPr lang="en-US" sz="1600" u="none" strike="noStrike" dirty="0">
                          <a:effectLst/>
                        </a:rPr>
                        <a:t> </a:t>
                      </a:r>
                      <a:r>
                        <a:rPr lang="en-US" sz="1600" u="none" strike="noStrike" dirty="0" err="1">
                          <a:effectLst/>
                        </a:rPr>
                        <a:t>manusia</a:t>
                      </a:r>
                      <a:r>
                        <a:rPr lang="en-US" sz="1600" u="none" strike="noStrike" dirty="0">
                          <a:effectLst/>
                        </a:rPr>
                        <a:t> di pasar </a:t>
                      </a:r>
                      <a:r>
                        <a:rPr lang="en-US" sz="1600" u="none" strike="noStrike" dirty="0" err="1">
                          <a:effectLst/>
                        </a:rPr>
                        <a:t>swasta</a:t>
                      </a:r>
                      <a:r>
                        <a:rPr lang="en-US" sz="1600" u="none" strike="noStrike" dirty="0">
                          <a:effectLst/>
                        </a:rPr>
                        <a:t>, </a:t>
                      </a:r>
                      <a:r>
                        <a:rPr lang="en-US" sz="1600" u="none" strike="noStrike" dirty="0" err="1">
                          <a:effectLst/>
                        </a:rPr>
                        <a:t>alkes</a:t>
                      </a:r>
                      <a:r>
                        <a:rPr lang="en-US" sz="1600" u="none" strike="noStrike" dirty="0">
                          <a:effectLst/>
                        </a:rPr>
                        <a:t> </a:t>
                      </a:r>
                      <a:r>
                        <a:rPr lang="en-US" sz="1600" u="none" strike="noStrike" dirty="0" err="1">
                          <a:effectLst/>
                        </a:rPr>
                        <a:t>hewan</a:t>
                      </a:r>
                      <a:r>
                        <a:rPr lang="en-US" sz="1600" u="none" strike="noStrike" dirty="0">
                          <a:effectLst/>
                        </a:rPr>
                        <a:t>, </a:t>
                      </a:r>
                      <a:r>
                        <a:rPr lang="en-US" sz="1600" u="none" strike="noStrike" dirty="0" err="1">
                          <a:effectLst/>
                        </a:rPr>
                        <a:t>penjualan</a:t>
                      </a:r>
                      <a:r>
                        <a:rPr lang="en-US" sz="1600" u="none" strike="noStrike" dirty="0">
                          <a:effectLst/>
                        </a:rPr>
                        <a:t> </a:t>
                      </a:r>
                      <a:r>
                        <a:rPr lang="en-US" sz="1600" u="none" strike="noStrike" dirty="0" err="1">
                          <a:effectLst/>
                        </a:rPr>
                        <a:t>furnitur</a:t>
                      </a:r>
                      <a:r>
                        <a:rPr lang="en-US" sz="1600" u="none" strike="noStrike" dirty="0">
                          <a:effectLst/>
                        </a:rPr>
                        <a:t> </a:t>
                      </a:r>
                      <a:r>
                        <a:rPr lang="en-US" sz="1600" u="none" strike="noStrike" dirty="0" err="1">
                          <a:effectLst/>
                        </a:rPr>
                        <a:t>dengan</a:t>
                      </a:r>
                      <a:r>
                        <a:rPr lang="en-US" sz="1600" u="none" strike="noStrike" dirty="0">
                          <a:effectLst/>
                        </a:rPr>
                        <a:t> interior design, </a:t>
                      </a:r>
                      <a:r>
                        <a:rPr lang="en-US" sz="1600" u="none" strike="noStrike" dirty="0" err="1">
                          <a:effectLst/>
                        </a:rPr>
                        <a:t>serta</a:t>
                      </a:r>
                      <a:r>
                        <a:rPr lang="en-US" sz="1600" u="none" strike="noStrike" dirty="0">
                          <a:effectLst/>
                        </a:rPr>
                        <a:t> </a:t>
                      </a:r>
                      <a:r>
                        <a:rPr lang="en-US" sz="1600" u="none" strike="noStrike" dirty="0" err="1">
                          <a:effectLst/>
                        </a:rPr>
                        <a:t>perluasan</a:t>
                      </a:r>
                      <a:r>
                        <a:rPr lang="en-US" sz="1600" u="none" strike="noStrike" dirty="0">
                          <a:effectLst/>
                        </a:rPr>
                        <a:t> pasar </a:t>
                      </a:r>
                      <a:r>
                        <a:rPr lang="en-US" sz="1600" u="none" strike="noStrike" dirty="0" err="1">
                          <a:effectLst/>
                        </a:rPr>
                        <a:t>ke</a:t>
                      </a:r>
                      <a:r>
                        <a:rPr lang="en-US" sz="1600" u="none" strike="noStrike" dirty="0">
                          <a:effectLst/>
                        </a:rPr>
                        <a:t> Middle East yang </a:t>
                      </a:r>
                      <a:r>
                        <a:rPr lang="en-US" sz="1600" u="none" strike="noStrike" dirty="0" err="1">
                          <a:effectLst/>
                        </a:rPr>
                        <a:t>menerapkan</a:t>
                      </a:r>
                      <a:r>
                        <a:rPr lang="en-US" sz="1600" u="none" strike="noStrike" dirty="0">
                          <a:effectLst/>
                        </a:rPr>
                        <a:t> Eco-Friendly.</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en-US" sz="1600" u="none" strike="noStrike" dirty="0">
                          <a:effectLst/>
                        </a:rPr>
                        <a: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829260484"/>
                  </a:ext>
                </a:extLst>
              </a:tr>
              <a:tr h="538540">
                <a:tc>
                  <a:txBody>
                    <a:bodyPr/>
                    <a:lstStyle/>
                    <a:p>
                      <a:pPr algn="ctr" fontAlgn="ctr"/>
                      <a:r>
                        <a:rPr lang="en-US" sz="16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v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Penjualan</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600" u="none" strike="noStrike" dirty="0" err="1">
                          <a:effectLst/>
                        </a:rPr>
                        <a:t>Tersedianya</a:t>
                      </a:r>
                      <a:r>
                        <a:rPr lang="en-US" sz="1600" u="none" strike="noStrike" dirty="0">
                          <a:effectLst/>
                        </a:rPr>
                        <a:t> material import yang </a:t>
                      </a:r>
                      <a:r>
                        <a:rPr lang="en-US" sz="1600" u="none" strike="noStrike" dirty="0" err="1">
                          <a:effectLst/>
                        </a:rPr>
                        <a:t>lebih</a:t>
                      </a:r>
                      <a:r>
                        <a:rPr lang="en-US" sz="1600" u="none" strike="noStrike" dirty="0">
                          <a:effectLst/>
                        </a:rPr>
                        <a:t> </a:t>
                      </a:r>
                      <a:r>
                        <a:rPr lang="en-US" sz="1600" u="none" strike="noStrike" dirty="0" err="1">
                          <a:effectLst/>
                        </a:rPr>
                        <a:t>kompetitif</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600" u="none" strike="noStrike">
                          <a:effectLst/>
                        </a:rPr>
                        <a:t>S</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812103946"/>
                  </a:ext>
                </a:extLst>
              </a:tr>
              <a:tr h="485628">
                <a:tc>
                  <a:txBody>
                    <a:bodyPr/>
                    <a:lstStyle/>
                    <a:p>
                      <a:pPr algn="ctr" fontAlgn="ctr"/>
                      <a:r>
                        <a:rPr lang="en-US" sz="16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v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Proses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fi-FI" sz="1600" u="none" strike="noStrike" dirty="0">
                          <a:effectLst/>
                        </a:rPr>
                        <a:t>Ketepatan realisasi produksi terhadap APS 100%</a:t>
                      </a:r>
                      <a:endParaRPr lang="fi-F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600" u="none" strike="noStrike">
                          <a:effectLst/>
                        </a:rPr>
                        <a:t>S</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998256653"/>
                  </a:ext>
                </a:extLst>
              </a:tr>
              <a:tr h="528468">
                <a:tc>
                  <a:txBody>
                    <a:bodyPr/>
                    <a:lstStyle/>
                    <a:p>
                      <a:pPr algn="ctr" fontAlgn="ctr"/>
                      <a:r>
                        <a:rPr lang="en-US" sz="16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v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Proses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600" u="none" strike="noStrike" dirty="0">
                          <a:effectLst/>
                        </a:rPr>
                        <a:t>Raw material unmoving </a:t>
                      </a:r>
                      <a:r>
                        <a:rPr lang="en-US" sz="1600" u="none" strike="noStrike" dirty="0" err="1">
                          <a:effectLst/>
                        </a:rPr>
                        <a:t>tinggi</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600" u="none" strike="noStrike">
                          <a:effectLst/>
                        </a:rPr>
                        <a:t>S</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062577440"/>
                  </a:ext>
                </a:extLst>
              </a:tr>
              <a:tr h="528468">
                <a:tc>
                  <a:txBody>
                    <a:bodyPr/>
                    <a:lstStyle/>
                    <a:p>
                      <a:pPr algn="ctr" fontAlgn="ctr"/>
                      <a:r>
                        <a:rPr lang="en-US" sz="16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v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K3</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fi-FI" sz="1600" u="none" strike="noStrike" dirty="0">
                          <a:effectLst/>
                        </a:rPr>
                        <a:t>Terjadi kecelakaan kerja 6 kali di tahun 2024</a:t>
                      </a:r>
                      <a:endParaRPr lang="fi-F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600" u="none" strike="noStrike" dirty="0">
                          <a:effectLst/>
                        </a:rPr>
                        <a:t>W</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902424438"/>
                  </a:ext>
                </a:extLst>
              </a:tr>
              <a:tr h="528468">
                <a:tc>
                  <a:txBody>
                    <a:bodyPr/>
                    <a:lstStyle/>
                    <a:p>
                      <a:pPr algn="ctr" fontAlgn="ctr"/>
                      <a:r>
                        <a:rPr lang="en-US" sz="1600" b="0" i="0" u="none" strike="noStrike" dirty="0">
                          <a:solidFill>
                            <a:srgbClr val="000000"/>
                          </a:solidFill>
                          <a:effectLst/>
                          <a:latin typeface="Calibri" panose="020F0502020204030204" pitchFamily="34" charset="0"/>
                        </a:rPr>
                        <a:t>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v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Kinerja </a:t>
                      </a:r>
                      <a:r>
                        <a:rPr lang="en-US" sz="1600" u="none" strike="noStrike" dirty="0" err="1">
                          <a:effectLst/>
                        </a:rPr>
                        <a:t>Keuangan</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600" u="none" strike="noStrike" dirty="0">
                          <a:effectLst/>
                        </a:rPr>
                        <a:t>DOH AR dan AP </a:t>
                      </a:r>
                      <a:r>
                        <a:rPr lang="en-US" sz="1600" u="none" strike="noStrike" dirty="0" err="1">
                          <a:effectLst/>
                        </a:rPr>
                        <a:t>belum</a:t>
                      </a:r>
                      <a:r>
                        <a:rPr lang="en-US" sz="1600" u="none" strike="noStrike" dirty="0">
                          <a:effectLst/>
                        </a:rPr>
                        <a:t> </a:t>
                      </a:r>
                      <a:r>
                        <a:rPr lang="en-US" sz="1600" u="none" strike="noStrike" dirty="0" err="1">
                          <a:effectLst/>
                        </a:rPr>
                        <a:t>sesuai</a:t>
                      </a: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600" u="none" strike="noStrike">
                          <a:effectLst/>
                        </a:rPr>
                        <a:t>W</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75572165"/>
                  </a:ext>
                </a:extLst>
              </a:tr>
              <a:tr h="528468">
                <a:tc>
                  <a:txBody>
                    <a:bodyPr/>
                    <a:lstStyle/>
                    <a:p>
                      <a:pPr algn="ctr" fontAlgn="ctr"/>
                      <a:r>
                        <a:rPr lang="en-US" sz="16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v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Proses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600" u="none" strike="noStrike" dirty="0">
                          <a:effectLst/>
                        </a:rPr>
                        <a:t>Turn over inventory finish good slow dan unmoving </a:t>
                      </a:r>
                      <a:r>
                        <a:rPr lang="en-US" sz="1600" u="none" strike="noStrike" dirty="0" err="1">
                          <a:effectLst/>
                        </a:rPr>
                        <a:t>rendah</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600" u="none" strike="noStrike">
                          <a:effectLst/>
                        </a:rPr>
                        <a:t>W</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934065421"/>
                  </a:ext>
                </a:extLst>
              </a:tr>
              <a:tr h="528468">
                <a:tc>
                  <a:txBody>
                    <a:bodyPr/>
                    <a:lstStyle/>
                    <a:p>
                      <a:pPr algn="ctr" fontAlgn="ctr"/>
                      <a:r>
                        <a:rPr lang="en-US" sz="16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v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Proses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600" u="none" strike="noStrike" dirty="0" err="1">
                          <a:effectLst/>
                        </a:rPr>
                        <a:t>Manajemen</a:t>
                      </a:r>
                      <a:r>
                        <a:rPr lang="en-US" sz="1600" u="none" strike="noStrike" dirty="0">
                          <a:effectLst/>
                        </a:rPr>
                        <a:t> </a:t>
                      </a:r>
                      <a:r>
                        <a:rPr lang="en-US" sz="1600" u="none" strike="noStrike" dirty="0" err="1">
                          <a:effectLst/>
                        </a:rPr>
                        <a:t>gudang</a:t>
                      </a:r>
                      <a:r>
                        <a:rPr lang="en-US" sz="1600" u="none" strike="noStrike" dirty="0">
                          <a:effectLst/>
                        </a:rPr>
                        <a:t> Finish Goods </a:t>
                      </a:r>
                      <a:r>
                        <a:rPr lang="en-US" sz="1600" u="none" strike="noStrike" dirty="0" err="1">
                          <a:effectLst/>
                        </a:rPr>
                        <a:t>belum</a:t>
                      </a:r>
                      <a:r>
                        <a:rPr lang="en-US" sz="1600" u="none" strike="noStrike" dirty="0">
                          <a:effectLst/>
                        </a:rPr>
                        <a:t> </a:t>
                      </a:r>
                      <a:r>
                        <a:rPr lang="en-US" sz="1600" u="none" strike="noStrike" dirty="0" err="1">
                          <a:effectLst/>
                        </a:rPr>
                        <a:t>dikelola</a:t>
                      </a:r>
                      <a:r>
                        <a:rPr lang="en-US" sz="1600" u="none" strike="noStrike" dirty="0">
                          <a:effectLst/>
                        </a:rPr>
                        <a:t> </a:t>
                      </a:r>
                      <a:r>
                        <a:rPr lang="en-US" sz="1600" u="none" strike="noStrike" dirty="0" err="1">
                          <a:effectLst/>
                        </a:rPr>
                        <a:t>dengan</a:t>
                      </a:r>
                      <a:r>
                        <a:rPr lang="en-US" sz="1600" u="none" strike="noStrike" dirty="0">
                          <a:effectLst/>
                        </a:rPr>
                        <a:t> </a:t>
                      </a:r>
                      <a:r>
                        <a:rPr lang="en-US" sz="1600" u="none" strike="noStrike" dirty="0" err="1">
                          <a:effectLst/>
                        </a:rPr>
                        <a:t>baik</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600" u="none" strike="noStrike" dirty="0">
                          <a:effectLst/>
                        </a:rPr>
                        <a:t>W</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999235034"/>
                  </a:ext>
                </a:extLst>
              </a:tr>
            </a:tbl>
          </a:graphicData>
        </a:graphic>
      </p:graphicFrame>
      <p:grpSp>
        <p:nvGrpSpPr>
          <p:cNvPr id="18" name="Group 17">
            <a:extLst>
              <a:ext uri="{FF2B5EF4-FFF2-40B4-BE49-F238E27FC236}">
                <a16:creationId xmlns:a16="http://schemas.microsoft.com/office/drawing/2014/main" id="{6E0CF5FD-3DBC-57E7-56C1-6D35084204BF}"/>
              </a:ext>
            </a:extLst>
          </p:cNvPr>
          <p:cNvGrpSpPr/>
          <p:nvPr/>
        </p:nvGrpSpPr>
        <p:grpSpPr>
          <a:xfrm>
            <a:off x="465100" y="6444412"/>
            <a:ext cx="11339106" cy="287226"/>
            <a:chOff x="465100" y="6294512"/>
            <a:chExt cx="11339106" cy="287226"/>
          </a:xfrm>
        </p:grpSpPr>
        <p:pic>
          <p:nvPicPr>
            <p:cNvPr id="19" name="Picture 18">
              <a:extLst>
                <a:ext uri="{FF2B5EF4-FFF2-40B4-BE49-F238E27FC236}">
                  <a16:creationId xmlns:a16="http://schemas.microsoft.com/office/drawing/2014/main" id="{D05A693A-4EE5-221C-508B-FF7E92C00FD3}"/>
                </a:ext>
              </a:extLst>
            </p:cNvPr>
            <p:cNvPicPr>
              <a:picLocks noChangeAspect="1"/>
            </p:cNvPicPr>
            <p:nvPr/>
          </p:nvPicPr>
          <p:blipFill>
            <a:blip r:embed="rId3"/>
            <a:stretch>
              <a:fillRect/>
            </a:stretch>
          </p:blipFill>
          <p:spPr>
            <a:xfrm>
              <a:off x="10913805" y="6294512"/>
              <a:ext cx="890401" cy="287226"/>
            </a:xfrm>
            <a:prstGeom prst="rect">
              <a:avLst/>
            </a:prstGeom>
          </p:spPr>
        </p:pic>
        <p:cxnSp>
          <p:nvCxnSpPr>
            <p:cNvPr id="20" name="Straight Connector 19">
              <a:extLst>
                <a:ext uri="{FF2B5EF4-FFF2-40B4-BE49-F238E27FC236}">
                  <a16:creationId xmlns:a16="http://schemas.microsoft.com/office/drawing/2014/main" id="{F4D1A334-9787-6E57-4408-9FB0003E89A4}"/>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4904CB9-84D3-0530-430A-9DA4DCC21C55}"/>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6044DA-C95C-F89C-E88C-A7032BD266A7}"/>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EEF1E2F-F38D-BA4C-ABF5-9F3550A12EA6}"/>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794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D4D21-A70B-C55D-4631-EF26F06345BB}"/>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F22DCAE-3105-A790-DACB-094578BDA4B3}"/>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8" name="Rectangle: Rounded Corners 7">
            <a:extLst>
              <a:ext uri="{FF2B5EF4-FFF2-40B4-BE49-F238E27FC236}">
                <a16:creationId xmlns:a16="http://schemas.microsoft.com/office/drawing/2014/main" id="{928FB600-5FAF-0DCD-4CA4-89E305B8C964}"/>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9" name="TextBox 8">
            <a:extLst>
              <a:ext uri="{FF2B5EF4-FFF2-40B4-BE49-F238E27FC236}">
                <a16:creationId xmlns:a16="http://schemas.microsoft.com/office/drawing/2014/main" id="{83A0BCBE-2E11-D34F-A484-6B7079FDD79D}"/>
              </a:ext>
            </a:extLst>
          </p:cNvPr>
          <p:cNvSpPr txBox="1"/>
          <p:nvPr/>
        </p:nvSpPr>
        <p:spPr>
          <a:xfrm>
            <a:off x="1222153" y="410561"/>
            <a:ext cx="4583561" cy="523220"/>
          </a:xfrm>
          <a:prstGeom prst="rect">
            <a:avLst/>
          </a:prstGeom>
          <a:noFill/>
        </p:spPr>
        <p:txBody>
          <a:bodyPr wrap="square" lIns="108000" rIns="108000" rtlCol="0">
            <a:spAutoFit/>
          </a:bodyPr>
          <a:lstStyle/>
          <a:p>
            <a:r>
              <a:rPr lang="en-US" altLang="ko-KR" sz="1400" b="1" dirty="0">
                <a:latin typeface="Arial"/>
                <a:ea typeface="Arial Unicode MS"/>
                <a:cs typeface="Arial" pitchFamily="34" charset="0"/>
              </a:rPr>
              <a:t>PERUBAHAN ISU INTERNAL YANG RELEVAN DENGAN SISTEM MANAJEMEN </a:t>
            </a:r>
          </a:p>
        </p:txBody>
      </p:sp>
      <p:sp>
        <p:nvSpPr>
          <p:cNvPr id="10" name="TextBox 9">
            <a:extLst>
              <a:ext uri="{FF2B5EF4-FFF2-40B4-BE49-F238E27FC236}">
                <a16:creationId xmlns:a16="http://schemas.microsoft.com/office/drawing/2014/main" id="{E4741744-633A-6129-907F-835B382EDCEE}"/>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02</a:t>
            </a:r>
            <a:endParaRPr lang="ko-KR" altLang="en-US" sz="2400" b="1" dirty="0">
              <a:latin typeface="Arial"/>
              <a:ea typeface="Arial Unicode MS"/>
              <a:cs typeface="Arial" pitchFamily="34" charset="0"/>
            </a:endParaRPr>
          </a:p>
        </p:txBody>
      </p:sp>
      <p:graphicFrame>
        <p:nvGraphicFramePr>
          <p:cNvPr id="11" name="Content Placeholder 3">
            <a:extLst>
              <a:ext uri="{FF2B5EF4-FFF2-40B4-BE49-F238E27FC236}">
                <a16:creationId xmlns:a16="http://schemas.microsoft.com/office/drawing/2014/main" id="{AB815B3C-3158-BB70-AC09-20312BE93432}"/>
              </a:ext>
            </a:extLst>
          </p:cNvPr>
          <p:cNvGraphicFramePr>
            <a:graphicFrameLocks/>
          </p:cNvGraphicFramePr>
          <p:nvPr>
            <p:extLst>
              <p:ext uri="{D42A27DB-BD31-4B8C-83A1-F6EECF244321}">
                <p14:modId xmlns:p14="http://schemas.microsoft.com/office/powerpoint/2010/main" val="3229773355"/>
              </p:ext>
            </p:extLst>
          </p:nvPr>
        </p:nvGraphicFramePr>
        <p:xfrm>
          <a:off x="465100" y="1217583"/>
          <a:ext cx="11339107" cy="4869843"/>
        </p:xfrm>
        <a:graphic>
          <a:graphicData uri="http://schemas.openxmlformats.org/drawingml/2006/table">
            <a:tbl>
              <a:tblPr firstRow="1" firstCol="1" bandRow="1">
                <a:tableStyleId>{7E9639D4-E3E2-4D34-9284-5A2195B3D0D7}</a:tableStyleId>
              </a:tblPr>
              <a:tblGrid>
                <a:gridCol w="469245">
                  <a:extLst>
                    <a:ext uri="{9D8B030D-6E8A-4147-A177-3AD203B41FA5}">
                      <a16:colId xmlns:a16="http://schemas.microsoft.com/office/drawing/2014/main" val="948451999"/>
                    </a:ext>
                  </a:extLst>
                </a:gridCol>
                <a:gridCol w="1738745">
                  <a:extLst>
                    <a:ext uri="{9D8B030D-6E8A-4147-A177-3AD203B41FA5}">
                      <a16:colId xmlns:a16="http://schemas.microsoft.com/office/drawing/2014/main" val="4143811109"/>
                    </a:ext>
                  </a:extLst>
                </a:gridCol>
                <a:gridCol w="1738745">
                  <a:extLst>
                    <a:ext uri="{9D8B030D-6E8A-4147-A177-3AD203B41FA5}">
                      <a16:colId xmlns:a16="http://schemas.microsoft.com/office/drawing/2014/main" val="2023345517"/>
                    </a:ext>
                  </a:extLst>
                </a:gridCol>
                <a:gridCol w="6837923">
                  <a:extLst>
                    <a:ext uri="{9D8B030D-6E8A-4147-A177-3AD203B41FA5}">
                      <a16:colId xmlns:a16="http://schemas.microsoft.com/office/drawing/2014/main" val="2085299884"/>
                    </a:ext>
                  </a:extLst>
                </a:gridCol>
                <a:gridCol w="554449">
                  <a:extLst>
                    <a:ext uri="{9D8B030D-6E8A-4147-A177-3AD203B41FA5}">
                      <a16:colId xmlns:a16="http://schemas.microsoft.com/office/drawing/2014/main" val="3205153234"/>
                    </a:ext>
                  </a:extLst>
                </a:gridCol>
              </a:tblGrid>
              <a:tr h="358349">
                <a:tc>
                  <a:txBody>
                    <a:bodyPr/>
                    <a:lstStyle/>
                    <a:p>
                      <a:pPr algn="ctr" fontAlgn="ctr"/>
                      <a:r>
                        <a:rPr lang="en-US" sz="1600" b="1" u="none" strike="noStrike" dirty="0">
                          <a:solidFill>
                            <a:schemeClr val="bg1"/>
                          </a:solidFill>
                          <a:effectLst/>
                        </a:rPr>
                        <a:t>NO</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a:solidFill>
                            <a:schemeClr val="bg1"/>
                          </a:solidFill>
                          <a:effectLst/>
                          <a:latin typeface="Calibri" panose="020F0502020204030204" pitchFamily="34" charset="0"/>
                        </a:rPr>
                        <a:t>STAKEHOLDER</a:t>
                      </a:r>
                    </a:p>
                  </a:txBody>
                  <a:tcPr marL="9525" marR="9525" marT="9525" marB="0" anchor="ctr"/>
                </a:tc>
                <a:tc>
                  <a:txBody>
                    <a:bodyPr/>
                    <a:lstStyle/>
                    <a:p>
                      <a:pPr algn="ctr" fontAlgn="b"/>
                      <a:r>
                        <a:rPr lang="en-US" sz="1600" b="1" u="none" strike="noStrike" dirty="0">
                          <a:solidFill>
                            <a:schemeClr val="bg1"/>
                          </a:solidFill>
                          <a:effectLst/>
                        </a:rPr>
                        <a:t>TINJAUAN (FAKTOR)</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solidFill>
                            <a:schemeClr val="bg1"/>
                          </a:solidFill>
                          <a:effectLst/>
                        </a:rPr>
                        <a:t>ISU EKSTERNAL</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solidFill>
                            <a:schemeClr val="bg1"/>
                          </a:solidFill>
                          <a:effectLst/>
                        </a:rPr>
                        <a:t>SWOT</a:t>
                      </a:r>
                      <a:endParaRPr lang="en-US" sz="16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55534863"/>
                  </a:ext>
                </a:extLst>
              </a:tr>
              <a:tr h="690485">
                <a:tc>
                  <a:txBody>
                    <a:bodyPr/>
                    <a:lstStyle/>
                    <a:p>
                      <a:pPr algn="ctr" fontAlgn="ctr"/>
                      <a:r>
                        <a:rPr lang="en-US" sz="1600" b="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u="none" strike="noStrike" kern="1200" dirty="0" err="1">
                          <a:solidFill>
                            <a:schemeClr val="tx1"/>
                          </a:solidFill>
                          <a:effectLst/>
                          <a:latin typeface="+mn-lt"/>
                          <a:ea typeface="+mn-ea"/>
                          <a:cs typeface="+mn-cs"/>
                        </a:rPr>
                        <a:t>Pemerintah</a:t>
                      </a:r>
                      <a:endParaRPr lang="en-US" sz="1600" b="0" u="none" strike="noStrike" kern="1200" dirty="0">
                        <a:solidFill>
                          <a:schemeClr val="tx1"/>
                        </a:solidFill>
                        <a:effectLst/>
                        <a:latin typeface="+mn-lt"/>
                        <a:ea typeface="+mn-ea"/>
                        <a:cs typeface="+mn-cs"/>
                      </a:endParaRPr>
                    </a:p>
                  </a:txBody>
                  <a:tcPr marL="9525" marR="9525" marT="9525" marB="0" anchor="ctr"/>
                </a:tc>
                <a:tc>
                  <a:txBody>
                    <a:bodyPr/>
                    <a:lstStyle/>
                    <a:p>
                      <a:pPr algn="ctr" fontAlgn="b"/>
                      <a:r>
                        <a:rPr lang="en-US" sz="1600" b="0" u="none" strike="noStrike" kern="1200" dirty="0" err="1">
                          <a:solidFill>
                            <a:schemeClr val="tx1"/>
                          </a:solidFill>
                          <a:effectLst/>
                          <a:latin typeface="+mn-lt"/>
                          <a:ea typeface="+mn-ea"/>
                          <a:cs typeface="+mn-cs"/>
                        </a:rPr>
                        <a:t>Lingkungan</a:t>
                      </a:r>
                      <a:endParaRPr lang="en-US" sz="1600" b="0" u="none" strike="noStrike" kern="1200" dirty="0">
                        <a:solidFill>
                          <a:schemeClr val="tx1"/>
                        </a:solidFill>
                        <a:effectLst/>
                        <a:latin typeface="+mn-lt"/>
                        <a:ea typeface="+mn-ea"/>
                        <a:cs typeface="+mn-cs"/>
                      </a:endParaRPr>
                    </a:p>
                  </a:txBody>
                  <a:tcPr marL="9525" marR="9525" marT="9525" marB="0" anchor="ctr"/>
                </a:tc>
                <a:tc>
                  <a:txBody>
                    <a:bodyPr/>
                    <a:lstStyle/>
                    <a:p>
                      <a:pPr algn="l" fontAlgn="b"/>
                      <a:r>
                        <a:rPr lang="da-DK" sz="1600" b="0" u="none" strike="noStrike" kern="1200" dirty="0">
                          <a:solidFill>
                            <a:schemeClr val="tx1"/>
                          </a:solidFill>
                          <a:effectLst/>
                          <a:latin typeface="+mn-lt"/>
                          <a:ea typeface="+mn-ea"/>
                          <a:cs typeface="+mn-cs"/>
                        </a:rPr>
                        <a:t>CINT belum mempunyai program CSR pemberdayaan masyarakat</a:t>
                      </a:r>
                    </a:p>
                  </a:txBody>
                  <a:tcPr marL="9525" marR="9525" marT="9525" marB="0" anchor="ctr"/>
                </a:tc>
                <a:tc>
                  <a:txBody>
                    <a:bodyPr/>
                    <a:lstStyle/>
                    <a:p>
                      <a:pPr algn="ctr" fontAlgn="b"/>
                      <a:r>
                        <a:rPr lang="en-US" sz="1600" b="0" u="none" strike="noStrike" kern="1200" dirty="0">
                          <a:solidFill>
                            <a:schemeClr val="tx1"/>
                          </a:solidFill>
                          <a:effectLst/>
                          <a:latin typeface="+mn-lt"/>
                          <a:ea typeface="+mn-ea"/>
                          <a:cs typeface="+mn-cs"/>
                        </a:rPr>
                        <a:t>O</a:t>
                      </a:r>
                    </a:p>
                  </a:txBody>
                  <a:tcPr marL="9525" marR="9525" marT="9525" marB="0" anchor="ctr"/>
                </a:tc>
                <a:extLst>
                  <a:ext uri="{0D108BD9-81ED-4DB2-BD59-A6C34878D82A}">
                    <a16:rowId xmlns:a16="http://schemas.microsoft.com/office/drawing/2014/main" val="2957147661"/>
                  </a:ext>
                </a:extLst>
              </a:tr>
              <a:tr h="678927">
                <a:tc>
                  <a:txBody>
                    <a:bodyPr/>
                    <a:lstStyle/>
                    <a:p>
                      <a:pPr algn="ctr" fontAlgn="t"/>
                      <a:r>
                        <a:rPr lang="en-US" sz="1600" b="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600" b="0" u="none" strike="noStrike" kern="1200" dirty="0">
                          <a:solidFill>
                            <a:schemeClr val="tx1"/>
                          </a:solidFill>
                          <a:effectLst/>
                          <a:latin typeface="+mn-lt"/>
                          <a:ea typeface="+mn-ea"/>
                          <a:cs typeface="+mn-cs"/>
                        </a:rPr>
                        <a:t>Customer</a:t>
                      </a:r>
                    </a:p>
                  </a:txBody>
                  <a:tcPr marL="9525" marR="9525" marT="9525" marB="0" anchor="ctr">
                    <a:noFill/>
                  </a:tcPr>
                </a:tc>
                <a:tc>
                  <a:txBody>
                    <a:bodyPr/>
                    <a:lstStyle/>
                    <a:p>
                      <a:pPr algn="ctr" fontAlgn="b"/>
                      <a:r>
                        <a:rPr lang="en-US" sz="1600" b="0" u="none" strike="noStrike" kern="1200" dirty="0" err="1">
                          <a:solidFill>
                            <a:schemeClr val="tx1"/>
                          </a:solidFill>
                          <a:effectLst/>
                          <a:latin typeface="+mn-lt"/>
                          <a:ea typeface="+mn-ea"/>
                          <a:cs typeface="+mn-cs"/>
                        </a:rPr>
                        <a:t>Penjualan</a:t>
                      </a:r>
                      <a:endParaRPr lang="en-US" sz="1600" b="0" u="none" strike="noStrike" kern="1200" dirty="0">
                        <a:solidFill>
                          <a:schemeClr val="tx1"/>
                        </a:solidFill>
                        <a:effectLst/>
                        <a:latin typeface="+mn-lt"/>
                        <a:ea typeface="+mn-ea"/>
                        <a:cs typeface="+mn-cs"/>
                      </a:endParaRPr>
                    </a:p>
                  </a:txBody>
                  <a:tcPr marL="9525" marR="9525" marT="9525" marB="0" anchor="ctr">
                    <a:noFill/>
                  </a:tcPr>
                </a:tc>
                <a:tc>
                  <a:txBody>
                    <a:bodyPr/>
                    <a:lstStyle/>
                    <a:p>
                      <a:pPr algn="l" fontAlgn="b"/>
                      <a:r>
                        <a:rPr lang="nb-NO" sz="1600" b="0" u="none" strike="noStrike" kern="1200" dirty="0">
                          <a:solidFill>
                            <a:schemeClr val="tx1"/>
                          </a:solidFill>
                          <a:effectLst/>
                          <a:latin typeface="+mn-lt"/>
                          <a:ea typeface="+mn-ea"/>
                          <a:cs typeface="+mn-cs"/>
                        </a:rPr>
                        <a:t>CINT belum memenuhi kebutuhan pasar sektor swasta untuk produk alat kesehatan maupun furniture</a:t>
                      </a:r>
                    </a:p>
                  </a:txBody>
                  <a:tcPr marL="9525" marR="9525" marT="9525" marB="0" anchor="ctr">
                    <a:noFill/>
                  </a:tcPr>
                </a:tc>
                <a:tc>
                  <a:txBody>
                    <a:bodyPr/>
                    <a:lstStyle/>
                    <a:p>
                      <a:pPr algn="ctr" fontAlgn="b"/>
                      <a:r>
                        <a:rPr lang="en-US" sz="1600" b="0" u="none" strike="noStrike" kern="1200" dirty="0">
                          <a:solidFill>
                            <a:schemeClr val="tx1"/>
                          </a:solidFill>
                          <a:effectLst/>
                          <a:latin typeface="+mn-lt"/>
                          <a:ea typeface="+mn-ea"/>
                          <a:cs typeface="+mn-cs"/>
                        </a:rPr>
                        <a:t>O</a:t>
                      </a:r>
                    </a:p>
                  </a:txBody>
                  <a:tcPr marL="9525" marR="9525" marT="9525" marB="0" anchor="ctr">
                    <a:noFill/>
                  </a:tcPr>
                </a:tc>
                <a:extLst>
                  <a:ext uri="{0D108BD9-81ED-4DB2-BD59-A6C34878D82A}">
                    <a16:rowId xmlns:a16="http://schemas.microsoft.com/office/drawing/2014/main" val="2829260484"/>
                  </a:ext>
                </a:extLst>
              </a:tr>
              <a:tr h="726770">
                <a:tc>
                  <a:txBody>
                    <a:bodyPr/>
                    <a:lstStyle/>
                    <a:p>
                      <a:pPr algn="ctr" fontAlgn="ctr"/>
                      <a:r>
                        <a:rPr lang="en-US" sz="1600" b="0" u="none" strike="noStrike" dirty="0">
                          <a:effectLst/>
                        </a:rPr>
                        <a:t>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u="none" strike="noStrike" kern="1200" dirty="0">
                          <a:solidFill>
                            <a:schemeClr val="tx1"/>
                          </a:solidFill>
                          <a:effectLst/>
                          <a:latin typeface="+mn-lt"/>
                          <a:ea typeface="+mn-ea"/>
                          <a:cs typeface="+mn-cs"/>
                        </a:rPr>
                        <a:t>Vendor</a:t>
                      </a:r>
                    </a:p>
                  </a:txBody>
                  <a:tcPr marL="9525" marR="9525" marT="9525" marB="0" anchor="ctr"/>
                </a:tc>
                <a:tc>
                  <a:txBody>
                    <a:bodyPr/>
                    <a:lstStyle/>
                    <a:p>
                      <a:pPr algn="ctr" fontAlgn="b"/>
                      <a:r>
                        <a:rPr lang="en-US" sz="1600" b="0" u="none" strike="noStrike" kern="1200" dirty="0">
                          <a:solidFill>
                            <a:schemeClr val="tx1"/>
                          </a:solidFill>
                          <a:effectLst/>
                          <a:latin typeface="+mn-lt"/>
                          <a:ea typeface="+mn-ea"/>
                          <a:cs typeface="+mn-cs"/>
                        </a:rPr>
                        <a:t>Proses</a:t>
                      </a:r>
                    </a:p>
                  </a:txBody>
                  <a:tcPr marL="9525" marR="9525" marT="9525" marB="0" anchor="ctr"/>
                </a:tc>
                <a:tc>
                  <a:txBody>
                    <a:bodyPr/>
                    <a:lstStyle/>
                    <a:p>
                      <a:pPr algn="l" fontAlgn="b"/>
                      <a:r>
                        <a:rPr lang="sv-SE" sz="1600" b="0" u="none" strike="noStrike" kern="1200" dirty="0">
                          <a:solidFill>
                            <a:schemeClr val="tx1"/>
                          </a:solidFill>
                          <a:effectLst/>
                          <a:latin typeface="+mn-lt"/>
                          <a:ea typeface="+mn-ea"/>
                          <a:cs typeface="+mn-cs"/>
                        </a:rPr>
                        <a:t>Vendor mendukung peningkatan kualitas sesuai standar CINT</a:t>
                      </a:r>
                    </a:p>
                  </a:txBody>
                  <a:tcPr marL="9525" marR="9525" marT="9525" marB="0" anchor="ctr"/>
                </a:tc>
                <a:tc>
                  <a:txBody>
                    <a:bodyPr/>
                    <a:lstStyle/>
                    <a:p>
                      <a:pPr algn="ctr" fontAlgn="b"/>
                      <a:r>
                        <a:rPr lang="en-US" sz="1600" b="0" u="none" strike="noStrike" kern="1200" dirty="0">
                          <a:solidFill>
                            <a:schemeClr val="tx1"/>
                          </a:solidFill>
                          <a:effectLst/>
                          <a:latin typeface="+mn-lt"/>
                          <a:ea typeface="+mn-ea"/>
                          <a:cs typeface="+mn-cs"/>
                        </a:rPr>
                        <a:t>O</a:t>
                      </a:r>
                    </a:p>
                  </a:txBody>
                  <a:tcPr marL="9525" marR="9525" marT="9525" marB="0" anchor="ctr"/>
                </a:tc>
                <a:extLst>
                  <a:ext uri="{0D108BD9-81ED-4DB2-BD59-A6C34878D82A}">
                    <a16:rowId xmlns:a16="http://schemas.microsoft.com/office/drawing/2014/main" val="2812103946"/>
                  </a:ext>
                </a:extLst>
              </a:tr>
              <a:tr h="740229">
                <a:tc>
                  <a:txBody>
                    <a:bodyPr/>
                    <a:lstStyle/>
                    <a:p>
                      <a:pPr algn="ctr" fontAlgn="ctr"/>
                      <a:r>
                        <a:rPr lang="en-US" sz="1600" b="0" i="0" u="none" strike="noStrike" dirty="0">
                          <a:solidFill>
                            <a:srgbClr val="000000"/>
                          </a:solidFill>
                          <a:effectLst/>
                          <a:latin typeface="Calibri" panose="020F0502020204030204" pitchFamily="34" charset="0"/>
                        </a:rPr>
                        <a:t>4</a:t>
                      </a:r>
                    </a:p>
                  </a:txBody>
                  <a:tcPr marL="9525" marR="9525" marT="9525" marB="0" anchor="ctr">
                    <a:noFill/>
                  </a:tcPr>
                </a:tc>
                <a:tc>
                  <a:txBody>
                    <a:bodyPr/>
                    <a:lstStyle/>
                    <a:p>
                      <a:pPr algn="ctr" fontAlgn="b"/>
                      <a:r>
                        <a:rPr lang="en-US" sz="1600" b="0" u="none" strike="noStrike" kern="1200" dirty="0">
                          <a:solidFill>
                            <a:schemeClr val="tx1"/>
                          </a:solidFill>
                          <a:effectLst/>
                          <a:latin typeface="+mn-lt"/>
                          <a:ea typeface="+mn-ea"/>
                          <a:cs typeface="+mn-cs"/>
                        </a:rPr>
                        <a:t>Customer</a:t>
                      </a:r>
                    </a:p>
                  </a:txBody>
                  <a:tcPr marL="9525" marR="9525" marT="9525" marB="0" anchor="ctr">
                    <a:noFill/>
                  </a:tcPr>
                </a:tc>
                <a:tc>
                  <a:txBody>
                    <a:bodyPr/>
                    <a:lstStyle/>
                    <a:p>
                      <a:pPr algn="ctr" fontAlgn="b"/>
                      <a:r>
                        <a:rPr lang="en-US" sz="1600" b="0" u="none" strike="noStrike" kern="1200" dirty="0" err="1">
                          <a:solidFill>
                            <a:schemeClr val="tx1"/>
                          </a:solidFill>
                          <a:effectLst/>
                          <a:latin typeface="+mn-lt"/>
                          <a:ea typeface="+mn-ea"/>
                          <a:cs typeface="+mn-cs"/>
                        </a:rPr>
                        <a:t>Penjualan</a:t>
                      </a:r>
                      <a:endParaRPr lang="en-US" sz="1600" b="0" u="none" strike="noStrike" kern="1200" dirty="0">
                        <a:solidFill>
                          <a:schemeClr val="tx1"/>
                        </a:solidFill>
                        <a:effectLst/>
                        <a:latin typeface="+mn-lt"/>
                        <a:ea typeface="+mn-ea"/>
                        <a:cs typeface="+mn-cs"/>
                      </a:endParaRPr>
                    </a:p>
                  </a:txBody>
                  <a:tcPr marL="9525" marR="9525" marT="9525" marB="0" anchor="ctr">
                    <a:noFill/>
                  </a:tcPr>
                </a:tc>
                <a:tc>
                  <a:txBody>
                    <a:bodyPr/>
                    <a:lstStyle/>
                    <a:p>
                      <a:pPr algn="l" fontAlgn="b"/>
                      <a:r>
                        <a:rPr lang="nb-NO" sz="1600" b="0" u="none" strike="noStrike" kern="1200" dirty="0">
                          <a:solidFill>
                            <a:schemeClr val="tx1"/>
                          </a:solidFill>
                          <a:effectLst/>
                          <a:latin typeface="+mn-lt"/>
                          <a:ea typeface="+mn-ea"/>
                          <a:cs typeface="+mn-cs"/>
                        </a:rPr>
                        <a:t>Harga Produk Chitose lebih mahal dibandingkan dengan brand lain</a:t>
                      </a:r>
                    </a:p>
                  </a:txBody>
                  <a:tcPr marL="9525" marR="9525" marT="9525" marB="0" anchor="ctr">
                    <a:noFill/>
                  </a:tcPr>
                </a:tc>
                <a:tc>
                  <a:txBody>
                    <a:bodyPr/>
                    <a:lstStyle/>
                    <a:p>
                      <a:pPr algn="ctr" fontAlgn="b"/>
                      <a:r>
                        <a:rPr lang="en-US" sz="1600" b="0" u="none" strike="noStrike" kern="1200" dirty="0">
                          <a:solidFill>
                            <a:schemeClr val="tx1"/>
                          </a:solidFill>
                          <a:effectLst/>
                          <a:latin typeface="+mn-lt"/>
                          <a:ea typeface="+mn-ea"/>
                          <a:cs typeface="+mn-cs"/>
                        </a:rPr>
                        <a:t>T</a:t>
                      </a:r>
                    </a:p>
                  </a:txBody>
                  <a:tcPr marL="9525" marR="9525" marT="9525" marB="0" anchor="ctr">
                    <a:noFill/>
                  </a:tcPr>
                </a:tc>
                <a:extLst>
                  <a:ext uri="{0D108BD9-81ED-4DB2-BD59-A6C34878D82A}">
                    <a16:rowId xmlns:a16="http://schemas.microsoft.com/office/drawing/2014/main" val="1868664719"/>
                  </a:ext>
                </a:extLst>
              </a:tr>
              <a:tr h="1675083">
                <a:tc>
                  <a:txBody>
                    <a:bodyPr/>
                    <a:lstStyle/>
                    <a:p>
                      <a:pPr algn="ctr" fontAlgn="ctr"/>
                      <a:r>
                        <a:rPr lang="en-US" sz="1600" b="0" i="0" u="none" strike="noStrike" dirty="0">
                          <a:solidFill>
                            <a:srgbClr val="000000"/>
                          </a:solidFill>
                          <a:effectLst/>
                          <a:latin typeface="Calibri" panose="020F0502020204030204" pitchFamily="34" charset="0"/>
                        </a:rPr>
                        <a:t>5</a:t>
                      </a:r>
                    </a:p>
                  </a:txBody>
                  <a:tcPr marL="9525" marR="9525" marT="9525" marB="0" anchor="ctr">
                    <a:noFill/>
                  </a:tcPr>
                </a:tc>
                <a:tc>
                  <a:txBody>
                    <a:bodyPr/>
                    <a:lstStyle/>
                    <a:p>
                      <a:pPr algn="ctr" fontAlgn="b"/>
                      <a:r>
                        <a:rPr lang="en-US" sz="1600" b="0" u="none" strike="noStrike" kern="1200" dirty="0">
                          <a:solidFill>
                            <a:schemeClr val="tx1"/>
                          </a:solidFill>
                          <a:effectLst/>
                          <a:latin typeface="+mn-lt"/>
                          <a:ea typeface="+mn-ea"/>
                          <a:cs typeface="+mn-cs"/>
                        </a:rPr>
                        <a:t>Masyarakat</a:t>
                      </a:r>
                    </a:p>
                  </a:txBody>
                  <a:tcPr marL="9525" marR="9525" marT="9525" marB="0" anchor="ctr">
                    <a:noFill/>
                  </a:tcPr>
                </a:tc>
                <a:tc>
                  <a:txBody>
                    <a:bodyPr/>
                    <a:lstStyle/>
                    <a:p>
                      <a:pPr algn="ctr" fontAlgn="b"/>
                      <a:r>
                        <a:rPr lang="en-US" sz="1600" b="0" u="none" strike="noStrike" kern="1200" dirty="0" err="1">
                          <a:solidFill>
                            <a:schemeClr val="tx1"/>
                          </a:solidFill>
                          <a:effectLst/>
                          <a:latin typeface="+mn-lt"/>
                          <a:ea typeface="+mn-ea"/>
                          <a:cs typeface="+mn-cs"/>
                        </a:rPr>
                        <a:t>Lingkungan</a:t>
                      </a:r>
                      <a:endParaRPr lang="en-US" sz="1600" b="0" u="none" strike="noStrike" kern="1200" dirty="0">
                        <a:solidFill>
                          <a:schemeClr val="tx1"/>
                        </a:solidFill>
                        <a:effectLst/>
                        <a:latin typeface="+mn-lt"/>
                        <a:ea typeface="+mn-ea"/>
                        <a:cs typeface="+mn-cs"/>
                      </a:endParaRPr>
                    </a:p>
                  </a:txBody>
                  <a:tcPr marL="9525" marR="9525" marT="9525"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u="none" strike="noStrike" kern="1200" dirty="0">
                          <a:solidFill>
                            <a:schemeClr val="tx1"/>
                          </a:solidFill>
                          <a:effectLst/>
                          <a:latin typeface="+mn-lt"/>
                          <a:ea typeface="+mn-ea"/>
                          <a:cs typeface="+mn-cs"/>
                        </a:rPr>
                        <a:t>UU Cipta </a:t>
                      </a:r>
                      <a:r>
                        <a:rPr lang="en-US" sz="1600" b="0" u="none" strike="noStrike" kern="1200" dirty="0" err="1">
                          <a:solidFill>
                            <a:schemeClr val="tx1"/>
                          </a:solidFill>
                          <a:effectLst/>
                          <a:latin typeface="+mn-lt"/>
                          <a:ea typeface="+mn-ea"/>
                          <a:cs typeface="+mn-cs"/>
                        </a:rPr>
                        <a:t>Kerja</a:t>
                      </a:r>
                      <a:r>
                        <a:rPr lang="en-US" sz="1600" b="0" u="none" strike="noStrike" kern="1200" dirty="0">
                          <a:solidFill>
                            <a:schemeClr val="tx1"/>
                          </a:solidFill>
                          <a:effectLst/>
                          <a:latin typeface="+mn-lt"/>
                          <a:ea typeface="+mn-ea"/>
                          <a:cs typeface="+mn-cs"/>
                        </a:rPr>
                        <a:t> </a:t>
                      </a:r>
                      <a:r>
                        <a:rPr lang="en-US" sz="1600" b="0" u="none" strike="noStrike" kern="1200" dirty="0" err="1">
                          <a:solidFill>
                            <a:schemeClr val="tx1"/>
                          </a:solidFill>
                          <a:effectLst/>
                          <a:latin typeface="+mn-lt"/>
                          <a:ea typeface="+mn-ea"/>
                          <a:cs typeface="+mn-cs"/>
                        </a:rPr>
                        <a:t>menghapus</a:t>
                      </a:r>
                      <a:r>
                        <a:rPr lang="en-US" sz="1600" b="0" u="none" strike="noStrike" kern="1200" dirty="0">
                          <a:solidFill>
                            <a:schemeClr val="tx1"/>
                          </a:solidFill>
                          <a:effectLst/>
                          <a:latin typeface="+mn-lt"/>
                          <a:ea typeface="+mn-ea"/>
                          <a:cs typeface="+mn-cs"/>
                        </a:rPr>
                        <a:t> Pasal 40 </a:t>
                      </a:r>
                      <a:r>
                        <a:rPr lang="en-US" sz="1600" b="0" u="none" strike="noStrike" kern="1200" dirty="0" err="1">
                          <a:solidFill>
                            <a:schemeClr val="tx1"/>
                          </a:solidFill>
                          <a:effectLst/>
                          <a:latin typeface="+mn-lt"/>
                          <a:ea typeface="+mn-ea"/>
                          <a:cs typeface="+mn-cs"/>
                        </a:rPr>
                        <a:t>Undang-Undang</a:t>
                      </a:r>
                      <a:r>
                        <a:rPr lang="en-US" sz="1600" b="0" u="none" strike="noStrike" kern="1200" dirty="0">
                          <a:solidFill>
                            <a:schemeClr val="tx1"/>
                          </a:solidFill>
                          <a:effectLst/>
                          <a:latin typeface="+mn-lt"/>
                          <a:ea typeface="+mn-ea"/>
                          <a:cs typeface="+mn-cs"/>
                        </a:rPr>
                        <a:t> </a:t>
                      </a:r>
                      <a:r>
                        <a:rPr lang="en-US" sz="1600" b="0" u="none" strike="noStrike" kern="1200" dirty="0" err="1">
                          <a:solidFill>
                            <a:schemeClr val="tx1"/>
                          </a:solidFill>
                          <a:effectLst/>
                          <a:latin typeface="+mn-lt"/>
                          <a:ea typeface="+mn-ea"/>
                          <a:cs typeface="+mn-cs"/>
                        </a:rPr>
                        <a:t>Nomor</a:t>
                      </a:r>
                      <a:r>
                        <a:rPr lang="en-US" sz="1600" b="0" u="none" strike="noStrike" kern="1200" dirty="0">
                          <a:solidFill>
                            <a:schemeClr val="tx1"/>
                          </a:solidFill>
                          <a:effectLst/>
                          <a:latin typeface="+mn-lt"/>
                          <a:ea typeface="+mn-ea"/>
                          <a:cs typeface="+mn-cs"/>
                        </a:rPr>
                        <a:t> 32 </a:t>
                      </a:r>
                      <a:r>
                        <a:rPr lang="en-US" sz="1600" b="0" u="none" strike="noStrike" kern="1200" dirty="0" err="1">
                          <a:solidFill>
                            <a:schemeClr val="tx1"/>
                          </a:solidFill>
                          <a:effectLst/>
                          <a:latin typeface="+mn-lt"/>
                          <a:ea typeface="+mn-ea"/>
                          <a:cs typeface="+mn-cs"/>
                        </a:rPr>
                        <a:t>Tahun</a:t>
                      </a:r>
                      <a:r>
                        <a:rPr lang="en-US" sz="1600" b="0" u="none" strike="noStrike" kern="1200" dirty="0">
                          <a:solidFill>
                            <a:schemeClr val="tx1"/>
                          </a:solidFill>
                          <a:effectLst/>
                          <a:latin typeface="+mn-lt"/>
                          <a:ea typeface="+mn-ea"/>
                          <a:cs typeface="+mn-cs"/>
                        </a:rPr>
                        <a:t> 2009 </a:t>
                      </a:r>
                      <a:r>
                        <a:rPr lang="en-US" sz="1600" b="0" u="none" strike="noStrike" kern="1200" dirty="0" err="1">
                          <a:solidFill>
                            <a:schemeClr val="tx1"/>
                          </a:solidFill>
                          <a:effectLst/>
                          <a:latin typeface="+mn-lt"/>
                          <a:ea typeface="+mn-ea"/>
                          <a:cs typeface="+mn-cs"/>
                        </a:rPr>
                        <a:t>tentang</a:t>
                      </a:r>
                      <a:r>
                        <a:rPr lang="en-US" sz="1600" b="0" u="none" strike="noStrike" kern="1200" dirty="0">
                          <a:solidFill>
                            <a:schemeClr val="tx1"/>
                          </a:solidFill>
                          <a:effectLst/>
                          <a:latin typeface="+mn-lt"/>
                          <a:ea typeface="+mn-ea"/>
                          <a:cs typeface="+mn-cs"/>
                        </a:rPr>
                        <a:t> </a:t>
                      </a:r>
                      <a:r>
                        <a:rPr lang="en-US" sz="1600" b="0" u="none" strike="noStrike" kern="1200" dirty="0" err="1">
                          <a:solidFill>
                            <a:schemeClr val="tx1"/>
                          </a:solidFill>
                          <a:effectLst/>
                          <a:latin typeface="+mn-lt"/>
                          <a:ea typeface="+mn-ea"/>
                          <a:cs typeface="+mn-cs"/>
                        </a:rPr>
                        <a:t>Perlindungan</a:t>
                      </a:r>
                      <a:r>
                        <a:rPr lang="en-US" sz="1600" b="0" u="none" strike="noStrike" kern="1200" dirty="0">
                          <a:solidFill>
                            <a:schemeClr val="tx1"/>
                          </a:solidFill>
                          <a:effectLst/>
                          <a:latin typeface="+mn-lt"/>
                          <a:ea typeface="+mn-ea"/>
                          <a:cs typeface="+mn-cs"/>
                        </a:rPr>
                        <a:t> dan </a:t>
                      </a:r>
                      <a:r>
                        <a:rPr lang="en-US" sz="1600" b="0" u="none" strike="noStrike" kern="1200" dirty="0" err="1">
                          <a:solidFill>
                            <a:schemeClr val="tx1"/>
                          </a:solidFill>
                          <a:effectLst/>
                          <a:latin typeface="+mn-lt"/>
                          <a:ea typeface="+mn-ea"/>
                          <a:cs typeface="+mn-cs"/>
                        </a:rPr>
                        <a:t>Pengelolaan</a:t>
                      </a:r>
                      <a:r>
                        <a:rPr lang="en-US" sz="1600" b="0" u="none" strike="noStrike" kern="1200" dirty="0">
                          <a:solidFill>
                            <a:schemeClr val="tx1"/>
                          </a:solidFill>
                          <a:effectLst/>
                          <a:latin typeface="+mn-lt"/>
                          <a:ea typeface="+mn-ea"/>
                          <a:cs typeface="+mn-cs"/>
                        </a:rPr>
                        <a:t> </a:t>
                      </a:r>
                      <a:r>
                        <a:rPr lang="en-US" sz="1600" b="0" u="none" strike="noStrike" kern="1200" dirty="0" err="1">
                          <a:solidFill>
                            <a:schemeClr val="tx1"/>
                          </a:solidFill>
                          <a:effectLst/>
                          <a:latin typeface="+mn-lt"/>
                          <a:ea typeface="+mn-ea"/>
                          <a:cs typeface="+mn-cs"/>
                        </a:rPr>
                        <a:t>Lingkungan</a:t>
                      </a:r>
                      <a:r>
                        <a:rPr lang="en-US" sz="1600" b="0" u="none" strike="noStrike" kern="1200" dirty="0">
                          <a:solidFill>
                            <a:schemeClr val="tx1"/>
                          </a:solidFill>
                          <a:effectLst/>
                          <a:latin typeface="+mn-lt"/>
                          <a:ea typeface="+mn-ea"/>
                          <a:cs typeface="+mn-cs"/>
                        </a:rPr>
                        <a:t> Hidup (UU PPLH) </a:t>
                      </a:r>
                      <a:r>
                        <a:rPr lang="en-US" sz="1600" b="0" u="none" strike="noStrike" kern="1200" dirty="0" err="1">
                          <a:solidFill>
                            <a:schemeClr val="tx1"/>
                          </a:solidFill>
                          <a:effectLst/>
                          <a:latin typeface="+mn-lt"/>
                          <a:ea typeface="+mn-ea"/>
                          <a:cs typeface="+mn-cs"/>
                        </a:rPr>
                        <a:t>mengganti</a:t>
                      </a:r>
                      <a:r>
                        <a:rPr lang="en-US" sz="1600" b="0" u="none" strike="noStrike" kern="1200" dirty="0">
                          <a:solidFill>
                            <a:schemeClr val="tx1"/>
                          </a:solidFill>
                          <a:effectLst/>
                          <a:latin typeface="+mn-lt"/>
                          <a:ea typeface="+mn-ea"/>
                          <a:cs typeface="+mn-cs"/>
                        </a:rPr>
                        <a:t> </a:t>
                      </a:r>
                      <a:r>
                        <a:rPr lang="en-US" sz="1600" b="0" u="none" strike="noStrike" kern="1200" dirty="0" err="1">
                          <a:solidFill>
                            <a:schemeClr val="tx1"/>
                          </a:solidFill>
                          <a:effectLst/>
                          <a:latin typeface="+mn-lt"/>
                          <a:ea typeface="+mn-ea"/>
                          <a:cs typeface="+mn-cs"/>
                        </a:rPr>
                        <a:t>nomenklatur</a:t>
                      </a:r>
                      <a:r>
                        <a:rPr lang="en-US" sz="1600" b="0" u="none" strike="noStrike" kern="1200" dirty="0">
                          <a:solidFill>
                            <a:schemeClr val="tx1"/>
                          </a:solidFill>
                          <a:effectLst/>
                          <a:latin typeface="+mn-lt"/>
                          <a:ea typeface="+mn-ea"/>
                          <a:cs typeface="+mn-cs"/>
                        </a:rPr>
                        <a:t> "</a:t>
                      </a:r>
                      <a:r>
                        <a:rPr lang="en-US" sz="1600" b="0" u="none" strike="noStrike" kern="1200" dirty="0" err="1">
                          <a:solidFill>
                            <a:schemeClr val="tx1"/>
                          </a:solidFill>
                          <a:effectLst/>
                          <a:latin typeface="+mn-lt"/>
                          <a:ea typeface="+mn-ea"/>
                          <a:cs typeface="+mn-cs"/>
                        </a:rPr>
                        <a:t>izin</a:t>
                      </a:r>
                      <a:r>
                        <a:rPr lang="en-US" sz="1600" b="0" u="none" strike="noStrike" kern="1200" dirty="0">
                          <a:solidFill>
                            <a:schemeClr val="tx1"/>
                          </a:solidFill>
                          <a:effectLst/>
                          <a:latin typeface="+mn-lt"/>
                          <a:ea typeface="+mn-ea"/>
                          <a:cs typeface="+mn-cs"/>
                        </a:rPr>
                        <a:t> </a:t>
                      </a:r>
                      <a:r>
                        <a:rPr lang="en-US" sz="1600" b="0" u="none" strike="noStrike" kern="1200" dirty="0" err="1">
                          <a:solidFill>
                            <a:schemeClr val="tx1"/>
                          </a:solidFill>
                          <a:effectLst/>
                          <a:latin typeface="+mn-lt"/>
                          <a:ea typeface="+mn-ea"/>
                          <a:cs typeface="+mn-cs"/>
                        </a:rPr>
                        <a:t>lingkungan</a:t>
                      </a:r>
                      <a:r>
                        <a:rPr lang="en-US" sz="1600" b="0" u="none" strike="noStrike" kern="1200" dirty="0">
                          <a:solidFill>
                            <a:schemeClr val="tx1"/>
                          </a:solidFill>
                          <a:effectLst/>
                          <a:latin typeface="+mn-lt"/>
                          <a:ea typeface="+mn-ea"/>
                          <a:cs typeface="+mn-cs"/>
                        </a:rPr>
                        <a:t>" </a:t>
                      </a:r>
                      <a:r>
                        <a:rPr lang="en-US" sz="1600" b="0" u="none" strike="noStrike" kern="1200" dirty="0" err="1">
                          <a:solidFill>
                            <a:schemeClr val="tx1"/>
                          </a:solidFill>
                          <a:effectLst/>
                          <a:latin typeface="+mn-lt"/>
                          <a:ea typeface="+mn-ea"/>
                          <a:cs typeface="+mn-cs"/>
                        </a:rPr>
                        <a:t>menjadi</a:t>
                      </a:r>
                      <a:r>
                        <a:rPr lang="en-US" sz="1600" b="0" u="none" strike="noStrike" kern="1200" dirty="0">
                          <a:solidFill>
                            <a:schemeClr val="tx1"/>
                          </a:solidFill>
                          <a:effectLst/>
                          <a:latin typeface="+mn-lt"/>
                          <a:ea typeface="+mn-ea"/>
                          <a:cs typeface="+mn-cs"/>
                        </a:rPr>
                        <a:t> "</a:t>
                      </a:r>
                      <a:r>
                        <a:rPr lang="en-US" sz="1600" b="0" u="none" strike="noStrike" kern="1200" dirty="0" err="1">
                          <a:solidFill>
                            <a:schemeClr val="tx1"/>
                          </a:solidFill>
                          <a:effectLst/>
                          <a:latin typeface="+mn-lt"/>
                          <a:ea typeface="+mn-ea"/>
                          <a:cs typeface="+mn-cs"/>
                        </a:rPr>
                        <a:t>persetujuan</a:t>
                      </a:r>
                      <a:r>
                        <a:rPr lang="en-US" sz="1600" b="0" u="none" strike="noStrike" kern="1200" dirty="0">
                          <a:solidFill>
                            <a:schemeClr val="tx1"/>
                          </a:solidFill>
                          <a:effectLst/>
                          <a:latin typeface="+mn-lt"/>
                          <a:ea typeface="+mn-ea"/>
                          <a:cs typeface="+mn-cs"/>
                        </a:rPr>
                        <a:t> </a:t>
                      </a:r>
                      <a:r>
                        <a:rPr lang="en-US" sz="1600" b="0" u="none" strike="noStrike" kern="1200" dirty="0" err="1">
                          <a:solidFill>
                            <a:schemeClr val="tx1"/>
                          </a:solidFill>
                          <a:effectLst/>
                          <a:latin typeface="+mn-lt"/>
                          <a:ea typeface="+mn-ea"/>
                          <a:cs typeface="+mn-cs"/>
                        </a:rPr>
                        <a:t>lingkungan</a:t>
                      </a:r>
                      <a:r>
                        <a:rPr lang="en-US" sz="1600" b="0" u="none" strike="noStrike" kern="1200" dirty="0">
                          <a:solidFill>
                            <a:schemeClr val="tx1"/>
                          </a:solidFill>
                          <a:effectLst/>
                          <a:latin typeface="+mn-lt"/>
                          <a:ea typeface="+mn-ea"/>
                          <a:cs typeface="+mn-cs"/>
                        </a:rPr>
                        <a:t>”.</a:t>
                      </a:r>
                    </a:p>
                  </a:txBody>
                  <a:tcPr marL="9525" marR="9525" marT="9525" marB="0" anchor="ctr">
                    <a:noFill/>
                  </a:tcPr>
                </a:tc>
                <a:tc>
                  <a:txBody>
                    <a:bodyPr/>
                    <a:lstStyle/>
                    <a:p>
                      <a:pPr algn="ctr" fontAlgn="b"/>
                      <a:r>
                        <a:rPr lang="en-US" sz="1600" b="0" u="none" strike="noStrike" kern="1200" dirty="0">
                          <a:solidFill>
                            <a:schemeClr val="tx1"/>
                          </a:solidFill>
                          <a:effectLst/>
                          <a:latin typeface="+mn-lt"/>
                          <a:ea typeface="+mn-ea"/>
                          <a:cs typeface="+mn-cs"/>
                        </a:rPr>
                        <a:t>T</a:t>
                      </a:r>
                    </a:p>
                  </a:txBody>
                  <a:tcPr marL="9525" marR="9525" marT="9525" marB="0" anchor="ctr">
                    <a:noFill/>
                  </a:tcPr>
                </a:tc>
                <a:extLst>
                  <a:ext uri="{0D108BD9-81ED-4DB2-BD59-A6C34878D82A}">
                    <a16:rowId xmlns:a16="http://schemas.microsoft.com/office/drawing/2014/main" val="4275020478"/>
                  </a:ext>
                </a:extLst>
              </a:tr>
            </a:tbl>
          </a:graphicData>
        </a:graphic>
      </p:graphicFrame>
      <p:grpSp>
        <p:nvGrpSpPr>
          <p:cNvPr id="12" name="Group 11">
            <a:extLst>
              <a:ext uri="{FF2B5EF4-FFF2-40B4-BE49-F238E27FC236}">
                <a16:creationId xmlns:a16="http://schemas.microsoft.com/office/drawing/2014/main" id="{CC20BA63-EF22-7B49-C10D-CADFBB853DC8}"/>
              </a:ext>
            </a:extLst>
          </p:cNvPr>
          <p:cNvGrpSpPr/>
          <p:nvPr/>
        </p:nvGrpSpPr>
        <p:grpSpPr>
          <a:xfrm>
            <a:off x="465100" y="6444412"/>
            <a:ext cx="11339106" cy="287226"/>
            <a:chOff x="465100" y="6294512"/>
            <a:chExt cx="11339106" cy="287226"/>
          </a:xfrm>
        </p:grpSpPr>
        <p:pic>
          <p:nvPicPr>
            <p:cNvPr id="13" name="Picture 12">
              <a:extLst>
                <a:ext uri="{FF2B5EF4-FFF2-40B4-BE49-F238E27FC236}">
                  <a16:creationId xmlns:a16="http://schemas.microsoft.com/office/drawing/2014/main" id="{FB064E17-3DE6-D899-9470-83984FD8BF63}"/>
                </a:ext>
              </a:extLst>
            </p:cNvPr>
            <p:cNvPicPr>
              <a:picLocks noChangeAspect="1"/>
            </p:cNvPicPr>
            <p:nvPr/>
          </p:nvPicPr>
          <p:blipFill>
            <a:blip r:embed="rId3"/>
            <a:stretch>
              <a:fillRect/>
            </a:stretch>
          </p:blipFill>
          <p:spPr>
            <a:xfrm>
              <a:off x="10913805" y="6294512"/>
              <a:ext cx="890401" cy="287226"/>
            </a:xfrm>
            <a:prstGeom prst="rect">
              <a:avLst/>
            </a:prstGeom>
          </p:spPr>
        </p:pic>
        <p:cxnSp>
          <p:nvCxnSpPr>
            <p:cNvPr id="14" name="Straight Connector 13">
              <a:extLst>
                <a:ext uri="{FF2B5EF4-FFF2-40B4-BE49-F238E27FC236}">
                  <a16:creationId xmlns:a16="http://schemas.microsoft.com/office/drawing/2014/main" id="{AB569569-BBDE-D92E-1B7D-76DF996FC600}"/>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075B1F3-3420-E9BC-F525-1B3B46472808}"/>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12C4ACD-E30B-6B96-AF84-31C58324D3F9}"/>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2D055A3-1E35-24EC-BFA3-2730AAE1E1DF}"/>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736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BBB3A-41A5-CEC0-0CD5-9A3493C2290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9343999-5C4D-37CF-41A8-55D85331E4D7}"/>
              </a:ext>
            </a:extLst>
          </p:cNvPr>
          <p:cNvSpPr txBox="1">
            <a:spLocks/>
          </p:cNvSpPr>
          <p:nvPr/>
        </p:nvSpPr>
        <p:spPr>
          <a:xfrm>
            <a:off x="442492" y="976903"/>
            <a:ext cx="10515600" cy="33946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 name="Rectangle: Rounded Corners 1">
            <a:extLst>
              <a:ext uri="{FF2B5EF4-FFF2-40B4-BE49-F238E27FC236}">
                <a16:creationId xmlns:a16="http://schemas.microsoft.com/office/drawing/2014/main" id="{5D2B49C5-F859-21F8-63F8-30FB96B4309A}"/>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3" name="Rectangle: Rounded Corners 2">
            <a:extLst>
              <a:ext uri="{FF2B5EF4-FFF2-40B4-BE49-F238E27FC236}">
                <a16:creationId xmlns:a16="http://schemas.microsoft.com/office/drawing/2014/main" id="{55919C7D-26B3-4D29-F6F4-33B0F97BBA8D}"/>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8" name="TextBox 7">
            <a:extLst>
              <a:ext uri="{FF2B5EF4-FFF2-40B4-BE49-F238E27FC236}">
                <a16:creationId xmlns:a16="http://schemas.microsoft.com/office/drawing/2014/main" id="{A4BBE5C3-BB48-052E-5523-1918A7664600}"/>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9" name="TextBox 8">
            <a:extLst>
              <a:ext uri="{FF2B5EF4-FFF2-40B4-BE49-F238E27FC236}">
                <a16:creationId xmlns:a16="http://schemas.microsoft.com/office/drawing/2014/main" id="{7A08A219-3187-4DB8-D1AE-4BDD416AB146}"/>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3" name="TextBox 12">
            <a:extLst>
              <a:ext uri="{FF2B5EF4-FFF2-40B4-BE49-F238E27FC236}">
                <a16:creationId xmlns:a16="http://schemas.microsoft.com/office/drawing/2014/main" id="{06217AD0-27E8-EC31-9236-865574B2239F}"/>
              </a:ext>
            </a:extLst>
          </p:cNvPr>
          <p:cNvSpPr txBox="1"/>
          <p:nvPr/>
        </p:nvSpPr>
        <p:spPr>
          <a:xfrm>
            <a:off x="1285914" y="961971"/>
            <a:ext cx="2656499" cy="307777"/>
          </a:xfrm>
          <a:prstGeom prst="rect">
            <a:avLst/>
          </a:prstGeom>
          <a:noFill/>
        </p:spPr>
        <p:txBody>
          <a:bodyPr wrap="square">
            <a:spAutoFit/>
          </a:bodyPr>
          <a:lstStyle/>
          <a:p>
            <a:r>
              <a:rPr lang="es-ES" altLang="ko-KR" sz="1400" b="1" dirty="0">
                <a:latin typeface="Arial"/>
                <a:ea typeface="Arial Unicode MS"/>
                <a:cs typeface="Arial" pitchFamily="34" charset="0"/>
              </a:rPr>
              <a:t>3.1 CUSTOMER COMPLAIN</a:t>
            </a:r>
          </a:p>
        </p:txBody>
      </p:sp>
      <p:grpSp>
        <p:nvGrpSpPr>
          <p:cNvPr id="6" name="Group 5">
            <a:extLst>
              <a:ext uri="{FF2B5EF4-FFF2-40B4-BE49-F238E27FC236}">
                <a16:creationId xmlns:a16="http://schemas.microsoft.com/office/drawing/2014/main" id="{5596A772-C306-4520-B42B-D290BBA3B783}"/>
              </a:ext>
            </a:extLst>
          </p:cNvPr>
          <p:cNvGrpSpPr/>
          <p:nvPr/>
        </p:nvGrpSpPr>
        <p:grpSpPr>
          <a:xfrm>
            <a:off x="465100" y="6444412"/>
            <a:ext cx="11339106" cy="287226"/>
            <a:chOff x="465100" y="6294512"/>
            <a:chExt cx="11339106" cy="287226"/>
          </a:xfrm>
        </p:grpSpPr>
        <p:pic>
          <p:nvPicPr>
            <p:cNvPr id="7" name="Picture 6">
              <a:extLst>
                <a:ext uri="{FF2B5EF4-FFF2-40B4-BE49-F238E27FC236}">
                  <a16:creationId xmlns:a16="http://schemas.microsoft.com/office/drawing/2014/main" id="{AEC35458-62FC-266D-A6C5-D5C72B2BBA6F}"/>
                </a:ext>
              </a:extLst>
            </p:cNvPr>
            <p:cNvPicPr>
              <a:picLocks noChangeAspect="1"/>
            </p:cNvPicPr>
            <p:nvPr/>
          </p:nvPicPr>
          <p:blipFill>
            <a:blip r:embed="rId2"/>
            <a:stretch>
              <a:fillRect/>
            </a:stretch>
          </p:blipFill>
          <p:spPr>
            <a:xfrm>
              <a:off x="10913805" y="6294512"/>
              <a:ext cx="890401" cy="287226"/>
            </a:xfrm>
            <a:prstGeom prst="rect">
              <a:avLst/>
            </a:prstGeom>
          </p:spPr>
        </p:pic>
        <p:cxnSp>
          <p:nvCxnSpPr>
            <p:cNvPr id="10" name="Straight Connector 9">
              <a:extLst>
                <a:ext uri="{FF2B5EF4-FFF2-40B4-BE49-F238E27FC236}">
                  <a16:creationId xmlns:a16="http://schemas.microsoft.com/office/drawing/2014/main" id="{C467FFA1-97DF-EAD0-4B9A-23777F9644A6}"/>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0E9EB88-FE46-4824-BB32-05A88F996FEC}"/>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819A29B-6487-B356-FC42-773ED1FC55E0}"/>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A6B9972-FCDF-0B51-0C9A-6AC5BB687D00}"/>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5" name="Chart 14">
            <a:extLst>
              <a:ext uri="{FF2B5EF4-FFF2-40B4-BE49-F238E27FC236}">
                <a16:creationId xmlns:a16="http://schemas.microsoft.com/office/drawing/2014/main" id="{03282481-AE6B-F617-A17E-C0988889485F}"/>
              </a:ext>
            </a:extLst>
          </p:cNvPr>
          <p:cNvGraphicFramePr>
            <a:graphicFrameLocks/>
          </p:cNvGraphicFramePr>
          <p:nvPr>
            <p:extLst>
              <p:ext uri="{D42A27DB-BD31-4B8C-83A1-F6EECF244321}">
                <p14:modId xmlns:p14="http://schemas.microsoft.com/office/powerpoint/2010/main" val="1721674839"/>
              </p:ext>
            </p:extLst>
          </p:nvPr>
        </p:nvGraphicFramePr>
        <p:xfrm>
          <a:off x="465100" y="1511753"/>
          <a:ext cx="11233413" cy="47765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155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3F38808-89F2-969C-8D2D-ABC9BF2282D3}"/>
              </a:ext>
            </a:extLst>
          </p:cNvPr>
          <p:cNvGraphicFramePr>
            <a:graphicFrameLocks/>
          </p:cNvGraphicFramePr>
          <p:nvPr>
            <p:extLst>
              <p:ext uri="{D42A27DB-BD31-4B8C-83A1-F6EECF244321}">
                <p14:modId xmlns:p14="http://schemas.microsoft.com/office/powerpoint/2010/main" val="82068620"/>
              </p:ext>
            </p:extLst>
          </p:nvPr>
        </p:nvGraphicFramePr>
        <p:xfrm>
          <a:off x="422786" y="1635829"/>
          <a:ext cx="10600296" cy="441052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0E6DA000-BF8D-7124-03F6-E2E20FC5262D}"/>
              </a:ext>
            </a:extLst>
          </p:cNvPr>
          <p:cNvCxnSpPr/>
          <p:nvPr/>
        </p:nvCxnSpPr>
        <p:spPr>
          <a:xfrm>
            <a:off x="2055641" y="3657600"/>
            <a:ext cx="860107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21D06D7-F8AB-EF57-543B-8287CE4B346C}"/>
              </a:ext>
            </a:extLst>
          </p:cNvPr>
          <p:cNvSpPr txBox="1"/>
          <p:nvPr/>
        </p:nvSpPr>
        <p:spPr>
          <a:xfrm>
            <a:off x="10610996" y="3526795"/>
            <a:ext cx="1301115" cy="261610"/>
          </a:xfrm>
          <a:prstGeom prst="rect">
            <a:avLst/>
          </a:prstGeom>
          <a:solidFill>
            <a:srgbClr val="FFC000"/>
          </a:solidFill>
        </p:spPr>
        <p:txBody>
          <a:bodyPr wrap="square" rtlCol="0">
            <a:spAutoFit/>
          </a:bodyPr>
          <a:lstStyle/>
          <a:p>
            <a:r>
              <a:rPr lang="en-US" sz="1100" dirty="0"/>
              <a:t>Rata-Rata = 53,13% </a:t>
            </a:r>
          </a:p>
        </p:txBody>
      </p:sp>
      <p:sp>
        <p:nvSpPr>
          <p:cNvPr id="2" name="Rectangle: Rounded Corners 1">
            <a:extLst>
              <a:ext uri="{FF2B5EF4-FFF2-40B4-BE49-F238E27FC236}">
                <a16:creationId xmlns:a16="http://schemas.microsoft.com/office/drawing/2014/main" id="{C3235510-E9BD-E5DC-1C6F-EAFE5E63BD1A}"/>
              </a:ext>
            </a:extLst>
          </p:cNvPr>
          <p:cNvSpPr/>
          <p:nvPr/>
        </p:nvSpPr>
        <p:spPr>
          <a:xfrm>
            <a:off x="465100" y="442758"/>
            <a:ext cx="570852" cy="570850"/>
          </a:xfrm>
          <a:prstGeom prst="roundRect">
            <a:avLst/>
          </a:prstGeom>
          <a:solidFill>
            <a:schemeClr val="tx1"/>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6" name="Rectangle: Rounded Corners 5">
            <a:extLst>
              <a:ext uri="{FF2B5EF4-FFF2-40B4-BE49-F238E27FC236}">
                <a16:creationId xmlns:a16="http://schemas.microsoft.com/office/drawing/2014/main" id="{7B78E99D-83BA-D003-E883-8A1C45D9B539}"/>
              </a:ext>
            </a:extLst>
          </p:cNvPr>
          <p:cNvSpPr/>
          <p:nvPr/>
        </p:nvSpPr>
        <p:spPr>
          <a:xfrm>
            <a:off x="422786" y="392377"/>
            <a:ext cx="570852" cy="570850"/>
          </a:xfrm>
          <a:prstGeom prst="roundRect">
            <a:avLst/>
          </a:prstGeom>
          <a:solidFill>
            <a:sysClr val="window" lastClr="FFFFF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7" name="TextBox 6">
            <a:extLst>
              <a:ext uri="{FF2B5EF4-FFF2-40B4-BE49-F238E27FC236}">
                <a16:creationId xmlns:a16="http://schemas.microsoft.com/office/drawing/2014/main" id="{37D786F4-A87A-D883-1EF2-763DF7F3F441}"/>
              </a:ext>
            </a:extLst>
          </p:cNvPr>
          <p:cNvSpPr txBox="1"/>
          <p:nvPr/>
        </p:nvSpPr>
        <p:spPr>
          <a:xfrm>
            <a:off x="1222153" y="410561"/>
            <a:ext cx="4583561" cy="523220"/>
          </a:xfrm>
          <a:prstGeom prst="rect">
            <a:avLst/>
          </a:prstGeom>
          <a:noFill/>
        </p:spPr>
        <p:txBody>
          <a:bodyPr wrap="square" lIns="108000" rIns="108000" rtlCol="0">
            <a:spAutoFit/>
          </a:bodyPr>
          <a:lstStyle/>
          <a:p>
            <a:r>
              <a:rPr lang="es-ES" altLang="ko-KR" sz="1400" b="1" dirty="0">
                <a:latin typeface="Arial"/>
                <a:ea typeface="Arial Unicode MS"/>
                <a:cs typeface="Arial" pitchFamily="34" charset="0"/>
              </a:rPr>
              <a:t>INFORMASI KINERJA DAN EFEKTIVITAS SISTEM MANAJEMEN</a:t>
            </a:r>
          </a:p>
        </p:txBody>
      </p:sp>
      <p:sp>
        <p:nvSpPr>
          <p:cNvPr id="11" name="TextBox 10">
            <a:extLst>
              <a:ext uri="{FF2B5EF4-FFF2-40B4-BE49-F238E27FC236}">
                <a16:creationId xmlns:a16="http://schemas.microsoft.com/office/drawing/2014/main" id="{0F226156-8663-D04B-DA1E-CB1F958D10BC}"/>
              </a:ext>
            </a:extLst>
          </p:cNvPr>
          <p:cNvSpPr txBox="1"/>
          <p:nvPr/>
        </p:nvSpPr>
        <p:spPr>
          <a:xfrm>
            <a:off x="422786" y="446970"/>
            <a:ext cx="570852" cy="461665"/>
          </a:xfrm>
          <a:prstGeom prst="rect">
            <a:avLst/>
          </a:prstGeom>
          <a:noFill/>
        </p:spPr>
        <p:txBody>
          <a:bodyPr wrap="square" lIns="108000" rIns="108000" rtlCol="0">
            <a:spAutoFit/>
          </a:bodyPr>
          <a:lstStyle/>
          <a:p>
            <a:pPr algn="ctr"/>
            <a:r>
              <a:rPr lang="en-US" altLang="ko-KR" sz="2400" b="1" dirty="0">
                <a:latin typeface="Arial"/>
                <a:ea typeface="Arial Unicode MS"/>
                <a:cs typeface="Arial" pitchFamily="34" charset="0"/>
              </a:rPr>
              <a:t>03</a:t>
            </a:r>
            <a:endParaRPr lang="ko-KR" altLang="en-US" sz="2400" b="1" dirty="0">
              <a:latin typeface="Arial"/>
              <a:ea typeface="Arial Unicode MS"/>
              <a:cs typeface="Arial" pitchFamily="34" charset="0"/>
            </a:endParaRPr>
          </a:p>
        </p:txBody>
      </p:sp>
      <p:sp>
        <p:nvSpPr>
          <p:cNvPr id="12" name="TextBox 11">
            <a:extLst>
              <a:ext uri="{FF2B5EF4-FFF2-40B4-BE49-F238E27FC236}">
                <a16:creationId xmlns:a16="http://schemas.microsoft.com/office/drawing/2014/main" id="{6E8251E0-5B38-0228-151A-9CF28AF32564}"/>
              </a:ext>
            </a:extLst>
          </p:cNvPr>
          <p:cNvSpPr txBox="1"/>
          <p:nvPr/>
        </p:nvSpPr>
        <p:spPr>
          <a:xfrm>
            <a:off x="1285914" y="961971"/>
            <a:ext cx="7888066" cy="307777"/>
          </a:xfrm>
          <a:prstGeom prst="rect">
            <a:avLst/>
          </a:prstGeom>
          <a:noFill/>
        </p:spPr>
        <p:txBody>
          <a:bodyPr wrap="square">
            <a:spAutoFit/>
          </a:bodyPr>
          <a:lstStyle/>
          <a:p>
            <a:r>
              <a:rPr lang="es-ES" altLang="ko-KR" sz="1400" b="1" dirty="0">
                <a:latin typeface="Arial"/>
                <a:ea typeface="Arial Unicode MS"/>
                <a:cs typeface="Arial" pitchFamily="34" charset="0"/>
              </a:rPr>
              <a:t>3.2 TINGKAT PEMENUHAN LAPORAN SASARAN MUTU, K3 DAN LINGKUNGAN</a:t>
            </a:r>
          </a:p>
        </p:txBody>
      </p:sp>
      <p:grpSp>
        <p:nvGrpSpPr>
          <p:cNvPr id="18" name="Group 17">
            <a:extLst>
              <a:ext uri="{FF2B5EF4-FFF2-40B4-BE49-F238E27FC236}">
                <a16:creationId xmlns:a16="http://schemas.microsoft.com/office/drawing/2014/main" id="{ACD1C7D4-9276-C185-DCB8-88755439A87F}"/>
              </a:ext>
            </a:extLst>
          </p:cNvPr>
          <p:cNvGrpSpPr/>
          <p:nvPr/>
        </p:nvGrpSpPr>
        <p:grpSpPr>
          <a:xfrm>
            <a:off x="465100" y="6444412"/>
            <a:ext cx="11339106" cy="287226"/>
            <a:chOff x="465100" y="6294512"/>
            <a:chExt cx="11339106" cy="287226"/>
          </a:xfrm>
        </p:grpSpPr>
        <p:pic>
          <p:nvPicPr>
            <p:cNvPr id="19" name="Picture 18">
              <a:extLst>
                <a:ext uri="{FF2B5EF4-FFF2-40B4-BE49-F238E27FC236}">
                  <a16:creationId xmlns:a16="http://schemas.microsoft.com/office/drawing/2014/main" id="{40D7D971-6947-8B7C-EB23-BA3F8FA55326}"/>
                </a:ext>
              </a:extLst>
            </p:cNvPr>
            <p:cNvPicPr>
              <a:picLocks noChangeAspect="1"/>
            </p:cNvPicPr>
            <p:nvPr/>
          </p:nvPicPr>
          <p:blipFill>
            <a:blip r:embed="rId3"/>
            <a:stretch>
              <a:fillRect/>
            </a:stretch>
          </p:blipFill>
          <p:spPr>
            <a:xfrm>
              <a:off x="10913805" y="6294512"/>
              <a:ext cx="890401" cy="287226"/>
            </a:xfrm>
            <a:prstGeom prst="rect">
              <a:avLst/>
            </a:prstGeom>
          </p:spPr>
        </p:pic>
        <p:cxnSp>
          <p:nvCxnSpPr>
            <p:cNvPr id="20" name="Straight Connector 19">
              <a:extLst>
                <a:ext uri="{FF2B5EF4-FFF2-40B4-BE49-F238E27FC236}">
                  <a16:creationId xmlns:a16="http://schemas.microsoft.com/office/drawing/2014/main" id="{CBD74540-961E-76E1-C53E-5D43ECF49625}"/>
                </a:ext>
              </a:extLst>
            </p:cNvPr>
            <p:cNvCxnSpPr>
              <a:cxnSpLocks/>
            </p:cNvCxnSpPr>
            <p:nvPr/>
          </p:nvCxnSpPr>
          <p:spPr>
            <a:xfrm flipH="1">
              <a:off x="465100" y="6441198"/>
              <a:ext cx="9986626" cy="0"/>
            </a:xfrm>
            <a:prstGeom prst="line">
              <a:avLst/>
            </a:prstGeom>
            <a:ln>
              <a:solidFill>
                <a:srgbClr val="C3372B"/>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6071DE8-CDF6-D51B-C909-E4C651F99C4A}"/>
                </a:ext>
              </a:extLst>
            </p:cNvPr>
            <p:cNvSpPr/>
            <p:nvPr/>
          </p:nvSpPr>
          <p:spPr>
            <a:xfrm>
              <a:off x="10706258" y="6368770"/>
              <a:ext cx="137160" cy="13716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F7A890D-C5F4-37AD-971C-595E8F875F77}"/>
                </a:ext>
              </a:extLst>
            </p:cNvPr>
            <p:cNvSpPr/>
            <p:nvPr/>
          </p:nvSpPr>
          <p:spPr>
            <a:xfrm>
              <a:off x="10565276" y="6391630"/>
              <a:ext cx="91440" cy="91440"/>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A3290D9-6D8B-7F49-5AF1-C04499D2F74A}"/>
                </a:ext>
              </a:extLst>
            </p:cNvPr>
            <p:cNvSpPr/>
            <p:nvPr/>
          </p:nvSpPr>
          <p:spPr>
            <a:xfrm>
              <a:off x="10451726" y="6405346"/>
              <a:ext cx="64008" cy="64008"/>
            </a:xfrm>
            <a:prstGeom prst="ellipse">
              <a:avLst/>
            </a:prstGeom>
            <a:solidFill>
              <a:srgbClr val="C33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98235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06">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135873"/>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5217</TotalTime>
  <Words>6008</Words>
  <Application>Microsoft Office PowerPoint</Application>
  <PresentationFormat>Widescreen</PresentationFormat>
  <Paragraphs>1397</Paragraphs>
  <Slides>49</Slides>
  <Notes>10</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Arial Narrow</vt:lpstr>
      <vt:lpstr>Calibri</vt:lpstr>
      <vt:lpstr>Calibri </vt:lpstr>
      <vt:lpstr>Calibri Light</vt:lpstr>
      <vt:lpstr>Wingdings</vt:lpstr>
      <vt:lpstr>1_Office Theme</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MT05</dc:creator>
  <cp:lastModifiedBy>MT05</cp:lastModifiedBy>
  <cp:revision>176</cp:revision>
  <dcterms:created xsi:type="dcterms:W3CDTF">2025-02-21T00:39:22Z</dcterms:created>
  <dcterms:modified xsi:type="dcterms:W3CDTF">2025-03-18T00:07:00Z</dcterms:modified>
</cp:coreProperties>
</file>