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1" r:id="rId4"/>
    <p:sldId id="258" r:id="rId5"/>
    <p:sldId id="257" r:id="rId6"/>
    <p:sldId id="275" r:id="rId7"/>
    <p:sldId id="267" r:id="rId8"/>
    <p:sldId id="276" r:id="rId9"/>
    <p:sldId id="282" r:id="rId10"/>
    <p:sldId id="283" r:id="rId11"/>
    <p:sldId id="266" r:id="rId12"/>
    <p:sldId id="268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22860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27432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32004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3657600" algn="l" defTabSz="3251118" rtl="0" fontAlgn="auto" latinLnBrk="0" hangingPunct="0">
      <a:lnSpc>
        <a:spcPct val="120000"/>
      </a:lnSpc>
      <a:spcBef>
        <a:spcPts val="0"/>
      </a:spcBef>
      <a:spcAft>
        <a:spcPts val="0"/>
      </a:spcAft>
      <a:buClrTx/>
      <a:buSzTx/>
      <a:buFontTx/>
      <a:buNone/>
      <a:tabLst/>
      <a:defRPr kumimoji="0" sz="2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4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1"/>
  </p:normalViewPr>
  <p:slideViewPr>
    <p:cSldViewPr snapToGrid="0">
      <p:cViewPr varScale="1">
        <p:scale>
          <a:sx n="35" d="100"/>
          <a:sy n="35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0" name="Shape 9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68981859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_for_GS.png">
            <a:extLst>
              <a:ext uri="{FF2B5EF4-FFF2-40B4-BE49-F238E27FC236}">
                <a16:creationId xmlns="" xmlns:a16="http://schemas.microsoft.com/office/drawing/2014/main" id="{00379E9A-9A0B-4A93-DDA7-236C9B56419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175962" y="4614620"/>
            <a:ext cx="6547697" cy="3604723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6" name="Placeholder_for_GS.png">
            <a:extLst>
              <a:ext uri="{FF2B5EF4-FFF2-40B4-BE49-F238E27FC236}">
                <a16:creationId xmlns="" xmlns:a16="http://schemas.microsoft.com/office/drawing/2014/main" id="{F31466EA-BA32-8C12-56FC-F0220F7B348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013488" y="4614620"/>
            <a:ext cx="6547697" cy="3604723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7" name="Placeholder_for_GS.png">
            <a:extLst>
              <a:ext uri="{FF2B5EF4-FFF2-40B4-BE49-F238E27FC236}">
                <a16:creationId xmlns="" xmlns:a16="http://schemas.microsoft.com/office/drawing/2014/main" id="{0B118C45-4FA3-81AF-5769-01AEAEDA3B5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6660393" y="4614620"/>
            <a:ext cx="6547697" cy="3604723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6746048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copy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_for_GS.png"/>
          <p:cNvSpPr>
            <a:spLocks noGrp="1"/>
          </p:cNvSpPr>
          <p:nvPr>
            <p:ph type="pic" sz="quarter" idx="21"/>
          </p:nvPr>
        </p:nvSpPr>
        <p:spPr>
          <a:xfrm>
            <a:off x="16107438" y="8437973"/>
            <a:ext cx="3488556" cy="2217791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35" name="Placeholder_for_GS.png"/>
          <p:cNvSpPr>
            <a:spLocks noGrp="1"/>
          </p:cNvSpPr>
          <p:nvPr>
            <p:ph type="pic" sz="quarter" idx="22"/>
          </p:nvPr>
        </p:nvSpPr>
        <p:spPr>
          <a:xfrm>
            <a:off x="16107438" y="3474487"/>
            <a:ext cx="7100482" cy="4720113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36" name="Placeholder_for_GS.png"/>
          <p:cNvSpPr>
            <a:spLocks noGrp="1"/>
          </p:cNvSpPr>
          <p:nvPr>
            <p:ph type="pic" sz="quarter" idx="23"/>
          </p:nvPr>
        </p:nvSpPr>
        <p:spPr>
          <a:xfrm>
            <a:off x="19719489" y="1013323"/>
            <a:ext cx="3488555" cy="2217564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copy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_for_GS.png"/>
          <p:cNvSpPr>
            <a:spLocks noGrp="1"/>
          </p:cNvSpPr>
          <p:nvPr>
            <p:ph type="pic" sz="half" idx="21"/>
          </p:nvPr>
        </p:nvSpPr>
        <p:spPr>
          <a:xfrm>
            <a:off x="14397183" y="1997663"/>
            <a:ext cx="8810829" cy="7103715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cop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_for_GS.png"/>
          <p:cNvSpPr>
            <a:spLocks noGrp="1"/>
          </p:cNvSpPr>
          <p:nvPr>
            <p:ph type="pic" sz="half" idx="21"/>
          </p:nvPr>
        </p:nvSpPr>
        <p:spPr>
          <a:xfrm>
            <a:off x="1175962" y="1013550"/>
            <a:ext cx="7100746" cy="10304609"/>
          </a:xfrm>
          <a:prstGeom prst="rect">
            <a:avLst/>
          </a:prstGeom>
          <a:pattFill prst="pct5">
            <a:fgClr>
              <a:srgbClr val="FFFFFF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ide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_for_GS.png"/>
          <p:cNvSpPr>
            <a:spLocks noGrp="1"/>
          </p:cNvSpPr>
          <p:nvPr>
            <p:ph type="pic" idx="21"/>
          </p:nvPr>
        </p:nvSpPr>
        <p:spPr>
          <a:xfrm>
            <a:off x="1175962" y="1013550"/>
            <a:ext cx="22031905" cy="707441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lIns="91439" tIns="45719" rIns="91439" bIns="45719">
            <a:noAutofit/>
          </a:bodyPr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1905000" marR="0" indent="-1905000" algn="l" defTabSz="3251118" rtl="0" latinLnBrk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</a:pPr>
            <a:endParaRPr/>
          </a:p>
        </p:txBody>
      </p:sp>
      <p:sp>
        <p:nvSpPr>
          <p:cNvPr id="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10477500" cy="1435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104775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2660792" y="1135930"/>
            <a:ext cx="520701" cy="5207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defRPr sz="3200">
                <a:solidFill>
                  <a:srgbClr val="9F9A91"/>
                </a:solidFill>
                <a:latin typeface="Inconsolata Regular"/>
                <a:ea typeface="Inconsolata Regular"/>
                <a:cs typeface="Inconsolata Regular"/>
                <a:sym typeface="Inconsolata Regular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2" r:id="rId3"/>
    <p:sldLayoutId id="2147483653" r:id="rId4"/>
    <p:sldLayoutId id="2147483656" r:id="rId5"/>
    <p:sldLayoutId id="2147483657" r:id="rId6"/>
  </p:sldLayoutIdLst>
  <p:transition spd="med"/>
  <p:txStyles>
    <p:titleStyle>
      <a:lvl1pPr marL="0" marR="0" indent="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1pPr>
      <a:lvl2pPr marL="0" marR="0" indent="4572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2pPr>
      <a:lvl3pPr marL="0" marR="0" indent="9144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3pPr>
      <a:lvl4pPr marL="0" marR="0" indent="13716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4pPr>
      <a:lvl5pPr marL="0" marR="0" indent="18288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5pPr>
      <a:lvl6pPr marL="0" marR="0" indent="22860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6pPr>
      <a:lvl7pPr marL="0" marR="0" indent="27432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7pPr>
      <a:lvl8pPr marL="0" marR="0" indent="32004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8pPr>
      <a:lvl9pPr marL="0" marR="0" indent="3657600" algn="l" defTabSz="3251118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0" b="0" i="0" u="none" strike="noStrike" cap="all" spc="0" baseline="0">
          <a:solidFill>
            <a:srgbClr val="000000"/>
          </a:solidFill>
          <a:uFillTx/>
          <a:latin typeface="Poppins ExtraBold"/>
          <a:ea typeface="Poppins ExtraBold"/>
          <a:cs typeface="Poppins ExtraBold"/>
          <a:sym typeface="Poppins ExtraBold"/>
        </a:defRPr>
      </a:lvl9pPr>
    </p:titleStyle>
    <p:bodyStyle>
      <a:lvl1pPr marL="19050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1pPr>
      <a:lvl2pPr marL="25146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2pPr>
      <a:lvl3pPr marL="31242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3pPr>
      <a:lvl4pPr marL="37338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4pPr>
      <a:lvl5pPr marL="43434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5pPr>
      <a:lvl6pPr marL="49530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6pPr>
      <a:lvl7pPr marL="55626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7pPr>
      <a:lvl8pPr marL="61722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8pPr>
      <a:lvl9pPr marL="6781800" marR="0" indent="-1905000" algn="l" defTabSz="3251118" latinLnBrk="0">
        <a:lnSpc>
          <a:spcPct val="70000"/>
        </a:lnSpc>
        <a:spcBef>
          <a:spcPts val="0"/>
        </a:spcBef>
        <a:spcAft>
          <a:spcPts val="0"/>
        </a:spcAft>
        <a:buClrTx/>
        <a:buSzPct val="123000"/>
        <a:buFontTx/>
        <a:buChar char="•"/>
        <a:tabLst/>
        <a:defRPr sz="15000" b="0" i="0" u="none" strike="noStrike" cap="all" spc="-750" baseline="0">
          <a:solidFill>
            <a:srgbClr val="000000"/>
          </a:solidFill>
          <a:uFillTx/>
          <a:latin typeface="Poppins Regular"/>
          <a:ea typeface="Poppins Regular"/>
          <a:cs typeface="Poppins Regular"/>
          <a:sym typeface="Poppins Regular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1pPr>
      <a:lvl2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2pPr>
      <a:lvl3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3pPr>
      <a:lvl4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4pPr>
      <a:lvl5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5pPr>
      <a:lvl6pPr marL="0" marR="0" indent="2286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6pPr>
      <a:lvl7pPr marL="0" marR="0" indent="2743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7pPr>
      <a:lvl8pPr marL="0" marR="0" indent="3200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8pPr>
      <a:lvl9pPr marL="0" marR="0" indent="3657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consolata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"/>
          <p:cNvSpPr/>
          <p:nvPr/>
        </p:nvSpPr>
        <p:spPr>
          <a:xfrm>
            <a:off x="-2" y="58495"/>
            <a:ext cx="24384001" cy="5628171"/>
          </a:xfrm>
          <a:prstGeom prst="rect">
            <a:avLst/>
          </a:prstGeom>
          <a:solidFill>
            <a:srgbClr val="EBEBEB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914400">
              <a:lnSpc>
                <a:spcPct val="100000"/>
              </a:lnSpc>
              <a:defRPr sz="2000" b="1">
                <a:solidFill>
                  <a:srgbClr val="FDFDFD"/>
                </a:solidFill>
              </a:defRPr>
            </a:pPr>
            <a:endParaRPr/>
          </a:p>
        </p:txBody>
      </p:sp>
      <p:sp>
        <p:nvSpPr>
          <p:cNvPr id="94" name="Business Proposal"/>
          <p:cNvSpPr txBox="1"/>
          <p:nvPr/>
        </p:nvSpPr>
        <p:spPr>
          <a:xfrm>
            <a:off x="1634835" y="-1384994"/>
            <a:ext cx="21114328" cy="56425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Evaluasi</a:t>
            </a:r>
            <a:r>
              <a:rPr lang="en-US" dirty="0" smtClean="0"/>
              <a:t> Survey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2024 </a:t>
            </a:r>
            <a:r>
              <a:rPr lang="en-US" dirty="0" err="1" smtClean="0"/>
              <a:t>untuk</a:t>
            </a:r>
            <a:r>
              <a:rPr lang="en-US" dirty="0" smtClean="0"/>
              <a:t> Hospital Bed </a:t>
            </a:r>
            <a:r>
              <a:rPr lang="en-US" dirty="0" err="1" smtClean="0"/>
              <a:t>Chitose</a:t>
            </a:r>
            <a:endParaRPr dirty="0"/>
          </a:p>
        </p:txBody>
      </p:sp>
      <p:sp>
        <p:nvSpPr>
          <p:cNvPr id="95" name="Line"/>
          <p:cNvSpPr/>
          <p:nvPr/>
        </p:nvSpPr>
        <p:spPr>
          <a:xfrm>
            <a:off x="1175962" y="11031396"/>
            <a:ext cx="220320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96" name="Your Company X Client"/>
          <p:cNvSpPr txBox="1"/>
          <p:nvPr/>
        </p:nvSpPr>
        <p:spPr>
          <a:xfrm>
            <a:off x="1175962" y="11694305"/>
            <a:ext cx="11473812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1500"/>
              </a:spcBef>
              <a:defRPr sz="48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PT </a:t>
            </a:r>
            <a:r>
              <a:rPr lang="en-US" dirty="0" err="1" smtClean="0"/>
              <a:t>Chitose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Tbk</a:t>
            </a:r>
            <a:endParaRPr dirty="0"/>
          </a:p>
        </p:txBody>
      </p:sp>
      <p:sp>
        <p:nvSpPr>
          <p:cNvPr id="97" name="August 2023"/>
          <p:cNvSpPr txBox="1"/>
          <p:nvPr/>
        </p:nvSpPr>
        <p:spPr>
          <a:xfrm>
            <a:off x="11734227" y="11879195"/>
            <a:ext cx="11473811" cy="4714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r">
              <a:defRPr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October</a:t>
            </a:r>
            <a:r>
              <a:rPr dirty="0" smtClean="0"/>
              <a:t> </a:t>
            </a:r>
            <a:r>
              <a:rPr lang="en-US" dirty="0" smtClean="0"/>
              <a:t>2024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5701065"/>
            <a:ext cx="24384001" cy="8029334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Adam Smith is an exceptional CEO with a track record of transformative leadership. Under his guidance, the company has achieved remarkable growth and innovation."/>
          <p:cNvSpPr txBox="1"/>
          <p:nvPr/>
        </p:nvSpPr>
        <p:spPr>
          <a:xfrm>
            <a:off x="1175962" y="1433247"/>
            <a:ext cx="11195645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Nilai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Variabel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Terendah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(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People)</a:t>
            </a:r>
            <a:endParaRPr sz="4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5" name="Line"/>
          <p:cNvSpPr/>
          <p:nvPr/>
        </p:nvSpPr>
        <p:spPr>
          <a:xfrm>
            <a:off x="1175962" y="6520633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6" name="Line"/>
          <p:cNvSpPr/>
          <p:nvPr/>
        </p:nvSpPr>
        <p:spPr>
          <a:xfrm>
            <a:off x="1175962" y="328466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7" name="120%"/>
          <p:cNvSpPr txBox="1"/>
          <p:nvPr/>
        </p:nvSpPr>
        <p:spPr>
          <a:xfrm>
            <a:off x="1175962" y="3574790"/>
            <a:ext cx="685877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>
                <a:solidFill>
                  <a:schemeClr val="tx2">
                    <a:lumMod val="10000"/>
                  </a:schemeClr>
                </a:solidFill>
              </a:rPr>
              <a:t>5</a:t>
            </a:r>
            <a:endParaRPr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9" name="Annual Revenue Growth"/>
          <p:cNvSpPr txBox="1"/>
          <p:nvPr/>
        </p:nvSpPr>
        <p:spPr>
          <a:xfrm>
            <a:off x="5089544" y="3955970"/>
            <a:ext cx="14564126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797979"/>
                </a:solidFill>
              </a:defRPr>
            </a:lvl1pPr>
          </a:lstStyle>
          <a:p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People</a:t>
            </a:r>
            <a:endParaRPr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31" name="Line"/>
          <p:cNvSpPr/>
          <p:nvPr/>
        </p:nvSpPr>
        <p:spPr>
          <a:xfrm>
            <a:off x="1175962" y="9756606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175962" y="7311729"/>
            <a:ext cx="14906325" cy="16537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Berdasarkan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hasil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survey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bahwa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variabel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place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nilai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terendah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pada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indikator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: </a:t>
            </a: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Pelayanan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cepat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dan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tanggap</a:t>
            </a:r>
            <a:endParaRPr lang="en-US" sz="28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After sales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ditanganin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baik</a:t>
            </a:r>
            <a:endParaRPr kumimoji="0" lang="en-US" sz="2800" b="1" i="0" u="none" strike="noStrike" cap="none" spc="0" normalizeH="0" baseline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23767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E6E6E6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8" name="Meet Adam"/>
          <p:cNvSpPr txBox="1"/>
          <p:nvPr/>
        </p:nvSpPr>
        <p:spPr>
          <a:xfrm>
            <a:off x="1175962" y="1997663"/>
            <a:ext cx="8718530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dirty="0" err="1" smtClean="0"/>
              <a:t>Kesimpulan</a:t>
            </a:r>
            <a:endParaRPr dirty="0"/>
          </a:p>
        </p:txBody>
      </p:sp>
      <p:sp>
        <p:nvSpPr>
          <p:cNvPr id="219" name="Lorem ipsum dolor sit amet, consectetur adipiscing elit, sed do eiusmod tempor incididunt ut labore et dolore magna aliqua. Ut enim ad minim veniam."/>
          <p:cNvSpPr txBox="1"/>
          <p:nvPr/>
        </p:nvSpPr>
        <p:spPr>
          <a:xfrm>
            <a:off x="1175962" y="4055848"/>
            <a:ext cx="10173276" cy="18753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Responden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konsumen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sangat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setuju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bahwa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produk-produk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Chitose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memiliki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kualitas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ketahanan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produk-produk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baik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2" name="Industry Pioneer Awards 2022…"/>
          <p:cNvSpPr txBox="1"/>
          <p:nvPr/>
        </p:nvSpPr>
        <p:spPr>
          <a:xfrm>
            <a:off x="1175962" y="6840561"/>
            <a:ext cx="10173276" cy="12844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buSzPct val="123000"/>
              <a:defRPr sz="3200">
                <a:solidFill>
                  <a:srgbClr val="919191"/>
                </a:solidFill>
              </a:defRPr>
            </a:pP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Sedangkan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untuk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kekurangan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nya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dari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segi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harga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dan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promosi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harus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dimaksimalkan</a:t>
            </a:r>
            <a:r>
              <a:rPr lang="en-US" dirty="0" smtClean="0"/>
              <a:t>. </a:t>
            </a:r>
            <a:endParaRPr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8036" y="2323278"/>
            <a:ext cx="10640972" cy="7215909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40" name="“Guided by our unwavering commitment to innovation and excellence, we are driven to shape a future where possibilities are limitless. At the heart of our endeavors is a dedication to enriching lives and businesses through transformative solutions. Togeth"/>
          <p:cNvSpPr txBox="1"/>
          <p:nvPr/>
        </p:nvSpPr>
        <p:spPr>
          <a:xfrm>
            <a:off x="1175963" y="2513131"/>
            <a:ext cx="22032076" cy="3795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1500"/>
              </a:spcBef>
              <a:defRPr sz="4800">
                <a:solidFill>
                  <a:srgbClr val="000000"/>
                </a:solidFill>
              </a:defRPr>
            </a:lvl1pPr>
          </a:lstStyle>
          <a:p>
            <a:r>
              <a:rPr dirty="0" smtClean="0"/>
              <a:t>“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survey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Chitose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agar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kepuasan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produk-produk</a:t>
            </a:r>
            <a:r>
              <a:rPr lang="en-US" dirty="0" smtClean="0"/>
              <a:t> </a:t>
            </a:r>
            <a:r>
              <a:rPr lang="en-US" dirty="0" err="1" smtClean="0"/>
              <a:t>Chitose</a:t>
            </a:r>
            <a:r>
              <a:rPr lang="en-US" dirty="0" smtClean="0"/>
              <a:t>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Chitose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varian</a:t>
            </a:r>
            <a:r>
              <a:rPr lang="en-US" dirty="0" smtClean="0"/>
              <a:t> </a:t>
            </a:r>
            <a:r>
              <a:rPr lang="en-US" dirty="0" smtClean="0"/>
              <a:t>product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pilihan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segment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dijangkau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customer</a:t>
            </a:r>
            <a:r>
              <a:rPr dirty="0" smtClean="0"/>
              <a:t>.”</a:t>
            </a:r>
            <a:endParaRPr dirty="0"/>
          </a:p>
        </p:txBody>
      </p:sp>
      <p:sp>
        <p:nvSpPr>
          <p:cNvPr id="241" name="Adam Smith — CEO of Company"/>
          <p:cNvSpPr txBox="1"/>
          <p:nvPr/>
        </p:nvSpPr>
        <p:spPr>
          <a:xfrm>
            <a:off x="1175962" y="7810737"/>
            <a:ext cx="13832343" cy="639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 i="1">
                <a:solidFill>
                  <a:srgbClr val="A9A9A9"/>
                </a:solidFill>
              </a:defRPr>
            </a:lvl1pPr>
          </a:lstStyle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Recommendation</a:t>
            </a:r>
            <a:endParaRPr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E6E6E6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9" name="January"/>
          <p:cNvSpPr txBox="1"/>
          <p:nvPr/>
        </p:nvSpPr>
        <p:spPr>
          <a:xfrm>
            <a:off x="1175962" y="3497419"/>
            <a:ext cx="4875834" cy="1598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5400" dirty="0" err="1" smtClean="0"/>
              <a:t>Sangat</a:t>
            </a:r>
            <a:r>
              <a:rPr lang="en-US" sz="5400" dirty="0" smtClean="0"/>
              <a:t> </a:t>
            </a:r>
            <a:r>
              <a:rPr lang="en-US" sz="5400" dirty="0" err="1" smtClean="0"/>
              <a:t>Tidak</a:t>
            </a:r>
            <a:r>
              <a:rPr lang="en-US" sz="5400" dirty="0" smtClean="0"/>
              <a:t> </a:t>
            </a:r>
            <a:r>
              <a:rPr lang="en-US" sz="5400" dirty="0" err="1" smtClean="0"/>
              <a:t>Setuju</a:t>
            </a:r>
            <a:endParaRPr sz="5400" dirty="0"/>
          </a:p>
        </p:txBody>
      </p:sp>
      <p:sp>
        <p:nvSpPr>
          <p:cNvPr id="170" name="February"/>
          <p:cNvSpPr txBox="1"/>
          <p:nvPr/>
        </p:nvSpPr>
        <p:spPr>
          <a:xfrm>
            <a:off x="5960960" y="3503473"/>
            <a:ext cx="4875833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6000" dirty="0" err="1" smtClean="0"/>
              <a:t>Tidak</a:t>
            </a:r>
            <a:r>
              <a:rPr lang="en-US" sz="6000" dirty="0" smtClean="0"/>
              <a:t> </a:t>
            </a:r>
            <a:r>
              <a:rPr lang="en-US" sz="6000" dirty="0" err="1" smtClean="0"/>
              <a:t>Setuju</a:t>
            </a:r>
            <a:endParaRPr sz="6000" dirty="0"/>
          </a:p>
        </p:txBody>
      </p:sp>
      <p:sp>
        <p:nvSpPr>
          <p:cNvPr id="171" name="March"/>
          <p:cNvSpPr txBox="1"/>
          <p:nvPr/>
        </p:nvSpPr>
        <p:spPr>
          <a:xfrm>
            <a:off x="10402695" y="3516233"/>
            <a:ext cx="4875833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6000" dirty="0" smtClean="0"/>
              <a:t>Ragu </a:t>
            </a:r>
            <a:r>
              <a:rPr lang="en-US" sz="6000" dirty="0" err="1" smtClean="0"/>
              <a:t>Ragu</a:t>
            </a:r>
            <a:endParaRPr sz="6000" dirty="0"/>
          </a:p>
        </p:txBody>
      </p:sp>
      <p:sp>
        <p:nvSpPr>
          <p:cNvPr id="172" name="April"/>
          <p:cNvSpPr txBox="1"/>
          <p:nvPr/>
        </p:nvSpPr>
        <p:spPr>
          <a:xfrm>
            <a:off x="17827018" y="3526060"/>
            <a:ext cx="4875834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6000" dirty="0" err="1" smtClean="0"/>
              <a:t>Sangat</a:t>
            </a:r>
            <a:r>
              <a:rPr lang="en-US" sz="6000" dirty="0" smtClean="0"/>
              <a:t> </a:t>
            </a:r>
            <a:r>
              <a:rPr lang="en-US" sz="6000" dirty="0" err="1" smtClean="0"/>
              <a:t>Setuju</a:t>
            </a:r>
            <a:endParaRPr sz="6000" dirty="0"/>
          </a:p>
        </p:txBody>
      </p:sp>
      <p:sp>
        <p:nvSpPr>
          <p:cNvPr id="173" name="Map out your proposal on a timeline. Provide a clear visualization of the process."/>
          <p:cNvSpPr txBox="1"/>
          <p:nvPr/>
        </p:nvSpPr>
        <p:spPr>
          <a:xfrm>
            <a:off x="1175962" y="962918"/>
            <a:ext cx="12645532" cy="157992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1500"/>
              </a:spcBef>
              <a:defRPr sz="4800">
                <a:solidFill>
                  <a:srgbClr val="919191"/>
                </a:solidFill>
              </a:defRPr>
            </a:lvl1pPr>
          </a:lstStyle>
          <a:p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Berikut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adalah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skala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digunakan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dalam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survey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kepuasan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tx2">
                    <a:lumMod val="10000"/>
                  </a:schemeClr>
                </a:solidFill>
              </a:rPr>
              <a:t>pelanggan</a:t>
            </a:r>
            <a:r>
              <a:rPr lang="en-US" b="1" dirty="0" smtClean="0">
                <a:solidFill>
                  <a:schemeClr val="tx2">
                    <a:lumMod val="10000"/>
                  </a:schemeClr>
                </a:solidFill>
              </a:rPr>
              <a:t> (1-5). </a:t>
            </a:r>
            <a:endParaRPr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4" name="Stage 1"/>
          <p:cNvSpPr txBox="1"/>
          <p:nvPr/>
        </p:nvSpPr>
        <p:spPr>
          <a:xfrm>
            <a:off x="15639369" y="5477151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>
                <a:solidFill>
                  <a:schemeClr val="tx2">
                    <a:lumMod val="10000"/>
                  </a:schemeClr>
                </a:solidFill>
              </a:rPr>
              <a:t>4</a:t>
            </a:r>
            <a:endParaRPr lang="en-US" sz="60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6" name="Stage 3"/>
          <p:cNvSpPr txBox="1"/>
          <p:nvPr/>
        </p:nvSpPr>
        <p:spPr>
          <a:xfrm>
            <a:off x="12192000" y="6149231"/>
            <a:ext cx="3086528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endParaRPr sz="6000" b="1" dirty="0"/>
          </a:p>
        </p:txBody>
      </p:sp>
      <p:sp>
        <p:nvSpPr>
          <p:cNvPr id="178" name="Lorem ipsum dolor sit amet, consectetur adipiscing elit, sed do eiusmod tempor incididunt ut labore et dolore magna aliqua."/>
          <p:cNvSpPr txBox="1"/>
          <p:nvPr/>
        </p:nvSpPr>
        <p:spPr>
          <a:xfrm>
            <a:off x="766510" y="6858385"/>
            <a:ext cx="4152813" cy="172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B2B3B2"/>
                </a:solidFill>
              </a:defRPr>
            </a:lvl1pPr>
          </a:lstStyle>
          <a:p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Responden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sangat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tidak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setuju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terkait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pernyataan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diberikan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pengalaman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konsumen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rasakan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179" name="Lorem ipsum dolor sit amet, consectetur adipiscing elit, sed do eiusmod tempor incididunt ut labore et dolore magna aliqua."/>
          <p:cNvSpPr txBox="1"/>
          <p:nvPr/>
        </p:nvSpPr>
        <p:spPr>
          <a:xfrm>
            <a:off x="5960960" y="6928274"/>
            <a:ext cx="4152812" cy="172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B2B3B2"/>
                </a:solidFill>
              </a:defRPr>
            </a:lvl1pPr>
          </a:lstStyle>
          <a:p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Responden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tidak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setuju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terkait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pernyataan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diberikan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pengalaman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konsumen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rasakan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180" name="Lorem ipsum dolor sit amet, consectetur adipiscing elit, sed do eiusmod tempor incididunt ut labore et dolore magna aliqua."/>
          <p:cNvSpPr txBox="1"/>
          <p:nvPr/>
        </p:nvSpPr>
        <p:spPr>
          <a:xfrm>
            <a:off x="14900591" y="6861409"/>
            <a:ext cx="4152812" cy="172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B2B3B2"/>
                </a:solidFill>
              </a:defRPr>
            </a:lvl1pPr>
          </a:lstStyle>
          <a:p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Responden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setuju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terkait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pernyataan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diberikan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pengalaman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konsumen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rasakan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181" name="Lorem ipsum dolor sit amet, consectetur adipiscing elit, sed do eiusmod tempor incididunt ut labore et dolore magna aliqua."/>
          <p:cNvSpPr txBox="1"/>
          <p:nvPr/>
        </p:nvSpPr>
        <p:spPr>
          <a:xfrm>
            <a:off x="18931533" y="6858385"/>
            <a:ext cx="4152813" cy="172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B2B3B2"/>
                </a:solidFill>
              </a:defRPr>
            </a:lvl1pPr>
          </a:lstStyle>
          <a:p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Responden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sangat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setuju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terkait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pernyataan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diberikan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pengalaman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konsumen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rasakan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21" name="March"/>
          <p:cNvSpPr txBox="1"/>
          <p:nvPr/>
        </p:nvSpPr>
        <p:spPr>
          <a:xfrm>
            <a:off x="14900591" y="3537292"/>
            <a:ext cx="4875833" cy="9335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6000" dirty="0" err="1" smtClean="0"/>
              <a:t>Setuju</a:t>
            </a:r>
            <a:endParaRPr sz="6000" dirty="0"/>
          </a:p>
        </p:txBody>
      </p:sp>
      <p:sp>
        <p:nvSpPr>
          <p:cNvPr id="22" name="Stage 1"/>
          <p:cNvSpPr txBox="1"/>
          <p:nvPr/>
        </p:nvSpPr>
        <p:spPr>
          <a:xfrm>
            <a:off x="1832794" y="5525040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1</a:t>
            </a:r>
            <a:endParaRPr sz="6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3" name="Stage 1"/>
          <p:cNvSpPr txBox="1"/>
          <p:nvPr/>
        </p:nvSpPr>
        <p:spPr>
          <a:xfrm>
            <a:off x="19464676" y="5474127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5</a:t>
            </a:r>
            <a:endParaRPr lang="en-US" sz="6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4" name="Stage 1"/>
          <p:cNvSpPr txBox="1"/>
          <p:nvPr/>
        </p:nvSpPr>
        <p:spPr>
          <a:xfrm>
            <a:off x="6823428" y="5474128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2</a:t>
            </a:r>
          </a:p>
        </p:txBody>
      </p:sp>
      <p:sp>
        <p:nvSpPr>
          <p:cNvPr id="25" name="Stage 1"/>
          <p:cNvSpPr txBox="1"/>
          <p:nvPr/>
        </p:nvSpPr>
        <p:spPr>
          <a:xfrm>
            <a:off x="11814062" y="5474128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>
                <a:solidFill>
                  <a:schemeClr val="tx2">
                    <a:lumMod val="10000"/>
                  </a:schemeClr>
                </a:solidFill>
              </a:rPr>
              <a:t>3</a:t>
            </a:r>
            <a:endParaRPr lang="en-US" sz="6000" b="1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6" name="Lorem ipsum dolor sit amet, consectetur adipiscing elit, sed do eiusmod tempor incididunt ut labore et dolore magna aliqua."/>
          <p:cNvSpPr txBox="1"/>
          <p:nvPr/>
        </p:nvSpPr>
        <p:spPr>
          <a:xfrm>
            <a:off x="10349949" y="6904084"/>
            <a:ext cx="4152813" cy="1727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B2B3B2"/>
                </a:solidFill>
              </a:defRPr>
            </a:lvl1pPr>
          </a:lstStyle>
          <a:p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Responden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Ragu </a:t>
            </a:r>
            <a:r>
              <a:rPr lang="en-US" dirty="0" err="1" smtClean="0">
                <a:solidFill>
                  <a:schemeClr val="tx2">
                    <a:lumMod val="25000"/>
                  </a:schemeClr>
                </a:solidFill>
              </a:rPr>
              <a:t>terkait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pernyataan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diberikan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pengalaman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konsumen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2">
                    <a:lumMod val="25000"/>
                  </a:schemeClr>
                </a:solidFill>
              </a:rPr>
              <a:t>rasakan</a:t>
            </a:r>
            <a:r>
              <a:rPr lang="en-US" dirty="0">
                <a:solidFill>
                  <a:schemeClr val="tx2">
                    <a:lumMod val="2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979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A9A9A9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45" name="Alhamdulillah, a one liner that makes your solution shine"/>
          <p:cNvSpPr txBox="1"/>
          <p:nvPr/>
        </p:nvSpPr>
        <p:spPr>
          <a:xfrm>
            <a:off x="665018" y="3519864"/>
            <a:ext cx="23400270" cy="42575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/>
            </a:lvl1pPr>
          </a:lstStyle>
          <a:p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Penyebaran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kuesioner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ini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diberikan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kepada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Distributor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alkes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yang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mendistribusikan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produk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Chitose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Hospital bed </a:t>
            </a:r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ke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 end user:</a:t>
            </a:r>
            <a:endParaRPr dirty="0">
              <a:solidFill>
                <a:schemeClr val="tx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2016"/>
          <p:cNvSpPr txBox="1"/>
          <p:nvPr/>
        </p:nvSpPr>
        <p:spPr>
          <a:xfrm>
            <a:off x="1721865" y="6517939"/>
            <a:ext cx="6622473" cy="2595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3</a:t>
            </a:r>
            <a:endParaRPr dirty="0"/>
          </a:p>
        </p:txBody>
      </p:sp>
      <p:sp>
        <p:nvSpPr>
          <p:cNvPr id="116" name="63"/>
          <p:cNvSpPr txBox="1"/>
          <p:nvPr/>
        </p:nvSpPr>
        <p:spPr>
          <a:xfrm>
            <a:off x="14606591" y="6270138"/>
            <a:ext cx="1025619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3</a:t>
            </a:r>
            <a:endParaRPr dirty="0"/>
          </a:p>
        </p:txBody>
      </p:sp>
      <p:sp>
        <p:nvSpPr>
          <p:cNvPr id="119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20" name="Before delving into the specifics of your business proposal, make sure to provide a brief introduction about your company."/>
          <p:cNvSpPr txBox="1"/>
          <p:nvPr/>
        </p:nvSpPr>
        <p:spPr>
          <a:xfrm>
            <a:off x="1585508" y="838093"/>
            <a:ext cx="21212983" cy="51270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1500"/>
              </a:spcBef>
              <a:defRPr sz="4800">
                <a:solidFill>
                  <a:srgbClr val="000000"/>
                </a:solidFill>
              </a:defRPr>
            </a:lvl1pPr>
          </a:lstStyle>
          <a:p>
            <a:r>
              <a:rPr lang="en-US" sz="4400" dirty="0" smtClean="0"/>
              <a:t>Survey </a:t>
            </a:r>
            <a:r>
              <a:rPr lang="en-US" sz="4400" dirty="0" err="1" smtClean="0"/>
              <a:t>sendiri</a:t>
            </a:r>
            <a:r>
              <a:rPr lang="en-US" sz="4400" dirty="0" smtClean="0"/>
              <a:t> </a:t>
            </a:r>
            <a:r>
              <a:rPr lang="en-US" sz="4400" dirty="0" err="1" smtClean="0"/>
              <a:t>memiliki</a:t>
            </a:r>
            <a:r>
              <a:rPr lang="en-US" sz="4400" dirty="0" smtClean="0"/>
              <a:t> target </a:t>
            </a:r>
            <a:r>
              <a:rPr lang="en-US" sz="4400" dirty="0" err="1" smtClean="0"/>
              <a:t>jumlah</a:t>
            </a:r>
            <a:r>
              <a:rPr lang="en-US" sz="4400" dirty="0" smtClean="0"/>
              <a:t> </a:t>
            </a:r>
            <a:r>
              <a:rPr lang="en-US" sz="4400" dirty="0" err="1" smtClean="0"/>
              <a:t>responden</a:t>
            </a:r>
            <a:r>
              <a:rPr lang="en-US" sz="4400" dirty="0" smtClean="0"/>
              <a:t> (3 Distributor)</a:t>
            </a:r>
            <a:r>
              <a:rPr lang="en-US" sz="4400" dirty="0" err="1" smtClean="0"/>
              <a:t>Yaitu</a:t>
            </a:r>
            <a:r>
              <a:rPr lang="en-US" sz="4400" dirty="0" smtClean="0"/>
              <a:t>:</a:t>
            </a:r>
          </a:p>
          <a:p>
            <a:pPr marL="914400" indent="-914400">
              <a:buAutoNum type="arabicPeriod"/>
            </a:pPr>
            <a:r>
              <a:rPr lang="en-US" sz="4400" dirty="0" smtClean="0"/>
              <a:t>PT </a:t>
            </a:r>
            <a:r>
              <a:rPr lang="en-US" sz="4400" dirty="0" err="1" smtClean="0"/>
              <a:t>Indomedik</a:t>
            </a:r>
            <a:endParaRPr lang="en-US" sz="4400" dirty="0" smtClean="0"/>
          </a:p>
          <a:p>
            <a:pPr marL="914400" indent="-914400">
              <a:buAutoNum type="arabicPeriod"/>
            </a:pPr>
            <a:r>
              <a:rPr lang="en-US" sz="4400" dirty="0" smtClean="0"/>
              <a:t>PT </a:t>
            </a:r>
            <a:r>
              <a:rPr lang="en-US" sz="4400" dirty="0" err="1" smtClean="0"/>
              <a:t>Ranaya</a:t>
            </a:r>
            <a:r>
              <a:rPr lang="en-US" sz="4400" dirty="0" smtClean="0"/>
              <a:t> </a:t>
            </a:r>
            <a:r>
              <a:rPr lang="en-US" sz="4400" dirty="0" err="1" smtClean="0"/>
              <a:t>Fazza</a:t>
            </a:r>
            <a:r>
              <a:rPr lang="en-US" sz="4400" dirty="0" smtClean="0"/>
              <a:t> </a:t>
            </a:r>
            <a:r>
              <a:rPr lang="en-US" sz="4400" dirty="0" err="1" smtClean="0"/>
              <a:t>Utama</a:t>
            </a:r>
            <a:endParaRPr lang="en-US" sz="4400" dirty="0" smtClean="0"/>
          </a:p>
          <a:p>
            <a:pPr marL="914400" indent="-914400">
              <a:buAutoNum type="arabicPeriod"/>
            </a:pPr>
            <a:r>
              <a:rPr lang="en-US" sz="4400" dirty="0" smtClean="0"/>
              <a:t>PT </a:t>
            </a:r>
            <a:r>
              <a:rPr lang="en-US" sz="4400" dirty="0" err="1" smtClean="0"/>
              <a:t>Sandana</a:t>
            </a:r>
            <a:r>
              <a:rPr lang="en-US" sz="4400" dirty="0" smtClean="0"/>
              <a:t> (SAMATOR)</a:t>
            </a:r>
          </a:p>
          <a:p>
            <a:endParaRPr lang="en-US" sz="4400" dirty="0"/>
          </a:p>
          <a:p>
            <a:r>
              <a:rPr lang="en-US" sz="4400" dirty="0" err="1" smtClean="0"/>
              <a:t>dengan</a:t>
            </a:r>
            <a:r>
              <a:rPr lang="en-US" sz="4400" dirty="0" smtClean="0"/>
              <a:t> </a:t>
            </a:r>
            <a:r>
              <a:rPr lang="en-US" sz="4400" dirty="0" err="1" smtClean="0"/>
              <a:t>realisasi</a:t>
            </a:r>
            <a:r>
              <a:rPr lang="en-US" sz="4400" dirty="0" smtClean="0"/>
              <a:t> </a:t>
            </a:r>
            <a:r>
              <a:rPr lang="en-US" sz="4400" dirty="0" err="1" smtClean="0"/>
              <a:t>sebagai</a:t>
            </a:r>
            <a:r>
              <a:rPr lang="en-US" sz="4400" dirty="0" smtClean="0"/>
              <a:t> </a:t>
            </a:r>
            <a:r>
              <a:rPr lang="en-US" sz="4400" dirty="0" err="1" smtClean="0"/>
              <a:t>berikut</a:t>
            </a:r>
            <a:r>
              <a:rPr lang="en-US" sz="4400" dirty="0" smtClean="0"/>
              <a:t>:</a:t>
            </a:r>
            <a:endParaRPr sz="4400" dirty="0"/>
          </a:p>
        </p:txBody>
      </p:sp>
      <p:sp>
        <p:nvSpPr>
          <p:cNvPr id="121" name="Your firm is founded"/>
          <p:cNvSpPr txBox="1"/>
          <p:nvPr/>
        </p:nvSpPr>
        <p:spPr>
          <a:xfrm>
            <a:off x="3521869" y="7395542"/>
            <a:ext cx="10256198" cy="639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A9A9A9"/>
                </a:solidFill>
              </a:defRPr>
            </a:lvl1pPr>
          </a:lstStyle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Target Respondent</a:t>
            </a:r>
            <a:endParaRPr dirty="0">
              <a:solidFill>
                <a:schemeClr val="tx2">
                  <a:lumMod val="25000"/>
                </a:schemeClr>
              </a:solidFill>
            </a:endParaRPr>
          </a:p>
        </p:txBody>
      </p:sp>
      <p:sp>
        <p:nvSpPr>
          <p:cNvPr id="9" name="63"/>
          <p:cNvSpPr txBox="1"/>
          <p:nvPr/>
        </p:nvSpPr>
        <p:spPr>
          <a:xfrm>
            <a:off x="8344338" y="8912359"/>
            <a:ext cx="1025619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100%</a:t>
            </a:r>
            <a:endParaRPr dirty="0"/>
          </a:p>
        </p:txBody>
      </p:sp>
      <p:sp>
        <p:nvSpPr>
          <p:cNvPr id="10" name="Employees"/>
          <p:cNvSpPr txBox="1"/>
          <p:nvPr/>
        </p:nvSpPr>
        <p:spPr>
          <a:xfrm>
            <a:off x="16416039" y="7278049"/>
            <a:ext cx="10256198" cy="639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A9A9A9"/>
                </a:solidFill>
              </a:defRPr>
            </a:lvl1pPr>
          </a:lstStyle>
          <a:p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Total Respondent</a:t>
            </a:r>
            <a:endParaRPr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D6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Line"/>
          <p:cNvSpPr/>
          <p:nvPr/>
        </p:nvSpPr>
        <p:spPr>
          <a:xfrm>
            <a:off x="1175963" y="6539198"/>
            <a:ext cx="220320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00" name="Line"/>
          <p:cNvSpPr/>
          <p:nvPr/>
        </p:nvSpPr>
        <p:spPr>
          <a:xfrm>
            <a:off x="1175963" y="8780615"/>
            <a:ext cx="220320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01" name="Line"/>
          <p:cNvSpPr/>
          <p:nvPr/>
        </p:nvSpPr>
        <p:spPr>
          <a:xfrm>
            <a:off x="1175963" y="11022032"/>
            <a:ext cx="22032076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02" name="1. Introduction"/>
          <p:cNvSpPr txBox="1"/>
          <p:nvPr/>
        </p:nvSpPr>
        <p:spPr>
          <a:xfrm>
            <a:off x="1175964" y="4742446"/>
            <a:ext cx="530594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dirty="0"/>
              <a:t>1. </a:t>
            </a:r>
            <a:r>
              <a:rPr lang="en-US" dirty="0" smtClean="0"/>
              <a:t>Product</a:t>
            </a:r>
            <a:endParaRPr dirty="0"/>
          </a:p>
        </p:txBody>
      </p:sp>
      <p:sp>
        <p:nvSpPr>
          <p:cNvPr id="103" name="2. Problem"/>
          <p:cNvSpPr txBox="1"/>
          <p:nvPr/>
        </p:nvSpPr>
        <p:spPr>
          <a:xfrm>
            <a:off x="9913915" y="4742446"/>
            <a:ext cx="3936975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dirty="0"/>
              <a:t>2. </a:t>
            </a:r>
            <a:r>
              <a:rPr dirty="0" smtClean="0"/>
              <a:t>Pr</a:t>
            </a:r>
            <a:r>
              <a:rPr lang="en-US" dirty="0" smtClean="0"/>
              <a:t>ice</a:t>
            </a:r>
            <a:endParaRPr dirty="0"/>
          </a:p>
        </p:txBody>
      </p:sp>
      <p:sp>
        <p:nvSpPr>
          <p:cNvPr id="104" name="3. Solution"/>
          <p:cNvSpPr txBox="1"/>
          <p:nvPr/>
        </p:nvSpPr>
        <p:spPr>
          <a:xfrm>
            <a:off x="1175964" y="6916114"/>
            <a:ext cx="6602770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dirty="0"/>
              <a:t>3. </a:t>
            </a:r>
            <a:r>
              <a:rPr lang="en-US" dirty="0" smtClean="0"/>
              <a:t>Promotion</a:t>
            </a:r>
            <a:endParaRPr dirty="0"/>
          </a:p>
        </p:txBody>
      </p:sp>
      <p:sp>
        <p:nvSpPr>
          <p:cNvPr id="105" name="4. About Us"/>
          <p:cNvSpPr txBox="1"/>
          <p:nvPr/>
        </p:nvSpPr>
        <p:spPr>
          <a:xfrm>
            <a:off x="9913915" y="6899631"/>
            <a:ext cx="4945265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dirty="0"/>
              <a:t>4. </a:t>
            </a:r>
            <a:r>
              <a:rPr lang="en-US" dirty="0" smtClean="0"/>
              <a:t>People</a:t>
            </a:r>
            <a:endParaRPr dirty="0"/>
          </a:p>
        </p:txBody>
      </p:sp>
      <p:sp>
        <p:nvSpPr>
          <p:cNvPr id="108" name="7. Next Steps"/>
          <p:cNvSpPr txBox="1"/>
          <p:nvPr/>
        </p:nvSpPr>
        <p:spPr>
          <a:xfrm>
            <a:off x="1269998" y="9706158"/>
            <a:ext cx="19972217" cy="6011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endParaRPr sz="3600" dirty="0"/>
          </a:p>
        </p:txBody>
      </p:sp>
      <p:sp>
        <p:nvSpPr>
          <p:cNvPr id="109" name="Agenda"/>
          <p:cNvSpPr txBox="1"/>
          <p:nvPr/>
        </p:nvSpPr>
        <p:spPr>
          <a:xfrm>
            <a:off x="1175963" y="674275"/>
            <a:ext cx="11473812" cy="1444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sz="8000" dirty="0" smtClean="0"/>
              <a:t>Survey Section</a:t>
            </a:r>
            <a:endParaRPr sz="8000" dirty="0"/>
          </a:p>
        </p:txBody>
      </p:sp>
      <p:sp>
        <p:nvSpPr>
          <p:cNvPr id="2" name="TextBox 1"/>
          <p:cNvSpPr txBox="1"/>
          <p:nvPr/>
        </p:nvSpPr>
        <p:spPr>
          <a:xfrm>
            <a:off x="1175963" y="9657235"/>
            <a:ext cx="18079192" cy="106285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r>
              <a:rPr lang="en-US" sz="2800" dirty="0">
                <a:solidFill>
                  <a:schemeClr val="tx2">
                    <a:lumMod val="25000"/>
                  </a:schemeClr>
                </a:solidFill>
              </a:rPr>
              <a:t>Survey </a:t>
            </a:r>
            <a:r>
              <a:rPr lang="en-US" sz="2800" dirty="0" err="1">
                <a:solidFill>
                  <a:schemeClr val="tx2">
                    <a:lumMod val="25000"/>
                  </a:schemeClr>
                </a:solidFill>
              </a:rPr>
              <a:t>dilakukan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2">
                    <a:lumMod val="25000"/>
                  </a:schemeClr>
                </a:solidFill>
              </a:rPr>
              <a:t>menggunakan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4</a:t>
            </a:r>
            <a:r>
              <a:rPr lang="en-US" sz="2800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25000"/>
                  </a:schemeClr>
                </a:solidFill>
              </a:rPr>
              <a:t>variabel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25000"/>
                  </a:schemeClr>
                </a:solidFill>
              </a:rPr>
              <a:t>berdasarkan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25000"/>
                  </a:schemeClr>
                </a:solidFill>
              </a:rPr>
              <a:t>dengan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Marketing Mix 4-P</a:t>
            </a:r>
            <a:r>
              <a:rPr lang="en-US" sz="2800" dirty="0" smtClean="0">
                <a:solidFill>
                  <a:schemeClr val="tx2">
                    <a:lumMod val="25000"/>
                  </a:schemeClr>
                </a:solidFill>
              </a:rPr>
              <a:t>.</a:t>
            </a:r>
            <a:endParaRPr lang="en-US" sz="2800" dirty="0">
              <a:solidFill>
                <a:schemeClr val="tx2">
                  <a:lumMod val="25000"/>
                </a:schemeClr>
              </a:solidFill>
            </a:endParaRPr>
          </a:p>
          <a:p>
            <a:pPr marL="0" marR="0" indent="0" algn="l" defTabSz="325111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Line"/>
          <p:cNvSpPr/>
          <p:nvPr/>
        </p:nvSpPr>
        <p:spPr>
          <a:xfrm>
            <a:off x="1175962" y="11886090"/>
            <a:ext cx="22032076" cy="1"/>
          </a:xfrm>
          <a:prstGeom prst="line">
            <a:avLst/>
          </a:prstGeom>
          <a:ln w="25400">
            <a:solidFill>
              <a:srgbClr val="E6E6E6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65" name="Circle"/>
          <p:cNvSpPr/>
          <p:nvPr/>
        </p:nvSpPr>
        <p:spPr>
          <a:xfrm>
            <a:off x="2608099" y="6260968"/>
            <a:ext cx="254001" cy="254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914400">
              <a:lnSpc>
                <a:spcPct val="100000"/>
              </a:lnSpc>
              <a:defRPr sz="2000" b="1">
                <a:solidFill>
                  <a:srgbClr val="FDFDFD"/>
                </a:solidFill>
              </a:defRPr>
            </a:pPr>
            <a:endParaRPr/>
          </a:p>
        </p:txBody>
      </p:sp>
      <p:sp>
        <p:nvSpPr>
          <p:cNvPr id="166" name="Circle"/>
          <p:cNvSpPr/>
          <p:nvPr/>
        </p:nvSpPr>
        <p:spPr>
          <a:xfrm>
            <a:off x="7560674" y="6387968"/>
            <a:ext cx="254001" cy="254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914400">
              <a:lnSpc>
                <a:spcPct val="100000"/>
              </a:lnSpc>
              <a:defRPr sz="2000" b="1">
                <a:solidFill>
                  <a:srgbClr val="FDFDFD"/>
                </a:solidFill>
              </a:defRPr>
            </a:pPr>
            <a:endParaRPr/>
          </a:p>
        </p:txBody>
      </p:sp>
      <p:sp>
        <p:nvSpPr>
          <p:cNvPr id="167" name="Circle"/>
          <p:cNvSpPr/>
          <p:nvPr/>
        </p:nvSpPr>
        <p:spPr>
          <a:xfrm>
            <a:off x="13379449" y="6326817"/>
            <a:ext cx="254000" cy="254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914400">
              <a:lnSpc>
                <a:spcPct val="100000"/>
              </a:lnSpc>
              <a:defRPr sz="2000" b="1">
                <a:solidFill>
                  <a:srgbClr val="FDFDFD"/>
                </a:solidFill>
              </a:defRPr>
            </a:pPr>
            <a:endParaRPr/>
          </a:p>
        </p:txBody>
      </p:sp>
      <p:sp>
        <p:nvSpPr>
          <p:cNvPr id="168" name="Circle"/>
          <p:cNvSpPr/>
          <p:nvPr/>
        </p:nvSpPr>
        <p:spPr>
          <a:xfrm>
            <a:off x="19198223" y="6298111"/>
            <a:ext cx="254001" cy="254001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914400">
              <a:lnSpc>
                <a:spcPct val="100000"/>
              </a:lnSpc>
              <a:defRPr sz="2000" b="1">
                <a:solidFill>
                  <a:srgbClr val="FDFDFD"/>
                </a:solidFill>
              </a:defRPr>
            </a:pPr>
            <a:endParaRPr/>
          </a:p>
        </p:txBody>
      </p:sp>
      <p:sp>
        <p:nvSpPr>
          <p:cNvPr id="169" name="January"/>
          <p:cNvSpPr txBox="1"/>
          <p:nvPr/>
        </p:nvSpPr>
        <p:spPr>
          <a:xfrm>
            <a:off x="1175961" y="4427226"/>
            <a:ext cx="4875834" cy="1321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8800" dirty="0" smtClean="0"/>
              <a:t>Product</a:t>
            </a:r>
            <a:endParaRPr sz="8800" dirty="0"/>
          </a:p>
        </p:txBody>
      </p:sp>
      <p:sp>
        <p:nvSpPr>
          <p:cNvPr id="170" name="February"/>
          <p:cNvSpPr txBox="1"/>
          <p:nvPr/>
        </p:nvSpPr>
        <p:spPr>
          <a:xfrm>
            <a:off x="6683980" y="4427225"/>
            <a:ext cx="4875833" cy="1321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8800" dirty="0" smtClean="0"/>
              <a:t>Price</a:t>
            </a:r>
            <a:endParaRPr sz="8800" dirty="0"/>
          </a:p>
        </p:txBody>
      </p:sp>
      <p:sp>
        <p:nvSpPr>
          <p:cNvPr id="171" name="March"/>
          <p:cNvSpPr txBox="1"/>
          <p:nvPr/>
        </p:nvSpPr>
        <p:spPr>
          <a:xfrm>
            <a:off x="11551346" y="4427225"/>
            <a:ext cx="4875833" cy="1321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8800" dirty="0" smtClean="0"/>
              <a:t>Promotion</a:t>
            </a:r>
            <a:endParaRPr sz="8800" dirty="0"/>
          </a:p>
        </p:txBody>
      </p:sp>
      <p:sp>
        <p:nvSpPr>
          <p:cNvPr id="172" name="April"/>
          <p:cNvSpPr txBox="1"/>
          <p:nvPr/>
        </p:nvSpPr>
        <p:spPr>
          <a:xfrm>
            <a:off x="17700017" y="4427225"/>
            <a:ext cx="4875834" cy="1321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000000"/>
                </a:solidFill>
              </a:defRPr>
            </a:lvl1pPr>
          </a:lstStyle>
          <a:p>
            <a:r>
              <a:rPr lang="en-US" sz="8800" dirty="0" smtClean="0"/>
              <a:t>People</a:t>
            </a:r>
            <a:endParaRPr sz="8800" dirty="0"/>
          </a:p>
        </p:txBody>
      </p:sp>
      <p:sp>
        <p:nvSpPr>
          <p:cNvPr id="173" name="Map out your proposal on a timeline. Provide a clear visualization of the process."/>
          <p:cNvSpPr txBox="1"/>
          <p:nvPr/>
        </p:nvSpPr>
        <p:spPr>
          <a:xfrm>
            <a:off x="1175961" y="178088"/>
            <a:ext cx="16778057" cy="31495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1500"/>
              </a:spcBef>
              <a:defRPr sz="4800">
                <a:solidFill>
                  <a:srgbClr val="919191"/>
                </a:solidFill>
              </a:defRPr>
            </a:lvl1pPr>
          </a:lstStyle>
          <a:p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Berikut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adalah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hasil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nilai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dari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survey 4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variabel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dengan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menggunakan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skala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1-5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secara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6600" b="1" dirty="0" err="1" smtClean="0">
                <a:solidFill>
                  <a:schemeClr val="tx2">
                    <a:lumMod val="10000"/>
                  </a:schemeClr>
                </a:solidFill>
              </a:rPr>
              <a:t>keseluruhan</a:t>
            </a:r>
            <a:r>
              <a:rPr lang="en-US" sz="6600" b="1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sz="66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4" name="Stage 1"/>
          <p:cNvSpPr txBox="1"/>
          <p:nvPr/>
        </p:nvSpPr>
        <p:spPr>
          <a:xfrm>
            <a:off x="2386705" y="6940539"/>
            <a:ext cx="3086529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>
                <a:solidFill>
                  <a:schemeClr val="tx2">
                    <a:lumMod val="10000"/>
                  </a:schemeClr>
                </a:solidFill>
              </a:rPr>
              <a:t>4</a:t>
            </a:r>
            <a:endParaRPr sz="6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5" name="Stage 2"/>
          <p:cNvSpPr txBox="1"/>
          <p:nvPr/>
        </p:nvSpPr>
        <p:spPr>
          <a:xfrm>
            <a:off x="7438741" y="7052496"/>
            <a:ext cx="3086528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3</a:t>
            </a:r>
            <a:endParaRPr sz="6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6" name="Stage 3"/>
          <p:cNvSpPr txBox="1"/>
          <p:nvPr/>
        </p:nvSpPr>
        <p:spPr>
          <a:xfrm>
            <a:off x="13372654" y="6889626"/>
            <a:ext cx="3048427" cy="11087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3</a:t>
            </a:r>
            <a:endParaRPr sz="6000" b="1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7" name="Stage 4"/>
          <p:cNvSpPr txBox="1"/>
          <p:nvPr/>
        </p:nvSpPr>
        <p:spPr>
          <a:xfrm>
            <a:off x="19198223" y="6838715"/>
            <a:ext cx="3086528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6000" b="1" dirty="0" smtClean="0">
                <a:solidFill>
                  <a:schemeClr val="tx2">
                    <a:lumMod val="10000"/>
                  </a:schemeClr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728449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Adam Smith is an exceptional CEO with a track record of transformative leadership. Under his guidance, the company has achieved remarkable growth and innovation."/>
          <p:cNvSpPr txBox="1"/>
          <p:nvPr/>
        </p:nvSpPr>
        <p:spPr>
          <a:xfrm>
            <a:off x="1175962" y="1467197"/>
            <a:ext cx="11195645" cy="7733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Nilai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Variabel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Tertinggi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(Product)</a:t>
            </a:r>
            <a:endParaRPr sz="4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5" name="Line"/>
          <p:cNvSpPr/>
          <p:nvPr/>
        </p:nvSpPr>
        <p:spPr>
          <a:xfrm>
            <a:off x="1175962" y="6520633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6" name="Line"/>
          <p:cNvSpPr/>
          <p:nvPr/>
        </p:nvSpPr>
        <p:spPr>
          <a:xfrm>
            <a:off x="1175962" y="328466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7" name="120%"/>
          <p:cNvSpPr txBox="1"/>
          <p:nvPr/>
        </p:nvSpPr>
        <p:spPr>
          <a:xfrm>
            <a:off x="1175962" y="3574790"/>
            <a:ext cx="685877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4</a:t>
            </a:r>
            <a:endParaRPr dirty="0"/>
          </a:p>
        </p:txBody>
      </p:sp>
      <p:sp>
        <p:nvSpPr>
          <p:cNvPr id="229" name="Annual Revenue Growth"/>
          <p:cNvSpPr txBox="1"/>
          <p:nvPr/>
        </p:nvSpPr>
        <p:spPr>
          <a:xfrm>
            <a:off x="4100638" y="3955969"/>
            <a:ext cx="14564126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797979"/>
                </a:solidFill>
              </a:defRPr>
            </a:lvl1pPr>
          </a:lstStyle>
          <a:p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Product</a:t>
            </a:r>
            <a:endParaRPr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31" name="Line"/>
          <p:cNvSpPr/>
          <p:nvPr/>
        </p:nvSpPr>
        <p:spPr>
          <a:xfrm>
            <a:off x="1175962" y="9756606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175962" y="7053197"/>
            <a:ext cx="15242955" cy="217085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Berdasarkan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hasil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survey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bahwa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variabel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product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nilai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tertinggi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pada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indikator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: </a:t>
            </a: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Produk-produk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Chitose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kualitas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yang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baik</a:t>
            </a:r>
            <a:endParaRPr lang="en-US" sz="28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Produk-produk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Chitose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ketahanan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produk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baik</a:t>
            </a:r>
            <a:endParaRPr lang="en-US" sz="2800" b="1" dirty="0">
              <a:solidFill>
                <a:schemeClr val="tx2">
                  <a:lumMod val="25000"/>
                </a:schemeClr>
              </a:solidFill>
            </a:endParaRPr>
          </a:p>
          <a:p>
            <a:pPr marL="0" marR="0" indent="0" algn="l" defTabSz="3251118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spc="0" normalizeH="0" baseline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FillTx/>
              <a:sym typeface="Arial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Adam Smith is an exceptional CEO with a track record of transformative leadership. Under his guidance, the company has achieved remarkable growth and innovation."/>
          <p:cNvSpPr txBox="1"/>
          <p:nvPr/>
        </p:nvSpPr>
        <p:spPr>
          <a:xfrm>
            <a:off x="1175962" y="1433247"/>
            <a:ext cx="11195645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Nilai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Variabel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Terendah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(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Price)</a:t>
            </a:r>
            <a:endParaRPr sz="4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5" name="Line"/>
          <p:cNvSpPr/>
          <p:nvPr/>
        </p:nvSpPr>
        <p:spPr>
          <a:xfrm>
            <a:off x="1175962" y="6520633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6" name="Line"/>
          <p:cNvSpPr/>
          <p:nvPr/>
        </p:nvSpPr>
        <p:spPr>
          <a:xfrm>
            <a:off x="1175962" y="328466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7" name="120%"/>
          <p:cNvSpPr txBox="1"/>
          <p:nvPr/>
        </p:nvSpPr>
        <p:spPr>
          <a:xfrm>
            <a:off x="1175962" y="3574790"/>
            <a:ext cx="685877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229" name="Annual Revenue Growth"/>
          <p:cNvSpPr txBox="1"/>
          <p:nvPr/>
        </p:nvSpPr>
        <p:spPr>
          <a:xfrm>
            <a:off x="4605351" y="4094740"/>
            <a:ext cx="14564126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797979"/>
                </a:solidFill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Price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231" name="Line"/>
          <p:cNvSpPr/>
          <p:nvPr/>
        </p:nvSpPr>
        <p:spPr>
          <a:xfrm>
            <a:off x="1175962" y="9756606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175962" y="7311729"/>
            <a:ext cx="14906325" cy="16537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Berdasarkan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hasil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survey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bahwa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variabel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place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nilai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terendah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pada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indikator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: </a:t>
            </a: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Harga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Chitose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Terbilang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Mahal</a:t>
            </a: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Harga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Kompetitor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masih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ada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dibawah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harga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Chitose</a:t>
            </a:r>
            <a:endParaRPr kumimoji="0" lang="en-US" sz="2800" b="1" i="0" u="none" strike="noStrike" cap="none" spc="0" normalizeH="0" baseline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175723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Adam Smith is an exceptional CEO with a track record of transformative leadership. Under his guidance, the company has achieved remarkable growth and innovation."/>
          <p:cNvSpPr txBox="1"/>
          <p:nvPr/>
        </p:nvSpPr>
        <p:spPr>
          <a:xfrm>
            <a:off x="1175962" y="1433247"/>
            <a:ext cx="11195645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919191"/>
                </a:solidFill>
              </a:defRPr>
            </a:lvl1pPr>
          </a:lstStyle>
          <a:p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Nilai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Variabel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tx2">
                    <a:lumMod val="10000"/>
                  </a:schemeClr>
                </a:solidFill>
              </a:rPr>
              <a:t>Terendah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 (</a:t>
            </a:r>
            <a:r>
              <a:rPr lang="en-US" sz="4000" dirty="0" smtClean="0">
                <a:solidFill>
                  <a:schemeClr val="tx2">
                    <a:lumMod val="10000"/>
                  </a:schemeClr>
                </a:solidFill>
              </a:rPr>
              <a:t>Promotion)</a:t>
            </a:r>
            <a:endParaRPr sz="4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5" name="Line"/>
          <p:cNvSpPr/>
          <p:nvPr/>
        </p:nvSpPr>
        <p:spPr>
          <a:xfrm>
            <a:off x="1175962" y="6520633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6" name="Line"/>
          <p:cNvSpPr/>
          <p:nvPr/>
        </p:nvSpPr>
        <p:spPr>
          <a:xfrm>
            <a:off x="1175962" y="3284660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27" name="120%"/>
          <p:cNvSpPr txBox="1"/>
          <p:nvPr/>
        </p:nvSpPr>
        <p:spPr>
          <a:xfrm>
            <a:off x="1175962" y="3574790"/>
            <a:ext cx="6858778" cy="26557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8000" spc="-900">
                <a:solidFill>
                  <a:srgbClr val="000000"/>
                </a:solidFill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229" name="Annual Revenue Growth"/>
          <p:cNvSpPr txBox="1"/>
          <p:nvPr/>
        </p:nvSpPr>
        <p:spPr>
          <a:xfrm>
            <a:off x="4605351" y="4094740"/>
            <a:ext cx="14564126" cy="1520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lnSpc>
                <a:spcPct val="90000"/>
              </a:lnSpc>
              <a:defRPr sz="10000" spc="-500">
                <a:solidFill>
                  <a:srgbClr val="797979"/>
                </a:solidFill>
              </a:defRPr>
            </a:lvl1pPr>
          </a:lstStyle>
          <a:p>
            <a:r>
              <a:rPr lang="en-US" dirty="0" smtClean="0">
                <a:solidFill>
                  <a:srgbClr val="FF0000"/>
                </a:solidFill>
              </a:rPr>
              <a:t>Promotion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231" name="Line"/>
          <p:cNvSpPr/>
          <p:nvPr/>
        </p:nvSpPr>
        <p:spPr>
          <a:xfrm>
            <a:off x="1175962" y="9756606"/>
            <a:ext cx="22032076" cy="1"/>
          </a:xfrm>
          <a:prstGeom prst="line">
            <a:avLst/>
          </a:prstGeom>
          <a:ln w="25400">
            <a:solidFill>
              <a:srgbClr val="BFBFBF"/>
            </a:solidFill>
            <a:miter lim="400000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175962" y="7311729"/>
            <a:ext cx="14906325" cy="16537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Berdasarkan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hasil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survey </a:t>
            </a:r>
            <a:r>
              <a:rPr lang="en-US" sz="2800" b="1" dirty="0" err="1">
                <a:solidFill>
                  <a:schemeClr val="tx2">
                    <a:lumMod val="25000"/>
                  </a:schemeClr>
                </a:solidFill>
              </a:rPr>
              <a:t>bahwa</a:t>
            </a:r>
            <a:r>
              <a:rPr lang="en-US" sz="2800" b="1" dirty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variabel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place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memiliki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nilai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terendah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pada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indikator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: </a:t>
            </a: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Kurang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Promosi</a:t>
            </a:r>
            <a:endParaRPr lang="en-US" sz="2800" b="1" dirty="0" smtClean="0">
              <a:solidFill>
                <a:schemeClr val="tx2">
                  <a:lumMod val="2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Masih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banyak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yang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belum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mengenal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produk</a:t>
            </a:r>
            <a:r>
              <a:rPr lang="en-US" sz="2800" b="1" dirty="0" smtClean="0">
                <a:solidFill>
                  <a:schemeClr val="tx2">
                    <a:lumMod val="2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25000"/>
                  </a:schemeClr>
                </a:solidFill>
              </a:rPr>
              <a:t>Chitose</a:t>
            </a:r>
            <a:endParaRPr kumimoji="0" lang="en-US" sz="2800" b="1" i="0" u="none" strike="noStrike" cap="none" spc="0" normalizeH="0" baseline="0" dirty="0">
              <a:ln>
                <a:noFill/>
              </a:ln>
              <a:solidFill>
                <a:schemeClr val="tx2">
                  <a:lumMod val="25000"/>
                </a:schemeClr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71090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BA00FF"/>
      </a:dk1>
      <a:lt1>
        <a:srgbClr val="FFFFFF"/>
      </a:lt1>
      <a:dk2>
        <a:srgbClr val="C0C0C0"/>
      </a:dk2>
      <a:lt2>
        <a:srgbClr val="E6E6E6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44413"/>
            <a:satOff val="-32799"/>
            <a:lumOff val="-101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DFDFD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251118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C0C0C0"/>
      </a:dk2>
      <a:lt2>
        <a:srgbClr val="E6E6E6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hueOff val="1144413"/>
            <a:satOff val="-32799"/>
            <a:lumOff val="-1012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000" b="1" i="0" u="none" strike="noStrike" cap="none" spc="0" normalizeH="0" baseline="0">
            <a:ln>
              <a:noFill/>
            </a:ln>
            <a:solidFill>
              <a:srgbClr val="FDFDFD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251118" rtl="0" fontAlgn="auto" latinLnBrk="0" hangingPunct="0">
          <a:lnSpc>
            <a:spcPct val="12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415</Words>
  <Application>Microsoft Office PowerPoint</Application>
  <PresentationFormat>Custom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Helvetica Neue</vt:lpstr>
      <vt:lpstr>Inconsolata Regular</vt:lpstr>
      <vt:lpstr>Poppins ExtraBold</vt:lpstr>
      <vt:lpstr>Poppins Regular</vt:lpstr>
      <vt:lpstr>21_BasicWhite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Taufik</dc:creator>
  <cp:lastModifiedBy>mkt.nsb</cp:lastModifiedBy>
  <cp:revision>27</cp:revision>
  <dcterms:modified xsi:type="dcterms:W3CDTF">2025-06-11T06:11:34Z</dcterms:modified>
</cp:coreProperties>
</file>