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drawings/drawing1.xml" ContentType="application/vnd.openxmlformats-officedocument.drawingml.chartshapes+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355" r:id="rId11"/>
    <p:sldId id="265" r:id="rId12"/>
    <p:sldId id="269" r:id="rId13"/>
    <p:sldId id="270" r:id="rId14"/>
    <p:sldId id="271" r:id="rId15"/>
    <p:sldId id="272" r:id="rId16"/>
    <p:sldId id="273" r:id="rId17"/>
    <p:sldId id="274" r:id="rId18"/>
    <p:sldId id="275" r:id="rId19"/>
    <p:sldId id="340" r:id="rId20"/>
    <p:sldId id="341" r:id="rId21"/>
    <p:sldId id="276" r:id="rId22"/>
    <p:sldId id="277" r:id="rId23"/>
    <p:sldId id="278" r:id="rId24"/>
    <p:sldId id="279" r:id="rId25"/>
    <p:sldId id="324" r:id="rId26"/>
    <p:sldId id="325" r:id="rId27"/>
    <p:sldId id="280" r:id="rId28"/>
    <p:sldId id="326" r:id="rId29"/>
    <p:sldId id="281" r:id="rId30"/>
    <p:sldId id="282" r:id="rId31"/>
    <p:sldId id="347" r:id="rId32"/>
    <p:sldId id="283" r:id="rId33"/>
    <p:sldId id="333" r:id="rId34"/>
    <p:sldId id="332" r:id="rId35"/>
    <p:sldId id="335" r:id="rId36"/>
    <p:sldId id="284" r:id="rId37"/>
    <p:sldId id="348" r:id="rId38"/>
    <p:sldId id="336" r:id="rId39"/>
    <p:sldId id="328" r:id="rId40"/>
    <p:sldId id="349" r:id="rId41"/>
    <p:sldId id="337" r:id="rId42"/>
    <p:sldId id="285" r:id="rId43"/>
    <p:sldId id="286" r:id="rId44"/>
    <p:sldId id="288" r:id="rId45"/>
    <p:sldId id="290" r:id="rId46"/>
    <p:sldId id="291" r:id="rId47"/>
    <p:sldId id="292" r:id="rId48"/>
    <p:sldId id="350" r:id="rId49"/>
    <p:sldId id="295" r:id="rId50"/>
    <p:sldId id="296" r:id="rId51"/>
    <p:sldId id="351" r:id="rId52"/>
    <p:sldId id="298" r:id="rId53"/>
    <p:sldId id="329" r:id="rId54"/>
    <p:sldId id="330" r:id="rId55"/>
    <p:sldId id="331" r:id="rId56"/>
    <p:sldId id="302" r:id="rId57"/>
    <p:sldId id="303" r:id="rId58"/>
    <p:sldId id="304" r:id="rId59"/>
    <p:sldId id="305" r:id="rId60"/>
    <p:sldId id="306" r:id="rId61"/>
    <p:sldId id="307" r:id="rId62"/>
    <p:sldId id="308" r:id="rId63"/>
    <p:sldId id="310" r:id="rId64"/>
    <p:sldId id="338" r:id="rId65"/>
    <p:sldId id="311" r:id="rId66"/>
    <p:sldId id="339" r:id="rId67"/>
    <p:sldId id="312" r:id="rId68"/>
    <p:sldId id="313" r:id="rId69"/>
    <p:sldId id="314" r:id="rId70"/>
    <p:sldId id="353" r:id="rId71"/>
    <p:sldId id="315" r:id="rId72"/>
    <p:sldId id="316" r:id="rId73"/>
    <p:sldId id="317" r:id="rId74"/>
    <p:sldId id="318" r:id="rId75"/>
    <p:sldId id="321" r:id="rId76"/>
    <p:sldId id="322" r:id="rId77"/>
    <p:sldId id="323" r:id="rId78"/>
  </p:sldIdLst>
  <p:sldSz cx="18288000" cy="10287000"/>
  <p:notesSz cx="6858000" cy="9144000"/>
  <p:embeddedFontLst>
    <p:embeddedFont>
      <p:font typeface="Aptos Narrow" panose="020B0004020202020204" pitchFamily="34" charset="0"/>
      <p:regular r:id="rId80"/>
      <p:bold r:id="rId81"/>
      <p:italic r:id="rId82"/>
      <p:boldItalic r:id="rId83"/>
    </p:embeddedFont>
    <p:embeddedFont>
      <p:font typeface="Garet" panose="020B0604020202020204" charset="0"/>
      <p:regular r:id="rId84"/>
    </p:embeddedFont>
    <p:embeddedFont>
      <p:font typeface="Garet Bold" panose="020B0604020202020204" charset="0"/>
      <p:regular r:id="rId85"/>
    </p:embeddedFont>
    <p:embeddedFont>
      <p:font typeface="ITC Avant Garde Gothic Bold" panose="020B0604020202020204" charset="0"/>
      <p:regular r:id="rId86"/>
    </p:embeddedFont>
    <p:embeddedFont>
      <p:font typeface="Roboto" panose="02000000000000000000" pitchFamily="2"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guide id="3" pos="2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FF345C"/>
    <a:srgbClr val="6CE5E8"/>
    <a:srgbClr val="00B1F2"/>
    <a:srgbClr val="0049AB"/>
    <a:srgbClr val="1971E7"/>
    <a:srgbClr val="6CE871"/>
    <a:srgbClr val="B7ACE9"/>
    <a:srgbClr val="83CA54"/>
    <a:srgbClr val="88C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3" autoAdjust="0"/>
    <p:restoredTop sz="94622" autoAdjust="0"/>
  </p:normalViewPr>
  <p:slideViewPr>
    <p:cSldViewPr>
      <p:cViewPr varScale="1">
        <p:scale>
          <a:sx n="43" d="100"/>
          <a:sy n="43" d="100"/>
        </p:scale>
        <p:origin x="1062" y="78"/>
      </p:cViewPr>
      <p:guideLst>
        <p:guide orient="horz" pos="2232"/>
        <p:guide pos="2880"/>
        <p:guide pos="29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Unmov%202025%20-%20Pemanfaatan%20Materi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User%20Data\2.%20WORK\3.%20CINT\3.%20RTM\2.%202025\Copy%20of%2005.%20CINT%20INVENTORY%20MEI%202025.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User%20Data\2.%20WORK\3.%20CINT\3.%20RTM\2.%202025\Leadtime%20PO-SJ.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D:\User%20Data\2.%20WORK\3.%20CINT\3.%20RTM\2.%202025\Copy%20of%20Rekapitulasi%20Jml%20Prod%20vs%20G1%20%20G2%20Th.2025.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D:\User%20Data\2.%20WORK\3.%20CINT\3.%20RTM\2.%202025\Olah%20Data%20RTM.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20NSB\Data%20Gagal%20Nursing%20Bed.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MT05\Downloads\Olah%20Data%20RTM%20(1).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Recap%20Internal%20Audit%20Findings%20-%202025.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file:///\\192.168.10.10\Folder%20ISO\SISTEM%20MANAJEMEN\2.%20SISTEM%20MANAJEMEN%20TERINTEGRASI%20PT.%20CINT\KLAUSUL%209.%20EVALUASI%20KINERJA\9.3%20MANAGEMENT%20REVIEW\08.%202025\01.%20Semester%201\Data%20Pelengkap\Recap%20Internal%20Audit%20Findings%20-%202025.xlsx" TargetMode="External"/><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oleObject" Target="file:///D:\User%20Data\2.%20WORK\3.%20CINT\3.%20RTM\2.%202025\Copy%20of%2005.%20CINT%20INVENTORY%20MEI%202025.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chartUserShapes" Target="../drawings/drawing1.xml"/></Relationships>
</file>

<file path=ppt/charts/_rels/chart53.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file:///D:\User%20Data\2.%20WORK\3.%20CINT\3.%20RTM\2.%202025\MPP%202025.xlsx" TargetMode="External"/><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User%20Data\2.%20WORK\3.%20CINT\3.%20RTM\2.%202025\05.%20CINT%20INVENTORY%20MEI%202025(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b="1" dirty="0" err="1">
                <a:solidFill>
                  <a:schemeClr val="tx1">
                    <a:lumMod val="85000"/>
                    <a:lumOff val="15000"/>
                  </a:schemeClr>
                </a:solidFill>
              </a:rPr>
              <a:t>Pemanfaatan</a:t>
            </a:r>
            <a:r>
              <a:rPr lang="en-US" b="1" baseline="0" dirty="0">
                <a:solidFill>
                  <a:schemeClr val="tx1">
                    <a:lumMod val="85000"/>
                    <a:lumOff val="15000"/>
                  </a:schemeClr>
                </a:solidFill>
              </a:rPr>
              <a:t> RM &amp; SF Slow Moving Un Moving Jan-Mei 2025</a:t>
            </a:r>
            <a:endParaRPr lang="en-US" b="1" dirty="0">
              <a:solidFill>
                <a:schemeClr val="tx1">
                  <a:lumMod val="85000"/>
                  <a:lumOff val="15000"/>
                </a:schemeClr>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Resume!$B$1</c:f>
              <c:strCache>
                <c:ptCount val="1"/>
                <c:pt idx="0">
                  <c:v>Value </c:v>
                </c:pt>
              </c:strCache>
            </c:strRef>
          </c:tx>
          <c:spPr>
            <a:ln w="38100" cap="rnd">
              <a:solidFill>
                <a:srgbClr val="1971E7"/>
              </a:solidFill>
              <a:round/>
            </a:ln>
            <a:effectLst/>
          </c:spPr>
          <c:marker>
            <c:symbol val="none"/>
          </c:marker>
          <c:cat>
            <c:strRef>
              <c:f>Resume!$A$2:$A$7</c:f>
              <c:strCache>
                <c:ptCount val="6"/>
                <c:pt idx="0">
                  <c:v> Jan 25 </c:v>
                </c:pt>
                <c:pt idx="1">
                  <c:v> Feb 25 </c:v>
                </c:pt>
                <c:pt idx="2">
                  <c:v> Mar 25</c:v>
                </c:pt>
                <c:pt idx="3">
                  <c:v> Apr 25 </c:v>
                </c:pt>
                <c:pt idx="4">
                  <c:v> Mei 25 </c:v>
                </c:pt>
                <c:pt idx="5">
                  <c:v> YTD  </c:v>
                </c:pt>
              </c:strCache>
            </c:strRef>
          </c:cat>
          <c:val>
            <c:numRef>
              <c:f>Resume!$B$2:$B$7</c:f>
              <c:numCache>
                <c:formatCode>_(* #,##0_);_(* \(#,##0\);_(* "-"??_);_(@_)</c:formatCode>
                <c:ptCount val="6"/>
                <c:pt idx="0">
                  <c:v>5704502112</c:v>
                </c:pt>
                <c:pt idx="1">
                  <c:v>5495685856</c:v>
                </c:pt>
                <c:pt idx="2">
                  <c:v>5278096033</c:v>
                </c:pt>
                <c:pt idx="3">
                  <c:v>5227157830</c:v>
                </c:pt>
                <c:pt idx="4">
                  <c:v>5146245906</c:v>
                </c:pt>
                <c:pt idx="5">
                  <c:v>5146245906</c:v>
                </c:pt>
              </c:numCache>
            </c:numRef>
          </c:val>
          <c:smooth val="0"/>
          <c:extLst>
            <c:ext xmlns:c16="http://schemas.microsoft.com/office/drawing/2014/chart" uri="{C3380CC4-5D6E-409C-BE32-E72D297353CC}">
              <c16:uniqueId val="{00000000-CF93-4F33-ACDB-96AA2B29C8DE}"/>
            </c:ext>
          </c:extLst>
        </c:ser>
        <c:ser>
          <c:idx val="1"/>
          <c:order val="1"/>
          <c:tx>
            <c:strRef>
              <c:f>Resume!$C$1</c:f>
              <c:strCache>
                <c:ptCount val="1"/>
                <c:pt idx="0">
                  <c:v>Penurunan </c:v>
                </c:pt>
              </c:strCache>
            </c:strRef>
          </c:tx>
          <c:spPr>
            <a:ln w="38100" cap="rnd">
              <a:solidFill>
                <a:srgbClr val="FF345C"/>
              </a:solidFill>
              <a:round/>
            </a:ln>
            <a:effectLst/>
          </c:spPr>
          <c:marker>
            <c:symbol val="none"/>
          </c:marker>
          <c:cat>
            <c:strRef>
              <c:f>Resume!$A$2:$A$7</c:f>
              <c:strCache>
                <c:ptCount val="6"/>
                <c:pt idx="0">
                  <c:v> Jan 25 </c:v>
                </c:pt>
                <c:pt idx="1">
                  <c:v> Feb 25 </c:v>
                </c:pt>
                <c:pt idx="2">
                  <c:v> Mar 25</c:v>
                </c:pt>
                <c:pt idx="3">
                  <c:v> Apr 25 </c:v>
                </c:pt>
                <c:pt idx="4">
                  <c:v> Mei 25 </c:v>
                </c:pt>
                <c:pt idx="5">
                  <c:v> YTD  </c:v>
                </c:pt>
              </c:strCache>
            </c:strRef>
          </c:cat>
          <c:val>
            <c:numRef>
              <c:f>Resume!$C$2:$C$7</c:f>
              <c:numCache>
                <c:formatCode>_(* #,##0_);_(* \(#,##0\);_(* "-"??_);_(@_)</c:formatCode>
                <c:ptCount val="6"/>
                <c:pt idx="1">
                  <c:v>208816256</c:v>
                </c:pt>
                <c:pt idx="2">
                  <c:v>217589823</c:v>
                </c:pt>
                <c:pt idx="3">
                  <c:v>50938203</c:v>
                </c:pt>
                <c:pt idx="4">
                  <c:v>80911924</c:v>
                </c:pt>
                <c:pt idx="5">
                  <c:v>558256206</c:v>
                </c:pt>
              </c:numCache>
            </c:numRef>
          </c:val>
          <c:smooth val="0"/>
          <c:extLst>
            <c:ext xmlns:c16="http://schemas.microsoft.com/office/drawing/2014/chart" uri="{C3380CC4-5D6E-409C-BE32-E72D297353CC}">
              <c16:uniqueId val="{00000001-CF93-4F33-ACDB-96AA2B29C8DE}"/>
            </c:ext>
          </c:extLst>
        </c:ser>
        <c:dLbls>
          <c:showLegendKey val="0"/>
          <c:showVal val="0"/>
          <c:showCatName val="0"/>
          <c:showSerName val="0"/>
          <c:showPercent val="0"/>
          <c:showBubbleSize val="0"/>
        </c:dLbls>
        <c:marker val="1"/>
        <c:smooth val="0"/>
        <c:axId val="527016000"/>
        <c:axId val="527007360"/>
      </c:lineChart>
      <c:lineChart>
        <c:grouping val="standard"/>
        <c:varyColors val="0"/>
        <c:ser>
          <c:idx val="2"/>
          <c:order val="2"/>
          <c:tx>
            <c:strRef>
              <c:f>Resume!$D$1</c:f>
              <c:strCache>
                <c:ptCount val="1"/>
                <c:pt idx="0">
                  <c:v>% Penurunan</c:v>
                </c:pt>
              </c:strCache>
            </c:strRef>
          </c:tx>
          <c:spPr>
            <a:ln w="38100" cap="rnd">
              <a:solidFill>
                <a:srgbClr val="FF7300"/>
              </a:solidFill>
              <a:round/>
            </a:ln>
            <a:effectLst/>
          </c:spPr>
          <c:marker>
            <c:symbol val="none"/>
          </c:marker>
          <c:dLbls>
            <c:spPr>
              <a:solidFill>
                <a:srgbClr val="FF7300"/>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Resume!$A$2:$A$7</c:f>
              <c:strCache>
                <c:ptCount val="6"/>
                <c:pt idx="0">
                  <c:v> Jan 25 </c:v>
                </c:pt>
                <c:pt idx="1">
                  <c:v> Feb 25 </c:v>
                </c:pt>
                <c:pt idx="2">
                  <c:v> Mar 25</c:v>
                </c:pt>
                <c:pt idx="3">
                  <c:v> Apr 25 </c:v>
                </c:pt>
                <c:pt idx="4">
                  <c:v> Mei 25 </c:v>
                </c:pt>
                <c:pt idx="5">
                  <c:v> YTD  </c:v>
                </c:pt>
              </c:strCache>
            </c:strRef>
          </c:cat>
          <c:val>
            <c:numRef>
              <c:f>Resume!$D$2:$D$7</c:f>
              <c:numCache>
                <c:formatCode>0.00%</c:formatCode>
                <c:ptCount val="6"/>
                <c:pt idx="0">
                  <c:v>0</c:v>
                </c:pt>
                <c:pt idx="1">
                  <c:v>3.6605518220553163E-2</c:v>
                </c:pt>
                <c:pt idx="2">
                  <c:v>3.814352571493973E-2</c:v>
                </c:pt>
                <c:pt idx="3">
                  <c:v>8.9294739488037546E-3</c:v>
                </c:pt>
                <c:pt idx="4">
                  <c:v>1.4183871337306291E-2</c:v>
                </c:pt>
                <c:pt idx="5">
                  <c:v>9.7862389221602938E-2</c:v>
                </c:pt>
              </c:numCache>
            </c:numRef>
          </c:val>
          <c:smooth val="0"/>
          <c:extLst>
            <c:ext xmlns:c16="http://schemas.microsoft.com/office/drawing/2014/chart" uri="{C3380CC4-5D6E-409C-BE32-E72D297353CC}">
              <c16:uniqueId val="{00000002-CF93-4F33-ACDB-96AA2B29C8DE}"/>
            </c:ext>
          </c:extLst>
        </c:ser>
        <c:dLbls>
          <c:showLegendKey val="0"/>
          <c:showVal val="0"/>
          <c:showCatName val="0"/>
          <c:showSerName val="0"/>
          <c:showPercent val="0"/>
          <c:showBubbleSize val="0"/>
        </c:dLbls>
        <c:marker val="1"/>
        <c:smooth val="0"/>
        <c:axId val="527026800"/>
        <c:axId val="527021760"/>
      </c:lineChart>
      <c:catAx>
        <c:axId val="52701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07360"/>
        <c:crosses val="autoZero"/>
        <c:auto val="1"/>
        <c:lblAlgn val="ctr"/>
        <c:lblOffset val="100"/>
        <c:noMultiLvlLbl val="0"/>
      </c:catAx>
      <c:valAx>
        <c:axId val="52700736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16000"/>
        <c:crosses val="autoZero"/>
        <c:crossBetween val="between"/>
      </c:valAx>
      <c:valAx>
        <c:axId val="527021760"/>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7026800"/>
        <c:crosses val="max"/>
        <c:crossBetween val="between"/>
      </c:valAx>
      <c:catAx>
        <c:axId val="527026800"/>
        <c:scaling>
          <c:orientation val="minMax"/>
        </c:scaling>
        <c:delete val="1"/>
        <c:axPos val="b"/>
        <c:numFmt formatCode="General" sourceLinked="1"/>
        <c:majorTickMark val="out"/>
        <c:minorTickMark val="none"/>
        <c:tickLblPos val="nextTo"/>
        <c:crossAx val="5270217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SUM'!$B$3</c:f>
              <c:strCache>
                <c:ptCount val="1"/>
                <c:pt idx="0">
                  <c:v>Value</c:v>
                </c:pt>
              </c:strCache>
            </c:strRef>
          </c:tx>
          <c:spPr>
            <a:solidFill>
              <a:srgbClr val="00B1F2"/>
            </a:solidFill>
            <a:ln>
              <a:noFill/>
            </a:ln>
            <a:effectLst/>
          </c:spPr>
          <c:invertIfNegative val="0"/>
          <c:cat>
            <c:strRef>
              <c:f>'RM SUM'!$A$4:$A$13</c:f>
              <c:strCache>
                <c:ptCount val="10"/>
                <c:pt idx="0">
                  <c:v>PLS</c:v>
                </c:pt>
                <c:pt idx="1">
                  <c:v>PIP</c:v>
                </c:pt>
                <c:pt idx="2">
                  <c:v>000</c:v>
                </c:pt>
                <c:pt idx="3">
                  <c:v>FAB</c:v>
                </c:pt>
                <c:pt idx="4">
                  <c:v>RES</c:v>
                </c:pt>
                <c:pt idx="5">
                  <c:v>PLT</c:v>
                </c:pt>
                <c:pt idx="6">
                  <c:v>TRX</c:v>
                </c:pt>
                <c:pt idx="7">
                  <c:v>FAS</c:v>
                </c:pt>
                <c:pt idx="8">
                  <c:v>ICT</c:v>
                </c:pt>
                <c:pt idx="9">
                  <c:v>ELC</c:v>
                </c:pt>
              </c:strCache>
            </c:strRef>
          </c:cat>
          <c:val>
            <c:numRef>
              <c:f>'RM SUM'!$B$4:$B$13</c:f>
              <c:numCache>
                <c:formatCode>_(* #,##0_);_(* \(#,##0\);_(* "-"??_);_(@_)</c:formatCode>
                <c:ptCount val="10"/>
                <c:pt idx="0">
                  <c:v>2282.4532359999998</c:v>
                </c:pt>
                <c:pt idx="1">
                  <c:v>2166.2854240000001</c:v>
                </c:pt>
                <c:pt idx="2">
                  <c:v>1280.8794290000001</c:v>
                </c:pt>
                <c:pt idx="3">
                  <c:v>1233.1517389999999</c:v>
                </c:pt>
                <c:pt idx="4">
                  <c:v>1170.9167829999999</c:v>
                </c:pt>
                <c:pt idx="5">
                  <c:v>1059.376673</c:v>
                </c:pt>
                <c:pt idx="6">
                  <c:v>1058.4772929999999</c:v>
                </c:pt>
                <c:pt idx="7">
                  <c:v>1010.685663</c:v>
                </c:pt>
                <c:pt idx="8">
                  <c:v>750.24673099999995</c:v>
                </c:pt>
                <c:pt idx="9">
                  <c:v>618.46152600000005</c:v>
                </c:pt>
              </c:numCache>
            </c:numRef>
          </c:val>
          <c:extLst>
            <c:ext xmlns:c16="http://schemas.microsoft.com/office/drawing/2014/chart" uri="{C3380CC4-5D6E-409C-BE32-E72D297353CC}">
              <c16:uniqueId val="{00000000-339B-4A0A-87F9-853F67F30B19}"/>
            </c:ext>
          </c:extLst>
        </c:ser>
        <c:dLbls>
          <c:showLegendKey val="0"/>
          <c:showVal val="0"/>
          <c:showCatName val="0"/>
          <c:showSerName val="0"/>
          <c:showPercent val="0"/>
          <c:showBubbleSize val="0"/>
        </c:dLbls>
        <c:gapWidth val="150"/>
        <c:axId val="546370248"/>
        <c:axId val="546370968"/>
      </c:barChart>
      <c:lineChart>
        <c:grouping val="standard"/>
        <c:varyColors val="0"/>
        <c:ser>
          <c:idx val="1"/>
          <c:order val="1"/>
          <c:tx>
            <c:strRef>
              <c:f>'RM SUM'!$C$3</c:f>
              <c:strCache>
                <c:ptCount val="1"/>
                <c:pt idx="0">
                  <c:v>%</c:v>
                </c:pt>
              </c:strCache>
            </c:strRef>
          </c:tx>
          <c:spPr>
            <a:ln w="28575" cap="rnd">
              <a:solidFill>
                <a:srgbClr val="FFC000"/>
              </a:solidFill>
              <a:round/>
            </a:ln>
            <a:effectLst/>
          </c:spPr>
          <c:marker>
            <c:symbol val="none"/>
          </c:marker>
          <c:cat>
            <c:strRef>
              <c:f>'RM SUM'!$A$4:$A$13</c:f>
              <c:strCache>
                <c:ptCount val="10"/>
                <c:pt idx="0">
                  <c:v>PLS</c:v>
                </c:pt>
                <c:pt idx="1">
                  <c:v>PIP</c:v>
                </c:pt>
                <c:pt idx="2">
                  <c:v>000</c:v>
                </c:pt>
                <c:pt idx="3">
                  <c:v>FAB</c:v>
                </c:pt>
                <c:pt idx="4">
                  <c:v>RES</c:v>
                </c:pt>
                <c:pt idx="5">
                  <c:v>PLT</c:v>
                </c:pt>
                <c:pt idx="6">
                  <c:v>TRX</c:v>
                </c:pt>
                <c:pt idx="7">
                  <c:v>FAS</c:v>
                </c:pt>
                <c:pt idx="8">
                  <c:v>ICT</c:v>
                </c:pt>
                <c:pt idx="9">
                  <c:v>ELC</c:v>
                </c:pt>
              </c:strCache>
            </c:strRef>
          </c:cat>
          <c:val>
            <c:numRef>
              <c:f>'RM SUM'!$C$4:$C$13</c:f>
              <c:numCache>
                <c:formatCode>0%</c:formatCode>
                <c:ptCount val="10"/>
                <c:pt idx="0">
                  <c:v>0.13532551725677283</c:v>
                </c:pt>
                <c:pt idx="1">
                  <c:v>0.12843798545566673</c:v>
                </c:pt>
                <c:pt idx="2">
                  <c:v>7.5942704340683731E-2</c:v>
                </c:pt>
                <c:pt idx="3">
                  <c:v>7.3112953336435374E-2</c:v>
                </c:pt>
                <c:pt idx="4">
                  <c:v>6.9423073745775277E-2</c:v>
                </c:pt>
                <c:pt idx="5">
                  <c:v>6.2809916094808474E-2</c:v>
                </c:pt>
                <c:pt idx="6">
                  <c:v>6.2756592301886571E-2</c:v>
                </c:pt>
                <c:pt idx="7">
                  <c:v>5.9923050326836744E-2</c:v>
                </c:pt>
                <c:pt idx="8">
                  <c:v>4.4481755569592711E-2</c:v>
                </c:pt>
                <c:pt idx="9">
                  <c:v>3.6668276304331289E-2</c:v>
                </c:pt>
              </c:numCache>
            </c:numRef>
          </c:val>
          <c:smooth val="0"/>
          <c:extLst>
            <c:ext xmlns:c16="http://schemas.microsoft.com/office/drawing/2014/chart" uri="{C3380CC4-5D6E-409C-BE32-E72D297353CC}">
              <c16:uniqueId val="{00000001-339B-4A0A-87F9-853F67F30B19}"/>
            </c:ext>
          </c:extLst>
        </c:ser>
        <c:dLbls>
          <c:showLegendKey val="0"/>
          <c:showVal val="0"/>
          <c:showCatName val="0"/>
          <c:showSerName val="0"/>
          <c:showPercent val="0"/>
          <c:showBubbleSize val="0"/>
        </c:dLbls>
        <c:marker val="1"/>
        <c:smooth val="0"/>
        <c:axId val="546365928"/>
        <c:axId val="546371328"/>
      </c:lineChart>
      <c:catAx>
        <c:axId val="54637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0968"/>
        <c:crosses val="autoZero"/>
        <c:auto val="1"/>
        <c:lblAlgn val="ctr"/>
        <c:lblOffset val="100"/>
        <c:noMultiLvlLbl val="0"/>
      </c:catAx>
      <c:valAx>
        <c:axId val="5463709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a:t>
                </a:r>
                <a:r>
                  <a:rPr lang="en-US" baseline="0"/>
                  <a:t> Rupiah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6370248"/>
        <c:crosses val="autoZero"/>
        <c:crossBetween val="between"/>
      </c:valAx>
      <c:valAx>
        <c:axId val="5463713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6365928"/>
        <c:crosses val="max"/>
        <c:crossBetween val="between"/>
      </c:valAx>
      <c:catAx>
        <c:axId val="546365928"/>
        <c:scaling>
          <c:orientation val="minMax"/>
        </c:scaling>
        <c:delete val="1"/>
        <c:axPos val="b"/>
        <c:numFmt formatCode="General" sourceLinked="1"/>
        <c:majorTickMark val="none"/>
        <c:minorTickMark val="none"/>
        <c:tickLblPos val="nextTo"/>
        <c:crossAx val="5463713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SUM'!$F$3</c:f>
              <c:strCache>
                <c:ptCount val="1"/>
                <c:pt idx="0">
                  <c:v>Value</c:v>
                </c:pt>
              </c:strCache>
            </c:strRef>
          </c:tx>
          <c:spPr>
            <a:solidFill>
              <a:srgbClr val="00B1F2"/>
            </a:solidFill>
            <a:ln>
              <a:noFill/>
            </a:ln>
            <a:effectLst/>
          </c:spPr>
          <c:invertIfNegative val="0"/>
          <c:cat>
            <c:strRef>
              <c:f>'RM SUM'!$E$4:$E$13</c:f>
              <c:strCache>
                <c:ptCount val="10"/>
                <c:pt idx="0">
                  <c:v>PLS</c:v>
                </c:pt>
                <c:pt idx="1">
                  <c:v>PIP</c:v>
                </c:pt>
                <c:pt idx="2">
                  <c:v>RES</c:v>
                </c:pt>
                <c:pt idx="3">
                  <c:v>000</c:v>
                </c:pt>
                <c:pt idx="4">
                  <c:v>FAB</c:v>
                </c:pt>
                <c:pt idx="5">
                  <c:v>PLT</c:v>
                </c:pt>
                <c:pt idx="6">
                  <c:v>TRX</c:v>
                </c:pt>
                <c:pt idx="7">
                  <c:v>FAS</c:v>
                </c:pt>
                <c:pt idx="8">
                  <c:v>ELC</c:v>
                </c:pt>
                <c:pt idx="9">
                  <c:v>ICT</c:v>
                </c:pt>
              </c:strCache>
            </c:strRef>
          </c:cat>
          <c:val>
            <c:numRef>
              <c:f>'RM SUM'!$F$4:$F$13</c:f>
              <c:numCache>
                <c:formatCode>_(* #,##0_);_(* \(#,##0\);_(* "-"??_);_(@_)</c:formatCode>
                <c:ptCount val="10"/>
                <c:pt idx="0">
                  <c:v>1785.1193470000001</c:v>
                </c:pt>
                <c:pt idx="1">
                  <c:v>1678.8997830000001</c:v>
                </c:pt>
                <c:pt idx="2">
                  <c:v>1169.0631699999999</c:v>
                </c:pt>
                <c:pt idx="3">
                  <c:v>1135.2480149999999</c:v>
                </c:pt>
                <c:pt idx="4">
                  <c:v>978.96944599999995</c:v>
                </c:pt>
                <c:pt idx="5">
                  <c:v>971.00620500000002</c:v>
                </c:pt>
                <c:pt idx="6">
                  <c:v>720.03535399999998</c:v>
                </c:pt>
                <c:pt idx="7">
                  <c:v>544.47833200000002</c:v>
                </c:pt>
                <c:pt idx="8">
                  <c:v>476.95348000000001</c:v>
                </c:pt>
                <c:pt idx="9">
                  <c:v>462.26322399999998</c:v>
                </c:pt>
              </c:numCache>
            </c:numRef>
          </c:val>
          <c:extLst>
            <c:ext xmlns:c16="http://schemas.microsoft.com/office/drawing/2014/chart" uri="{C3380CC4-5D6E-409C-BE32-E72D297353CC}">
              <c16:uniqueId val="{00000000-0EBB-43E8-AAB8-D972D220CB79}"/>
            </c:ext>
          </c:extLst>
        </c:ser>
        <c:dLbls>
          <c:showLegendKey val="0"/>
          <c:showVal val="0"/>
          <c:showCatName val="0"/>
          <c:showSerName val="0"/>
          <c:showPercent val="0"/>
          <c:showBubbleSize val="0"/>
        </c:dLbls>
        <c:gapWidth val="150"/>
        <c:axId val="406333496"/>
        <c:axId val="406333136"/>
      </c:barChart>
      <c:lineChart>
        <c:grouping val="standard"/>
        <c:varyColors val="0"/>
        <c:ser>
          <c:idx val="1"/>
          <c:order val="1"/>
          <c:tx>
            <c:strRef>
              <c:f>'RM SUM'!$G$3</c:f>
              <c:strCache>
                <c:ptCount val="1"/>
                <c:pt idx="0">
                  <c:v>%</c:v>
                </c:pt>
              </c:strCache>
            </c:strRef>
          </c:tx>
          <c:spPr>
            <a:ln w="28575" cap="rnd">
              <a:solidFill>
                <a:srgbClr val="FFC000"/>
              </a:solidFill>
              <a:round/>
            </a:ln>
            <a:effectLst/>
          </c:spPr>
          <c:marker>
            <c:symbol val="none"/>
          </c:marker>
          <c:cat>
            <c:strRef>
              <c:f>'RM SUM'!$E$4:$E$13</c:f>
              <c:strCache>
                <c:ptCount val="10"/>
                <c:pt idx="0">
                  <c:v>PLS</c:v>
                </c:pt>
                <c:pt idx="1">
                  <c:v>PIP</c:v>
                </c:pt>
                <c:pt idx="2">
                  <c:v>RES</c:v>
                </c:pt>
                <c:pt idx="3">
                  <c:v>000</c:v>
                </c:pt>
                <c:pt idx="4">
                  <c:v>FAB</c:v>
                </c:pt>
                <c:pt idx="5">
                  <c:v>PLT</c:v>
                </c:pt>
                <c:pt idx="6">
                  <c:v>TRX</c:v>
                </c:pt>
                <c:pt idx="7">
                  <c:v>FAS</c:v>
                </c:pt>
                <c:pt idx="8">
                  <c:v>ELC</c:v>
                </c:pt>
                <c:pt idx="9">
                  <c:v>ICT</c:v>
                </c:pt>
              </c:strCache>
            </c:strRef>
          </c:cat>
          <c:val>
            <c:numRef>
              <c:f>'RM SUM'!$G$4:$G$13</c:f>
              <c:numCache>
                <c:formatCode>0%</c:formatCode>
                <c:ptCount val="10"/>
                <c:pt idx="0">
                  <c:v>0.1424576532867366</c:v>
                </c:pt>
                <c:pt idx="1">
                  <c:v>0.13398102686620611</c:v>
                </c:pt>
                <c:pt idx="2">
                  <c:v>9.3294600174513256E-2</c:v>
                </c:pt>
                <c:pt idx="3">
                  <c:v>9.0596053640398938E-2</c:v>
                </c:pt>
                <c:pt idx="4">
                  <c:v>7.8124574780364303E-2</c:v>
                </c:pt>
                <c:pt idx="5">
                  <c:v>7.7489085266835039E-2</c:v>
                </c:pt>
                <c:pt idx="6">
                  <c:v>5.7460890212582882E-2</c:v>
                </c:pt>
                <c:pt idx="7">
                  <c:v>4.3450935408071996E-2</c:v>
                </c:pt>
                <c:pt idx="8">
                  <c:v>3.8062258191268405E-2</c:v>
                </c:pt>
                <c:pt idx="9">
                  <c:v>3.6889933551205331E-2</c:v>
                </c:pt>
              </c:numCache>
            </c:numRef>
          </c:val>
          <c:smooth val="0"/>
          <c:extLst>
            <c:ext xmlns:c16="http://schemas.microsoft.com/office/drawing/2014/chart" uri="{C3380CC4-5D6E-409C-BE32-E72D297353CC}">
              <c16:uniqueId val="{00000001-0EBB-43E8-AAB8-D972D220CB79}"/>
            </c:ext>
          </c:extLst>
        </c:ser>
        <c:dLbls>
          <c:showLegendKey val="0"/>
          <c:showVal val="0"/>
          <c:showCatName val="0"/>
          <c:showSerName val="0"/>
          <c:showPercent val="0"/>
          <c:showBubbleSize val="0"/>
        </c:dLbls>
        <c:marker val="1"/>
        <c:smooth val="0"/>
        <c:axId val="405926872"/>
        <c:axId val="405930832"/>
      </c:lineChart>
      <c:catAx>
        <c:axId val="40633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333136"/>
        <c:crosses val="autoZero"/>
        <c:auto val="1"/>
        <c:lblAlgn val="ctr"/>
        <c:lblOffset val="100"/>
        <c:noMultiLvlLbl val="0"/>
      </c:catAx>
      <c:valAx>
        <c:axId val="4063331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a:t>
                </a:r>
                <a:r>
                  <a:rPr lang="en-US" dirty="0" err="1"/>
                  <a:t>RUpiah</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333496"/>
        <c:crosses val="autoZero"/>
        <c:crossBetween val="between"/>
      </c:valAx>
      <c:valAx>
        <c:axId val="40593083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5926872"/>
        <c:crosses val="max"/>
        <c:crossBetween val="between"/>
      </c:valAx>
      <c:catAx>
        <c:axId val="405926872"/>
        <c:scaling>
          <c:orientation val="minMax"/>
        </c:scaling>
        <c:delete val="1"/>
        <c:axPos val="b"/>
        <c:numFmt formatCode="General" sourceLinked="1"/>
        <c:majorTickMark val="none"/>
        <c:minorTickMark val="none"/>
        <c:tickLblPos val="nextTo"/>
        <c:crossAx val="4059308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SUM'!$J$3</c:f>
              <c:strCache>
                <c:ptCount val="1"/>
                <c:pt idx="0">
                  <c:v>Value</c:v>
                </c:pt>
              </c:strCache>
            </c:strRef>
          </c:tx>
          <c:spPr>
            <a:solidFill>
              <a:srgbClr val="00B1F2"/>
            </a:solidFill>
            <a:ln>
              <a:noFill/>
            </a:ln>
            <a:effectLst/>
          </c:spPr>
          <c:invertIfNegative val="0"/>
          <c:cat>
            <c:strRef>
              <c:f>'RM SUM'!$I$4:$I$13</c:f>
              <c:strCache>
                <c:ptCount val="10"/>
                <c:pt idx="0">
                  <c:v>FAS</c:v>
                </c:pt>
                <c:pt idx="1">
                  <c:v>PLS</c:v>
                </c:pt>
                <c:pt idx="2">
                  <c:v>PIP</c:v>
                </c:pt>
                <c:pt idx="3">
                  <c:v>CAS</c:v>
                </c:pt>
                <c:pt idx="4">
                  <c:v>TRX</c:v>
                </c:pt>
                <c:pt idx="5">
                  <c:v>ELC</c:v>
                </c:pt>
                <c:pt idx="6">
                  <c:v>BEA</c:v>
                </c:pt>
                <c:pt idx="7">
                  <c:v>OTH</c:v>
                </c:pt>
                <c:pt idx="8">
                  <c:v>CNT</c:v>
                </c:pt>
                <c:pt idx="9">
                  <c:v>PLT</c:v>
                </c:pt>
              </c:strCache>
            </c:strRef>
          </c:cat>
          <c:val>
            <c:numRef>
              <c:f>'RM SUM'!$J$4:$J$13</c:f>
              <c:numCache>
                <c:formatCode>_(* #,##0_);_(* \(#,##0\);_(* "-"??_);_(@_)</c:formatCode>
                <c:ptCount val="10"/>
                <c:pt idx="0">
                  <c:v>237.74137999999999</c:v>
                </c:pt>
                <c:pt idx="1">
                  <c:v>96.154225999999994</c:v>
                </c:pt>
                <c:pt idx="2">
                  <c:v>85.694579000000004</c:v>
                </c:pt>
                <c:pt idx="3">
                  <c:v>65.490786</c:v>
                </c:pt>
                <c:pt idx="4">
                  <c:v>57.310366999999999</c:v>
                </c:pt>
                <c:pt idx="5">
                  <c:v>36.388598999999999</c:v>
                </c:pt>
                <c:pt idx="6">
                  <c:v>35.555607999999999</c:v>
                </c:pt>
                <c:pt idx="7">
                  <c:v>33.913825000000003</c:v>
                </c:pt>
                <c:pt idx="8">
                  <c:v>32.49315</c:v>
                </c:pt>
                <c:pt idx="9">
                  <c:v>22.463377000000001</c:v>
                </c:pt>
              </c:numCache>
            </c:numRef>
          </c:val>
          <c:extLst>
            <c:ext xmlns:c16="http://schemas.microsoft.com/office/drawing/2014/chart" uri="{C3380CC4-5D6E-409C-BE32-E72D297353CC}">
              <c16:uniqueId val="{00000000-A236-460B-BC96-A6009C15DB7F}"/>
            </c:ext>
          </c:extLst>
        </c:ser>
        <c:dLbls>
          <c:showLegendKey val="0"/>
          <c:showVal val="0"/>
          <c:showCatName val="0"/>
          <c:showSerName val="0"/>
          <c:showPercent val="0"/>
          <c:showBubbleSize val="0"/>
        </c:dLbls>
        <c:gapWidth val="150"/>
        <c:axId val="588846192"/>
        <c:axId val="588846552"/>
      </c:barChart>
      <c:lineChart>
        <c:grouping val="standard"/>
        <c:varyColors val="0"/>
        <c:ser>
          <c:idx val="1"/>
          <c:order val="1"/>
          <c:tx>
            <c:strRef>
              <c:f>'RM SUM'!$K$3</c:f>
              <c:strCache>
                <c:ptCount val="1"/>
                <c:pt idx="0">
                  <c:v>%</c:v>
                </c:pt>
              </c:strCache>
            </c:strRef>
          </c:tx>
          <c:spPr>
            <a:ln w="28575" cap="rnd">
              <a:solidFill>
                <a:srgbClr val="FFC000"/>
              </a:solidFill>
              <a:round/>
            </a:ln>
            <a:effectLst/>
          </c:spPr>
          <c:marker>
            <c:symbol val="none"/>
          </c:marker>
          <c:cat>
            <c:strRef>
              <c:f>'RM SUM'!$I$4:$I$13</c:f>
              <c:strCache>
                <c:ptCount val="10"/>
                <c:pt idx="0">
                  <c:v>FAS</c:v>
                </c:pt>
                <c:pt idx="1">
                  <c:v>PLS</c:v>
                </c:pt>
                <c:pt idx="2">
                  <c:v>PIP</c:v>
                </c:pt>
                <c:pt idx="3">
                  <c:v>CAS</c:v>
                </c:pt>
                <c:pt idx="4">
                  <c:v>TRX</c:v>
                </c:pt>
                <c:pt idx="5">
                  <c:v>ELC</c:v>
                </c:pt>
                <c:pt idx="6">
                  <c:v>BEA</c:v>
                </c:pt>
                <c:pt idx="7">
                  <c:v>OTH</c:v>
                </c:pt>
                <c:pt idx="8">
                  <c:v>CNT</c:v>
                </c:pt>
                <c:pt idx="9">
                  <c:v>PLT</c:v>
                </c:pt>
              </c:strCache>
            </c:strRef>
          </c:cat>
          <c:val>
            <c:numRef>
              <c:f>'RM SUM'!$K$4:$K$13</c:f>
              <c:numCache>
                <c:formatCode>0%</c:formatCode>
                <c:ptCount val="10"/>
                <c:pt idx="0">
                  <c:v>0.26341708065015895</c:v>
                </c:pt>
                <c:pt idx="1">
                  <c:v>0.10653873341315512</c:v>
                </c:pt>
                <c:pt idx="2">
                  <c:v>9.4949460744799319E-2</c:v>
                </c:pt>
                <c:pt idx="3">
                  <c:v>7.2563689407390081E-2</c:v>
                </c:pt>
                <c:pt idx="4">
                  <c:v>6.3499797831278709E-2</c:v>
                </c:pt>
                <c:pt idx="5">
                  <c:v>4.0318511306400649E-2</c:v>
                </c:pt>
                <c:pt idx="6">
                  <c:v>3.9395558569153742E-2</c:v>
                </c:pt>
                <c:pt idx="7">
                  <c:v>3.7576465549162615E-2</c:v>
                </c:pt>
                <c:pt idx="8">
                  <c:v>3.6002359850555728E-2</c:v>
                </c:pt>
                <c:pt idx="9">
                  <c:v>2.4889386908092843E-2</c:v>
                </c:pt>
              </c:numCache>
            </c:numRef>
          </c:val>
          <c:smooth val="0"/>
          <c:extLst>
            <c:ext xmlns:c16="http://schemas.microsoft.com/office/drawing/2014/chart" uri="{C3380CC4-5D6E-409C-BE32-E72D297353CC}">
              <c16:uniqueId val="{00000001-A236-460B-BC96-A6009C15DB7F}"/>
            </c:ext>
          </c:extLst>
        </c:ser>
        <c:dLbls>
          <c:showLegendKey val="0"/>
          <c:showVal val="0"/>
          <c:showCatName val="0"/>
          <c:showSerName val="0"/>
          <c:showPercent val="0"/>
          <c:showBubbleSize val="0"/>
        </c:dLbls>
        <c:marker val="1"/>
        <c:smooth val="0"/>
        <c:axId val="588845112"/>
        <c:axId val="588856272"/>
      </c:lineChart>
      <c:catAx>
        <c:axId val="58884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46552"/>
        <c:crosses val="autoZero"/>
        <c:auto val="1"/>
        <c:lblAlgn val="ctr"/>
        <c:lblOffset val="100"/>
        <c:noMultiLvlLbl val="0"/>
      </c:catAx>
      <c:valAx>
        <c:axId val="5888465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46192"/>
        <c:crosses val="autoZero"/>
        <c:crossBetween val="between"/>
      </c:valAx>
      <c:valAx>
        <c:axId val="58885627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45112"/>
        <c:crosses val="max"/>
        <c:crossBetween val="between"/>
      </c:valAx>
      <c:catAx>
        <c:axId val="588845112"/>
        <c:scaling>
          <c:orientation val="minMax"/>
        </c:scaling>
        <c:delete val="1"/>
        <c:axPos val="b"/>
        <c:numFmt formatCode="General" sourceLinked="1"/>
        <c:majorTickMark val="none"/>
        <c:minorTickMark val="none"/>
        <c:tickLblPos val="nextTo"/>
        <c:crossAx val="58885627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10 Value Raw Material – Unmoving</a:t>
            </a:r>
          </a:p>
          <a:p>
            <a:pPr>
              <a:defRPr sz="2000"/>
            </a:pPr>
            <a:r>
              <a:rPr lang="en-US" sz="2000" b="1" i="0" u="none" strike="noStrike" kern="1200" spc="0" baseline="0" dirty="0">
                <a:solidFill>
                  <a:sysClr val="windowText" lastClr="000000">
                    <a:lumMod val="65000"/>
                    <a:lumOff val="35000"/>
                  </a:sysClr>
                </a:solidFill>
              </a:rPr>
              <a:t>&gt;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'RM SUM'!$N$3</c:f>
              <c:strCache>
                <c:ptCount val="1"/>
                <c:pt idx="0">
                  <c:v>Value</c:v>
                </c:pt>
              </c:strCache>
            </c:strRef>
          </c:tx>
          <c:spPr>
            <a:solidFill>
              <a:srgbClr val="00B1F2"/>
            </a:solidFill>
            <a:ln>
              <a:noFill/>
            </a:ln>
            <a:effectLst/>
          </c:spPr>
          <c:invertIfNegative val="0"/>
          <c:cat>
            <c:strRef>
              <c:f>'RM SUM'!$M$4:$M$13</c:f>
              <c:strCache>
                <c:ptCount val="10"/>
                <c:pt idx="0">
                  <c:v>PIP</c:v>
                </c:pt>
                <c:pt idx="1">
                  <c:v>PLS</c:v>
                </c:pt>
                <c:pt idx="2">
                  <c:v>TRX</c:v>
                </c:pt>
                <c:pt idx="3">
                  <c:v>ICT</c:v>
                </c:pt>
                <c:pt idx="4">
                  <c:v>VIN</c:v>
                </c:pt>
                <c:pt idx="5">
                  <c:v>FAB</c:v>
                </c:pt>
                <c:pt idx="6">
                  <c:v>FAS</c:v>
                </c:pt>
                <c:pt idx="7">
                  <c:v>OTH</c:v>
                </c:pt>
                <c:pt idx="8">
                  <c:v>IWL</c:v>
                </c:pt>
                <c:pt idx="9">
                  <c:v>DUS</c:v>
                </c:pt>
              </c:strCache>
            </c:strRef>
          </c:cat>
          <c:val>
            <c:numRef>
              <c:f>'RM SUM'!$N$4:$N$13</c:f>
              <c:numCache>
                <c:formatCode>_(* #,##0_);_(* \(#,##0\);_(* "-"??_);_(@_)</c:formatCode>
                <c:ptCount val="10"/>
                <c:pt idx="0">
                  <c:v>401.69106199999999</c:v>
                </c:pt>
                <c:pt idx="1">
                  <c:v>401.17966300000001</c:v>
                </c:pt>
                <c:pt idx="2">
                  <c:v>281.13157200000001</c:v>
                </c:pt>
                <c:pt idx="3">
                  <c:v>280.52332899999999</c:v>
                </c:pt>
                <c:pt idx="4">
                  <c:v>238.509479</c:v>
                </c:pt>
                <c:pt idx="5">
                  <c:v>236.03870900000001</c:v>
                </c:pt>
                <c:pt idx="6">
                  <c:v>228.46595099999999</c:v>
                </c:pt>
                <c:pt idx="7">
                  <c:v>182.66006899999999</c:v>
                </c:pt>
                <c:pt idx="8">
                  <c:v>172.07302200000001</c:v>
                </c:pt>
                <c:pt idx="9">
                  <c:v>136.923632</c:v>
                </c:pt>
              </c:numCache>
            </c:numRef>
          </c:val>
          <c:extLst>
            <c:ext xmlns:c16="http://schemas.microsoft.com/office/drawing/2014/chart" uri="{C3380CC4-5D6E-409C-BE32-E72D297353CC}">
              <c16:uniqueId val="{00000000-D6B4-409A-B401-28255CAD8A20}"/>
            </c:ext>
          </c:extLst>
        </c:ser>
        <c:dLbls>
          <c:showLegendKey val="0"/>
          <c:showVal val="0"/>
          <c:showCatName val="0"/>
          <c:showSerName val="0"/>
          <c:showPercent val="0"/>
          <c:showBubbleSize val="0"/>
        </c:dLbls>
        <c:gapWidth val="150"/>
        <c:axId val="406330256"/>
        <c:axId val="406330976"/>
      </c:barChart>
      <c:lineChart>
        <c:grouping val="standard"/>
        <c:varyColors val="0"/>
        <c:ser>
          <c:idx val="1"/>
          <c:order val="1"/>
          <c:tx>
            <c:strRef>
              <c:f>'RM SUM'!$O$3</c:f>
              <c:strCache>
                <c:ptCount val="1"/>
                <c:pt idx="0">
                  <c:v>%</c:v>
                </c:pt>
              </c:strCache>
            </c:strRef>
          </c:tx>
          <c:spPr>
            <a:ln w="28575" cap="rnd">
              <a:solidFill>
                <a:srgbClr val="FFC000"/>
              </a:solidFill>
              <a:round/>
            </a:ln>
            <a:effectLst/>
          </c:spPr>
          <c:marker>
            <c:symbol val="none"/>
          </c:marker>
          <c:cat>
            <c:strRef>
              <c:f>'RM SUM'!$M$4:$M$13</c:f>
              <c:strCache>
                <c:ptCount val="10"/>
                <c:pt idx="0">
                  <c:v>PIP</c:v>
                </c:pt>
                <c:pt idx="1">
                  <c:v>PLS</c:v>
                </c:pt>
                <c:pt idx="2">
                  <c:v>TRX</c:v>
                </c:pt>
                <c:pt idx="3">
                  <c:v>ICT</c:v>
                </c:pt>
                <c:pt idx="4">
                  <c:v>VIN</c:v>
                </c:pt>
                <c:pt idx="5">
                  <c:v>FAB</c:v>
                </c:pt>
                <c:pt idx="6">
                  <c:v>FAS</c:v>
                </c:pt>
                <c:pt idx="7">
                  <c:v>OTH</c:v>
                </c:pt>
                <c:pt idx="8">
                  <c:v>IWL</c:v>
                </c:pt>
                <c:pt idx="9">
                  <c:v>DUS</c:v>
                </c:pt>
              </c:strCache>
            </c:strRef>
          </c:cat>
          <c:val>
            <c:numRef>
              <c:f>'RM SUM'!$O$4:$O$13</c:f>
              <c:numCache>
                <c:formatCode>0%</c:formatCode>
                <c:ptCount val="10"/>
                <c:pt idx="0">
                  <c:v>0.1170092115848877</c:v>
                </c:pt>
                <c:pt idx="1">
                  <c:v>0.11686024537812829</c:v>
                </c:pt>
                <c:pt idx="2">
                  <c:v>8.1891251021512873E-2</c:v>
                </c:pt>
                <c:pt idx="3">
                  <c:v>8.1714074976002485E-2</c:v>
                </c:pt>
                <c:pt idx="4">
                  <c:v>6.9475795538891855E-2</c:v>
                </c:pt>
                <c:pt idx="5">
                  <c:v>6.8756081118889173E-2</c:v>
                </c:pt>
                <c:pt idx="6">
                  <c:v>6.6550200712460927E-2</c:v>
                </c:pt>
                <c:pt idx="7">
                  <c:v>5.3207334401010858E-2</c:v>
                </c:pt>
                <c:pt idx="8">
                  <c:v>5.0123417083273406E-2</c:v>
                </c:pt>
                <c:pt idx="9">
                  <c:v>3.9884696831166487E-2</c:v>
                </c:pt>
              </c:numCache>
            </c:numRef>
          </c:val>
          <c:smooth val="0"/>
          <c:extLst>
            <c:ext xmlns:c16="http://schemas.microsoft.com/office/drawing/2014/chart" uri="{C3380CC4-5D6E-409C-BE32-E72D297353CC}">
              <c16:uniqueId val="{00000001-D6B4-409A-B401-28255CAD8A20}"/>
            </c:ext>
          </c:extLst>
        </c:ser>
        <c:dLbls>
          <c:showLegendKey val="0"/>
          <c:showVal val="0"/>
          <c:showCatName val="0"/>
          <c:showSerName val="0"/>
          <c:showPercent val="0"/>
          <c:showBubbleSize val="0"/>
        </c:dLbls>
        <c:marker val="1"/>
        <c:smooth val="0"/>
        <c:axId val="506151376"/>
        <c:axId val="506151016"/>
      </c:lineChart>
      <c:catAx>
        <c:axId val="40633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330976"/>
        <c:crosses val="autoZero"/>
        <c:auto val="1"/>
        <c:lblAlgn val="ctr"/>
        <c:lblOffset val="100"/>
        <c:noMultiLvlLbl val="0"/>
      </c:catAx>
      <c:valAx>
        <c:axId val="4063309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330256"/>
        <c:crosses val="autoZero"/>
        <c:crossBetween val="between"/>
      </c:valAx>
      <c:valAx>
        <c:axId val="5061510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06151376"/>
        <c:crosses val="max"/>
        <c:crossBetween val="between"/>
      </c:valAx>
      <c:catAx>
        <c:axId val="506151376"/>
        <c:scaling>
          <c:orientation val="minMax"/>
        </c:scaling>
        <c:delete val="1"/>
        <c:axPos val="b"/>
        <c:numFmt formatCode="General" sourceLinked="1"/>
        <c:majorTickMark val="none"/>
        <c:minorTickMark val="none"/>
        <c:tickLblPos val="nextTo"/>
        <c:crossAx val="5061510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 Value</a:t>
            </a:r>
            <a:r>
              <a:rPr lang="en-US" sz="2000" b="1" baseline="0" dirty="0"/>
              <a:t> Inventory SF</a:t>
            </a:r>
            <a:endParaRPr lang="en-US" sz="2000" b="1"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SUM'!$B$4</c:f>
              <c:strCache>
                <c:ptCount val="1"/>
                <c:pt idx="0">
                  <c:v>Value</c:v>
                </c:pt>
              </c:strCache>
            </c:strRef>
          </c:tx>
          <c:spPr>
            <a:solidFill>
              <a:srgbClr val="00B1F2"/>
            </a:solidFill>
            <a:ln>
              <a:noFill/>
            </a:ln>
            <a:effectLst/>
          </c:spPr>
          <c:invertIfNegative val="0"/>
          <c:cat>
            <c:strRef>
              <c:f>'SF SUM'!$A$5:$A$9</c:f>
              <c:strCache>
                <c:ptCount val="5"/>
                <c:pt idx="0">
                  <c:v>I06</c:v>
                </c:pt>
                <c:pt idx="1">
                  <c:v>I07</c:v>
                </c:pt>
                <c:pt idx="2">
                  <c:v>I10</c:v>
                </c:pt>
                <c:pt idx="3">
                  <c:v>I04</c:v>
                </c:pt>
                <c:pt idx="4">
                  <c:v>I05</c:v>
                </c:pt>
              </c:strCache>
            </c:strRef>
          </c:cat>
          <c:val>
            <c:numRef>
              <c:f>'SF SUM'!$B$5:$B$9</c:f>
              <c:numCache>
                <c:formatCode>_(* #,##0_);_(* \(#,##0\);_(* "-"??_);_(@_)</c:formatCode>
                <c:ptCount val="5"/>
                <c:pt idx="0">
                  <c:v>1831.09924</c:v>
                </c:pt>
                <c:pt idx="1">
                  <c:v>443.29882199999997</c:v>
                </c:pt>
                <c:pt idx="2">
                  <c:v>419.67585400000002</c:v>
                </c:pt>
                <c:pt idx="3">
                  <c:v>285.23144100000002</c:v>
                </c:pt>
                <c:pt idx="4">
                  <c:v>250.17555999999999</c:v>
                </c:pt>
              </c:numCache>
            </c:numRef>
          </c:val>
          <c:extLst>
            <c:ext xmlns:c16="http://schemas.microsoft.com/office/drawing/2014/chart" uri="{C3380CC4-5D6E-409C-BE32-E72D297353CC}">
              <c16:uniqueId val="{00000000-3E50-4255-A895-02D624B55203}"/>
            </c:ext>
          </c:extLst>
        </c:ser>
        <c:dLbls>
          <c:showLegendKey val="0"/>
          <c:showVal val="0"/>
          <c:showCatName val="0"/>
          <c:showSerName val="0"/>
          <c:showPercent val="0"/>
          <c:showBubbleSize val="0"/>
        </c:dLbls>
        <c:gapWidth val="150"/>
        <c:axId val="690941496"/>
        <c:axId val="690945456"/>
      </c:barChart>
      <c:lineChart>
        <c:grouping val="standard"/>
        <c:varyColors val="0"/>
        <c:ser>
          <c:idx val="1"/>
          <c:order val="1"/>
          <c:tx>
            <c:strRef>
              <c:f>'SF SUM'!$C$4</c:f>
              <c:strCache>
                <c:ptCount val="1"/>
                <c:pt idx="0">
                  <c:v>%</c:v>
                </c:pt>
              </c:strCache>
            </c:strRef>
          </c:tx>
          <c:spPr>
            <a:ln w="28575" cap="rnd">
              <a:solidFill>
                <a:srgbClr val="FFC000"/>
              </a:solidFill>
              <a:round/>
            </a:ln>
            <a:effectLst/>
          </c:spPr>
          <c:marker>
            <c:symbol val="none"/>
          </c:marker>
          <c:cat>
            <c:strRef>
              <c:f>'SF SUM'!$A$5:$A$9</c:f>
              <c:strCache>
                <c:ptCount val="5"/>
                <c:pt idx="0">
                  <c:v>I06</c:v>
                </c:pt>
                <c:pt idx="1">
                  <c:v>I07</c:v>
                </c:pt>
                <c:pt idx="2">
                  <c:v>I10</c:v>
                </c:pt>
                <c:pt idx="3">
                  <c:v>I04</c:v>
                </c:pt>
                <c:pt idx="4">
                  <c:v>I05</c:v>
                </c:pt>
              </c:strCache>
            </c:strRef>
          </c:cat>
          <c:val>
            <c:numRef>
              <c:f>'SF SUM'!$C$5:$C$9</c:f>
              <c:numCache>
                <c:formatCode>0%</c:formatCode>
                <c:ptCount val="5"/>
                <c:pt idx="0">
                  <c:v>0.495713329588584</c:v>
                </c:pt>
                <c:pt idx="1">
                  <c:v>0.12000940760388117</c:v>
                </c:pt>
                <c:pt idx="2">
                  <c:v>0.11361422165970232</c:v>
                </c:pt>
                <c:pt idx="3">
                  <c:v>7.7217566493807163E-2</c:v>
                </c:pt>
                <c:pt idx="4">
                  <c:v>6.7727273934802448E-2</c:v>
                </c:pt>
              </c:numCache>
            </c:numRef>
          </c:val>
          <c:smooth val="0"/>
          <c:extLst>
            <c:ext xmlns:c16="http://schemas.microsoft.com/office/drawing/2014/chart" uri="{C3380CC4-5D6E-409C-BE32-E72D297353CC}">
              <c16:uniqueId val="{00000001-3E50-4255-A895-02D624B55203}"/>
            </c:ext>
          </c:extLst>
        </c:ser>
        <c:dLbls>
          <c:showLegendKey val="0"/>
          <c:showVal val="0"/>
          <c:showCatName val="0"/>
          <c:showSerName val="0"/>
          <c:showPercent val="0"/>
          <c:showBubbleSize val="0"/>
        </c:dLbls>
        <c:marker val="1"/>
        <c:smooth val="0"/>
        <c:axId val="690942216"/>
        <c:axId val="690945816"/>
      </c:lineChart>
      <c:catAx>
        <c:axId val="69094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0945456"/>
        <c:crosses val="autoZero"/>
        <c:auto val="1"/>
        <c:lblAlgn val="ctr"/>
        <c:lblOffset val="100"/>
        <c:noMultiLvlLbl val="0"/>
      </c:catAx>
      <c:valAx>
        <c:axId val="6909454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90941496"/>
        <c:crosses val="autoZero"/>
        <c:crossBetween val="between"/>
      </c:valAx>
      <c:valAx>
        <c:axId val="69094581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90942216"/>
        <c:crosses val="max"/>
        <c:crossBetween val="between"/>
      </c:valAx>
      <c:catAx>
        <c:axId val="690942216"/>
        <c:scaling>
          <c:orientation val="minMax"/>
        </c:scaling>
        <c:delete val="1"/>
        <c:axPos val="b"/>
        <c:numFmt formatCode="General" sourceLinked="1"/>
        <c:majorTickMark val="none"/>
        <c:minorTickMark val="none"/>
        <c:tickLblPos val="nextTo"/>
        <c:crossAx val="6909458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Inventory SF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SUM'!$G$4</c:f>
              <c:strCache>
                <c:ptCount val="1"/>
                <c:pt idx="0">
                  <c:v>Value</c:v>
                </c:pt>
              </c:strCache>
            </c:strRef>
          </c:tx>
          <c:spPr>
            <a:solidFill>
              <a:srgbClr val="00B1F2"/>
            </a:solidFill>
            <a:ln>
              <a:noFill/>
            </a:ln>
            <a:effectLst/>
          </c:spPr>
          <c:invertIfNegative val="0"/>
          <c:cat>
            <c:strRef>
              <c:f>'SF SUM'!$F$5:$F$9</c:f>
              <c:strCache>
                <c:ptCount val="5"/>
                <c:pt idx="0">
                  <c:v>I06</c:v>
                </c:pt>
                <c:pt idx="1">
                  <c:v>I10</c:v>
                </c:pt>
                <c:pt idx="2">
                  <c:v>I07</c:v>
                </c:pt>
                <c:pt idx="3">
                  <c:v>I04</c:v>
                </c:pt>
                <c:pt idx="4">
                  <c:v>I05</c:v>
                </c:pt>
              </c:strCache>
            </c:strRef>
          </c:cat>
          <c:val>
            <c:numRef>
              <c:f>'SF SUM'!$G$5:$G$9</c:f>
              <c:numCache>
                <c:formatCode>_(* #,##0_);_(* \(#,##0\);_(* "-"??_);_(@_)</c:formatCode>
                <c:ptCount val="5"/>
                <c:pt idx="0">
                  <c:v>1286.4537359999999</c:v>
                </c:pt>
                <c:pt idx="1">
                  <c:v>419.67585400000002</c:v>
                </c:pt>
                <c:pt idx="2">
                  <c:v>351.24725799999999</c:v>
                </c:pt>
                <c:pt idx="3">
                  <c:v>237.40015600000001</c:v>
                </c:pt>
                <c:pt idx="4">
                  <c:v>209.68235799999999</c:v>
                </c:pt>
              </c:numCache>
            </c:numRef>
          </c:val>
          <c:extLst>
            <c:ext xmlns:c16="http://schemas.microsoft.com/office/drawing/2014/chart" uri="{C3380CC4-5D6E-409C-BE32-E72D297353CC}">
              <c16:uniqueId val="{00000000-BC48-4AAC-8B91-E727D83EA33B}"/>
            </c:ext>
          </c:extLst>
        </c:ser>
        <c:dLbls>
          <c:showLegendKey val="0"/>
          <c:showVal val="0"/>
          <c:showCatName val="0"/>
          <c:showSerName val="0"/>
          <c:showPercent val="0"/>
          <c:showBubbleSize val="0"/>
        </c:dLbls>
        <c:gapWidth val="150"/>
        <c:axId val="588827192"/>
        <c:axId val="588827552"/>
      </c:barChart>
      <c:lineChart>
        <c:grouping val="standard"/>
        <c:varyColors val="0"/>
        <c:ser>
          <c:idx val="1"/>
          <c:order val="1"/>
          <c:tx>
            <c:strRef>
              <c:f>'SF SUM'!$H$4</c:f>
              <c:strCache>
                <c:ptCount val="1"/>
                <c:pt idx="0">
                  <c:v>%</c:v>
                </c:pt>
              </c:strCache>
            </c:strRef>
          </c:tx>
          <c:spPr>
            <a:ln w="28575" cap="rnd">
              <a:solidFill>
                <a:srgbClr val="FFC000"/>
              </a:solidFill>
              <a:round/>
            </a:ln>
            <a:effectLst/>
          </c:spPr>
          <c:marker>
            <c:symbol val="none"/>
          </c:marker>
          <c:cat>
            <c:strRef>
              <c:f>'SF SUM'!$F$5:$F$9</c:f>
              <c:strCache>
                <c:ptCount val="5"/>
                <c:pt idx="0">
                  <c:v>I06</c:v>
                </c:pt>
                <c:pt idx="1">
                  <c:v>I10</c:v>
                </c:pt>
                <c:pt idx="2">
                  <c:v>I07</c:v>
                </c:pt>
                <c:pt idx="3">
                  <c:v>I04</c:v>
                </c:pt>
                <c:pt idx="4">
                  <c:v>I05</c:v>
                </c:pt>
              </c:strCache>
            </c:strRef>
          </c:cat>
          <c:val>
            <c:numRef>
              <c:f>'SF SUM'!$H$5:$H$9</c:f>
              <c:numCache>
                <c:formatCode>0%</c:formatCode>
                <c:ptCount val="5"/>
                <c:pt idx="0">
                  <c:v>0.34826745099530115</c:v>
                </c:pt>
                <c:pt idx="1">
                  <c:v>0.11361422165970232</c:v>
                </c:pt>
                <c:pt idx="2">
                  <c:v>9.5089301534547296E-2</c:v>
                </c:pt>
                <c:pt idx="3">
                  <c:v>6.4268729517690845E-2</c:v>
                </c:pt>
                <c:pt idx="4">
                  <c:v>5.6764995347912142E-2</c:v>
                </c:pt>
              </c:numCache>
            </c:numRef>
          </c:val>
          <c:smooth val="0"/>
          <c:extLst>
            <c:ext xmlns:c16="http://schemas.microsoft.com/office/drawing/2014/chart" uri="{C3380CC4-5D6E-409C-BE32-E72D297353CC}">
              <c16:uniqueId val="{00000001-BC48-4AAC-8B91-E727D83EA33B}"/>
            </c:ext>
          </c:extLst>
        </c:ser>
        <c:dLbls>
          <c:showLegendKey val="0"/>
          <c:showVal val="0"/>
          <c:showCatName val="0"/>
          <c:showSerName val="0"/>
          <c:showPercent val="0"/>
          <c:showBubbleSize val="0"/>
        </c:dLbls>
        <c:marker val="1"/>
        <c:smooth val="0"/>
        <c:axId val="588826112"/>
        <c:axId val="588825032"/>
      </c:lineChart>
      <c:catAx>
        <c:axId val="58882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7552"/>
        <c:crosses val="autoZero"/>
        <c:auto val="1"/>
        <c:lblAlgn val="ctr"/>
        <c:lblOffset val="100"/>
        <c:noMultiLvlLbl val="0"/>
      </c:catAx>
      <c:valAx>
        <c:axId val="5888275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27192"/>
        <c:crosses val="autoZero"/>
        <c:crossBetween val="between"/>
      </c:valAx>
      <c:valAx>
        <c:axId val="58882503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8826112"/>
        <c:crosses val="max"/>
        <c:crossBetween val="between"/>
      </c:valAx>
      <c:catAx>
        <c:axId val="588826112"/>
        <c:scaling>
          <c:orientation val="minMax"/>
        </c:scaling>
        <c:delete val="1"/>
        <c:axPos val="b"/>
        <c:numFmt formatCode="General" sourceLinked="1"/>
        <c:majorTickMark val="none"/>
        <c:minorTickMark val="none"/>
        <c:tickLblPos val="nextTo"/>
        <c:crossAx val="5888250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Inventory SF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 –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SUM'!$L$4</c:f>
              <c:strCache>
                <c:ptCount val="1"/>
                <c:pt idx="0">
                  <c:v>Value</c:v>
                </c:pt>
              </c:strCache>
            </c:strRef>
          </c:tx>
          <c:spPr>
            <a:solidFill>
              <a:srgbClr val="00B1F2"/>
            </a:solidFill>
            <a:ln>
              <a:noFill/>
            </a:ln>
            <a:effectLst/>
          </c:spPr>
          <c:invertIfNegative val="0"/>
          <c:cat>
            <c:strRef>
              <c:f>'SF SUM'!$K$5:$K$9</c:f>
              <c:strCache>
                <c:ptCount val="5"/>
                <c:pt idx="0">
                  <c:v>I06</c:v>
                </c:pt>
                <c:pt idx="1">
                  <c:v>I05</c:v>
                </c:pt>
                <c:pt idx="2">
                  <c:v>I09</c:v>
                </c:pt>
                <c:pt idx="3">
                  <c:v>I07</c:v>
                </c:pt>
                <c:pt idx="4">
                  <c:v>I08</c:v>
                </c:pt>
              </c:strCache>
            </c:strRef>
          </c:cat>
          <c:val>
            <c:numRef>
              <c:f>'SF SUM'!$L$5:$L$9</c:f>
              <c:numCache>
                <c:formatCode>_(* #,##0.00_);_(* \(#,##0.00\);_(* "-"??_);_(@_)</c:formatCode>
                <c:ptCount val="5"/>
                <c:pt idx="0">
                  <c:v>46.788159999999998</c:v>
                </c:pt>
                <c:pt idx="1">
                  <c:v>15.061756000000001</c:v>
                </c:pt>
                <c:pt idx="2">
                  <c:v>14.348530999999999</c:v>
                </c:pt>
                <c:pt idx="3">
                  <c:v>4.3783099999999999</c:v>
                </c:pt>
                <c:pt idx="4">
                  <c:v>1.2567999999999999</c:v>
                </c:pt>
              </c:numCache>
            </c:numRef>
          </c:val>
          <c:extLst>
            <c:ext xmlns:c16="http://schemas.microsoft.com/office/drawing/2014/chart" uri="{C3380CC4-5D6E-409C-BE32-E72D297353CC}">
              <c16:uniqueId val="{00000000-18F9-4D15-AD5C-4B4B8069D1C3}"/>
            </c:ext>
          </c:extLst>
        </c:ser>
        <c:dLbls>
          <c:showLegendKey val="0"/>
          <c:showVal val="0"/>
          <c:showCatName val="0"/>
          <c:showSerName val="0"/>
          <c:showPercent val="0"/>
          <c:showBubbleSize val="0"/>
        </c:dLbls>
        <c:gapWidth val="150"/>
        <c:axId val="548660672"/>
        <c:axId val="548664632"/>
      </c:barChart>
      <c:lineChart>
        <c:grouping val="standard"/>
        <c:varyColors val="0"/>
        <c:ser>
          <c:idx val="1"/>
          <c:order val="1"/>
          <c:tx>
            <c:strRef>
              <c:f>'SF SUM'!$M$4</c:f>
              <c:strCache>
                <c:ptCount val="1"/>
                <c:pt idx="0">
                  <c:v>%</c:v>
                </c:pt>
              </c:strCache>
            </c:strRef>
          </c:tx>
          <c:spPr>
            <a:ln w="28575" cap="rnd">
              <a:solidFill>
                <a:srgbClr val="FFC000"/>
              </a:solidFill>
              <a:round/>
            </a:ln>
            <a:effectLst/>
          </c:spPr>
          <c:marker>
            <c:symbol val="none"/>
          </c:marker>
          <c:cat>
            <c:strRef>
              <c:f>'SF SUM'!$K$5:$K$9</c:f>
              <c:strCache>
                <c:ptCount val="5"/>
                <c:pt idx="0">
                  <c:v>I06</c:v>
                </c:pt>
                <c:pt idx="1">
                  <c:v>I05</c:v>
                </c:pt>
                <c:pt idx="2">
                  <c:v>I09</c:v>
                </c:pt>
                <c:pt idx="3">
                  <c:v>I07</c:v>
                </c:pt>
                <c:pt idx="4">
                  <c:v>I08</c:v>
                </c:pt>
              </c:strCache>
            </c:strRef>
          </c:cat>
          <c:val>
            <c:numRef>
              <c:f>'SF SUM'!$M$5:$M$9</c:f>
              <c:numCache>
                <c:formatCode>0%</c:formatCode>
                <c:ptCount val="5"/>
                <c:pt idx="0">
                  <c:v>0.56159908129867875</c:v>
                </c:pt>
                <c:pt idx="1">
                  <c:v>0.18078651377495639</c:v>
                </c:pt>
                <c:pt idx="2">
                  <c:v>0.17222566195348593</c:v>
                </c:pt>
                <c:pt idx="3">
                  <c:v>5.2552929494145917E-2</c:v>
                </c:pt>
                <c:pt idx="4">
                  <c:v>1.5085391803742217E-2</c:v>
                </c:pt>
              </c:numCache>
            </c:numRef>
          </c:val>
          <c:smooth val="0"/>
          <c:extLst>
            <c:ext xmlns:c16="http://schemas.microsoft.com/office/drawing/2014/chart" uri="{C3380CC4-5D6E-409C-BE32-E72D297353CC}">
              <c16:uniqueId val="{00000001-18F9-4D15-AD5C-4B4B8069D1C3}"/>
            </c:ext>
          </c:extLst>
        </c:ser>
        <c:dLbls>
          <c:showLegendKey val="0"/>
          <c:showVal val="0"/>
          <c:showCatName val="0"/>
          <c:showSerName val="0"/>
          <c:showPercent val="0"/>
          <c:showBubbleSize val="0"/>
        </c:dLbls>
        <c:marker val="1"/>
        <c:smooth val="0"/>
        <c:axId val="548665712"/>
        <c:axId val="548671112"/>
      </c:lineChart>
      <c:catAx>
        <c:axId val="54866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8664632"/>
        <c:crosses val="autoZero"/>
        <c:auto val="1"/>
        <c:lblAlgn val="ctr"/>
        <c:lblOffset val="100"/>
        <c:noMultiLvlLbl val="0"/>
      </c:catAx>
      <c:valAx>
        <c:axId val="5486646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8660672"/>
        <c:crosses val="autoZero"/>
        <c:crossBetween val="between"/>
      </c:valAx>
      <c:valAx>
        <c:axId val="54867111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8665712"/>
        <c:crosses val="max"/>
        <c:crossBetween val="between"/>
      </c:valAx>
      <c:catAx>
        <c:axId val="548665712"/>
        <c:scaling>
          <c:orientation val="minMax"/>
        </c:scaling>
        <c:delete val="1"/>
        <c:axPos val="b"/>
        <c:numFmt formatCode="General" sourceLinked="1"/>
        <c:majorTickMark val="none"/>
        <c:minorTickMark val="none"/>
        <c:tickLblPos val="nextTo"/>
        <c:crossAx val="54867111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Top Value Inventory SF – Unmoving</a:t>
            </a:r>
          </a:p>
          <a:p>
            <a:pPr>
              <a:defRPr/>
            </a:pPr>
            <a:r>
              <a:rPr lang="en-US" sz="2000" b="1" dirty="0"/>
              <a:t>&gt;2</a:t>
            </a:r>
            <a:r>
              <a:rPr lang="en-US" sz="2000" b="1" baseline="0" dirty="0"/>
              <a:t> </a:t>
            </a:r>
            <a:r>
              <a:rPr lang="en-US" sz="2000" b="1" baseline="0" dirty="0" err="1"/>
              <a:t>Tahun</a:t>
            </a:r>
            <a:endParaRPr lang="en-US" sz="20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'SF SUM'!$Q$4</c:f>
              <c:strCache>
                <c:ptCount val="1"/>
                <c:pt idx="0">
                  <c:v>Value</c:v>
                </c:pt>
              </c:strCache>
            </c:strRef>
          </c:tx>
          <c:spPr>
            <a:solidFill>
              <a:srgbClr val="00B1F2"/>
            </a:solidFill>
            <a:ln>
              <a:noFill/>
            </a:ln>
            <a:effectLst/>
          </c:spPr>
          <c:invertIfNegative val="0"/>
          <c:cat>
            <c:strRef>
              <c:f>'SF SUM'!$P$5:$P$9</c:f>
              <c:strCache>
                <c:ptCount val="5"/>
                <c:pt idx="0">
                  <c:v>I06</c:v>
                </c:pt>
                <c:pt idx="1">
                  <c:v>I07</c:v>
                </c:pt>
                <c:pt idx="2">
                  <c:v>I04</c:v>
                </c:pt>
                <c:pt idx="3">
                  <c:v>I09</c:v>
                </c:pt>
                <c:pt idx="4">
                  <c:v>I05</c:v>
                </c:pt>
              </c:strCache>
            </c:strRef>
          </c:cat>
          <c:val>
            <c:numRef>
              <c:f>'SF SUM'!$Q$5:$Q$9</c:f>
              <c:numCache>
                <c:formatCode>General</c:formatCode>
                <c:ptCount val="5"/>
                <c:pt idx="0">
                  <c:v>497.85734400000001</c:v>
                </c:pt>
                <c:pt idx="1">
                  <c:v>87.673254</c:v>
                </c:pt>
                <c:pt idx="2">
                  <c:v>47.245778000000001</c:v>
                </c:pt>
                <c:pt idx="3">
                  <c:v>40.190510000000003</c:v>
                </c:pt>
                <c:pt idx="4">
                  <c:v>25.431446000000001</c:v>
                </c:pt>
              </c:numCache>
            </c:numRef>
          </c:val>
          <c:extLst>
            <c:ext xmlns:c16="http://schemas.microsoft.com/office/drawing/2014/chart" uri="{C3380CC4-5D6E-409C-BE32-E72D297353CC}">
              <c16:uniqueId val="{00000000-8E31-42B3-9517-498626B67235}"/>
            </c:ext>
          </c:extLst>
        </c:ser>
        <c:dLbls>
          <c:showLegendKey val="0"/>
          <c:showVal val="0"/>
          <c:showCatName val="0"/>
          <c:showSerName val="0"/>
          <c:showPercent val="0"/>
          <c:showBubbleSize val="0"/>
        </c:dLbls>
        <c:gapWidth val="150"/>
        <c:axId val="406673320"/>
        <c:axId val="406667920"/>
      </c:barChart>
      <c:lineChart>
        <c:grouping val="standard"/>
        <c:varyColors val="0"/>
        <c:ser>
          <c:idx val="1"/>
          <c:order val="1"/>
          <c:tx>
            <c:strRef>
              <c:f>'SF SUM'!$R$4</c:f>
              <c:strCache>
                <c:ptCount val="1"/>
                <c:pt idx="0">
                  <c:v>%</c:v>
                </c:pt>
              </c:strCache>
            </c:strRef>
          </c:tx>
          <c:spPr>
            <a:ln w="28575" cap="rnd">
              <a:solidFill>
                <a:srgbClr val="FFC000"/>
              </a:solidFill>
              <a:round/>
            </a:ln>
            <a:effectLst/>
          </c:spPr>
          <c:marker>
            <c:symbol val="none"/>
          </c:marker>
          <c:cat>
            <c:strRef>
              <c:f>'SF SUM'!$P$5:$P$9</c:f>
              <c:strCache>
                <c:ptCount val="5"/>
                <c:pt idx="0">
                  <c:v>I06</c:v>
                </c:pt>
                <c:pt idx="1">
                  <c:v>I07</c:v>
                </c:pt>
                <c:pt idx="2">
                  <c:v>I04</c:v>
                </c:pt>
                <c:pt idx="3">
                  <c:v>I09</c:v>
                </c:pt>
                <c:pt idx="4">
                  <c:v>I05</c:v>
                </c:pt>
              </c:strCache>
            </c:strRef>
          </c:cat>
          <c:val>
            <c:numRef>
              <c:f>'SF SUM'!$R$5:$R$9</c:f>
              <c:numCache>
                <c:formatCode>0%</c:formatCode>
                <c:ptCount val="5"/>
                <c:pt idx="0">
                  <c:v>0.68574477503625664</c:v>
                </c:pt>
                <c:pt idx="1">
                  <c:v>0.12076044787827131</c:v>
                </c:pt>
                <c:pt idx="2">
                  <c:v>6.507596161125008E-2</c:v>
                </c:pt>
                <c:pt idx="3">
                  <c:v>5.5358091169470477E-2</c:v>
                </c:pt>
                <c:pt idx="4">
                  <c:v>3.502907293884714E-2</c:v>
                </c:pt>
              </c:numCache>
            </c:numRef>
          </c:val>
          <c:smooth val="0"/>
          <c:extLst>
            <c:ext xmlns:c16="http://schemas.microsoft.com/office/drawing/2014/chart" uri="{C3380CC4-5D6E-409C-BE32-E72D297353CC}">
              <c16:uniqueId val="{00000001-8E31-42B3-9517-498626B67235}"/>
            </c:ext>
          </c:extLst>
        </c:ser>
        <c:dLbls>
          <c:showLegendKey val="0"/>
          <c:showVal val="0"/>
          <c:showCatName val="0"/>
          <c:showSerName val="0"/>
          <c:showPercent val="0"/>
          <c:showBubbleSize val="0"/>
        </c:dLbls>
        <c:marker val="1"/>
        <c:smooth val="0"/>
        <c:axId val="406674400"/>
        <c:axId val="406667560"/>
      </c:lineChart>
      <c:catAx>
        <c:axId val="40667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667920"/>
        <c:crosses val="autoZero"/>
        <c:auto val="1"/>
        <c:lblAlgn val="ctr"/>
        <c:lblOffset val="100"/>
        <c:noMultiLvlLbl val="0"/>
      </c:catAx>
      <c:valAx>
        <c:axId val="4066679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673320"/>
        <c:crosses val="autoZero"/>
        <c:crossBetween val="between"/>
      </c:valAx>
      <c:valAx>
        <c:axId val="40666756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06674400"/>
        <c:crosses val="max"/>
        <c:crossBetween val="between"/>
      </c:valAx>
      <c:catAx>
        <c:axId val="406674400"/>
        <c:scaling>
          <c:orientation val="minMax"/>
        </c:scaling>
        <c:delete val="1"/>
        <c:axPos val="b"/>
        <c:numFmt formatCode="General" sourceLinked="1"/>
        <c:majorTickMark val="none"/>
        <c:minorTickMark val="none"/>
        <c:tickLblPos val="nextTo"/>
        <c:crossAx val="4066675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'NSB SUM'!$A$21</c:f>
              <c:strCache>
                <c:ptCount val="1"/>
                <c:pt idx="0">
                  <c:v>Moving</c:v>
                </c:pt>
              </c:strCache>
            </c:strRef>
          </c:tx>
          <c:spPr>
            <a:ln w="38100" cap="rnd">
              <a:solidFill>
                <a:srgbClr val="6CE5E8"/>
              </a:solidFill>
              <a:round/>
            </a:ln>
            <a:effectLst/>
          </c:spPr>
          <c:marker>
            <c:symbol val="none"/>
          </c:marker>
          <c:cat>
            <c:strRef>
              <c:f>'NSB SUM'!$B$20:$E$20</c:f>
              <c:strCache>
                <c:ptCount val="4"/>
                <c:pt idx="0">
                  <c:v> FG </c:v>
                </c:pt>
                <c:pt idx="1">
                  <c:v>RM</c:v>
                </c:pt>
                <c:pt idx="2">
                  <c:v>SF</c:v>
                </c:pt>
                <c:pt idx="3">
                  <c:v>Grand Total</c:v>
                </c:pt>
              </c:strCache>
            </c:strRef>
          </c:cat>
          <c:val>
            <c:numRef>
              <c:f>'NSB SUM'!$B$21:$E$21</c:f>
              <c:numCache>
                <c:formatCode>_(* #,##0_);_(* \(#,##0\);_(* "-"??_);_(@_)</c:formatCode>
                <c:ptCount val="4"/>
                <c:pt idx="0">
                  <c:v>559.95779800000003</c:v>
                </c:pt>
                <c:pt idx="1">
                  <c:v>1740.2058079999999</c:v>
                </c:pt>
                <c:pt idx="2">
                  <c:v>45.025861999999996</c:v>
                </c:pt>
                <c:pt idx="3">
                  <c:v>2345.189468</c:v>
                </c:pt>
              </c:numCache>
            </c:numRef>
          </c:val>
          <c:smooth val="0"/>
          <c:extLst>
            <c:ext xmlns:c16="http://schemas.microsoft.com/office/drawing/2014/chart" uri="{C3380CC4-5D6E-409C-BE32-E72D297353CC}">
              <c16:uniqueId val="{00000000-22E7-4A96-89A1-0396BC734920}"/>
            </c:ext>
          </c:extLst>
        </c:ser>
        <c:ser>
          <c:idx val="1"/>
          <c:order val="1"/>
          <c:tx>
            <c:strRef>
              <c:f>'NSB SUM'!$A$22</c:f>
              <c:strCache>
                <c:ptCount val="1"/>
                <c:pt idx="0">
                  <c:v>Slowmoving</c:v>
                </c:pt>
              </c:strCache>
            </c:strRef>
          </c:tx>
          <c:spPr>
            <a:ln w="38100" cap="rnd">
              <a:solidFill>
                <a:srgbClr val="FF345C"/>
              </a:solidFill>
              <a:round/>
            </a:ln>
            <a:effectLst/>
          </c:spPr>
          <c:marker>
            <c:symbol val="none"/>
          </c:marker>
          <c:cat>
            <c:strRef>
              <c:f>'NSB SUM'!$B$20:$E$20</c:f>
              <c:strCache>
                <c:ptCount val="4"/>
                <c:pt idx="0">
                  <c:v> FG </c:v>
                </c:pt>
                <c:pt idx="1">
                  <c:v>RM</c:v>
                </c:pt>
                <c:pt idx="2">
                  <c:v>SF</c:v>
                </c:pt>
                <c:pt idx="3">
                  <c:v>Grand Total</c:v>
                </c:pt>
              </c:strCache>
            </c:strRef>
          </c:cat>
          <c:val>
            <c:numRef>
              <c:f>'NSB SUM'!$B$22:$E$22</c:f>
              <c:numCache>
                <c:formatCode>_(* #,##0_);_(* \(#,##0\);_(* "-"??_);_(@_)</c:formatCode>
                <c:ptCount val="4"/>
                <c:pt idx="0">
                  <c:v>274.73480799999999</c:v>
                </c:pt>
                <c:pt idx="1">
                  <c:v>175.170975</c:v>
                </c:pt>
                <c:pt idx="2">
                  <c:v>12.954689999999999</c:v>
                </c:pt>
                <c:pt idx="3">
                  <c:v>462.86047300000001</c:v>
                </c:pt>
              </c:numCache>
            </c:numRef>
          </c:val>
          <c:smooth val="0"/>
          <c:extLst>
            <c:ext xmlns:c16="http://schemas.microsoft.com/office/drawing/2014/chart" uri="{C3380CC4-5D6E-409C-BE32-E72D297353CC}">
              <c16:uniqueId val="{00000001-22E7-4A96-89A1-0396BC734920}"/>
            </c:ext>
          </c:extLst>
        </c:ser>
        <c:ser>
          <c:idx val="2"/>
          <c:order val="2"/>
          <c:tx>
            <c:strRef>
              <c:f>'NSB SUM'!$A$23</c:f>
              <c:strCache>
                <c:ptCount val="1"/>
                <c:pt idx="0">
                  <c:v>Unmoving</c:v>
                </c:pt>
              </c:strCache>
            </c:strRef>
          </c:tx>
          <c:spPr>
            <a:ln w="38100" cap="rnd">
              <a:solidFill>
                <a:srgbClr val="0049AB"/>
              </a:solidFill>
              <a:round/>
            </a:ln>
            <a:effectLst/>
          </c:spPr>
          <c:marker>
            <c:symbol val="none"/>
          </c:marker>
          <c:cat>
            <c:strRef>
              <c:f>'NSB SUM'!$B$20:$E$20</c:f>
              <c:strCache>
                <c:ptCount val="4"/>
                <c:pt idx="0">
                  <c:v> FG </c:v>
                </c:pt>
                <c:pt idx="1">
                  <c:v>RM</c:v>
                </c:pt>
                <c:pt idx="2">
                  <c:v>SF</c:v>
                </c:pt>
                <c:pt idx="3">
                  <c:v>Grand Total</c:v>
                </c:pt>
              </c:strCache>
            </c:strRef>
          </c:cat>
          <c:val>
            <c:numRef>
              <c:f>'NSB SUM'!$B$23:$E$23</c:f>
              <c:numCache>
                <c:formatCode>_(* #,##0_);_(* \(#,##0\);_(* "-"??_);_(@_)</c:formatCode>
                <c:ptCount val="4"/>
                <c:pt idx="0">
                  <c:v>18.876618000000001</c:v>
                </c:pt>
                <c:pt idx="1">
                  <c:v>729.61022100000002</c:v>
                </c:pt>
                <c:pt idx="2">
                  <c:v>153.92710099999999</c:v>
                </c:pt>
                <c:pt idx="3">
                  <c:v>902.41394000000003</c:v>
                </c:pt>
              </c:numCache>
            </c:numRef>
          </c:val>
          <c:smooth val="0"/>
          <c:extLst>
            <c:ext xmlns:c16="http://schemas.microsoft.com/office/drawing/2014/chart" uri="{C3380CC4-5D6E-409C-BE32-E72D297353CC}">
              <c16:uniqueId val="{00000002-22E7-4A96-89A1-0396BC734920}"/>
            </c:ext>
          </c:extLst>
        </c:ser>
        <c:ser>
          <c:idx val="3"/>
          <c:order val="3"/>
          <c:tx>
            <c:strRef>
              <c:f>'NSB SUM'!$A$24</c:f>
              <c:strCache>
                <c:ptCount val="1"/>
                <c:pt idx="0">
                  <c:v>Grand Total</c:v>
                </c:pt>
              </c:strCache>
            </c:strRef>
          </c:tx>
          <c:spPr>
            <a:ln w="38100" cap="rnd">
              <a:solidFill>
                <a:srgbClr val="FF7300"/>
              </a:solidFill>
              <a:round/>
            </a:ln>
            <a:effectLst/>
          </c:spPr>
          <c:marker>
            <c:symbol val="none"/>
          </c:marker>
          <c:cat>
            <c:strRef>
              <c:f>'NSB SUM'!$B$20:$E$20</c:f>
              <c:strCache>
                <c:ptCount val="4"/>
                <c:pt idx="0">
                  <c:v> FG </c:v>
                </c:pt>
                <c:pt idx="1">
                  <c:v>RM</c:v>
                </c:pt>
                <c:pt idx="2">
                  <c:v>SF</c:v>
                </c:pt>
                <c:pt idx="3">
                  <c:v>Grand Total</c:v>
                </c:pt>
              </c:strCache>
            </c:strRef>
          </c:cat>
          <c:val>
            <c:numRef>
              <c:f>'NSB SUM'!$B$24:$E$24</c:f>
              <c:numCache>
                <c:formatCode>_(* #,##0_);_(* \(#,##0\);_(* "-"??_);_(@_)</c:formatCode>
                <c:ptCount val="4"/>
                <c:pt idx="0">
                  <c:v>853.56922399999996</c:v>
                </c:pt>
                <c:pt idx="1">
                  <c:v>2644.9870040000001</c:v>
                </c:pt>
                <c:pt idx="2">
                  <c:v>211.90765300000001</c:v>
                </c:pt>
                <c:pt idx="3">
                  <c:v>3710.4638810000001</c:v>
                </c:pt>
              </c:numCache>
            </c:numRef>
          </c:val>
          <c:smooth val="0"/>
          <c:extLst>
            <c:ext xmlns:c16="http://schemas.microsoft.com/office/drawing/2014/chart" uri="{C3380CC4-5D6E-409C-BE32-E72D297353CC}">
              <c16:uniqueId val="{00000003-22E7-4A96-89A1-0396BC734920}"/>
            </c:ext>
          </c:extLst>
        </c:ser>
        <c:dLbls>
          <c:showLegendKey val="0"/>
          <c:showVal val="0"/>
          <c:showCatName val="0"/>
          <c:showSerName val="0"/>
          <c:showPercent val="0"/>
          <c:showBubbleSize val="0"/>
        </c:dLbls>
        <c:smooth val="0"/>
        <c:axId val="584804488"/>
        <c:axId val="584804848"/>
      </c:lineChart>
      <c:catAx>
        <c:axId val="584804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4804848"/>
        <c:crosses val="autoZero"/>
        <c:auto val="1"/>
        <c:lblAlgn val="ctr"/>
        <c:lblOffset val="100"/>
        <c:noMultiLvlLbl val="0"/>
      </c:catAx>
      <c:valAx>
        <c:axId val="58480484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4804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 by</a:t>
            </a:r>
            <a:r>
              <a:rPr lang="en-US" sz="2000" b="1" baseline="0" dirty="0"/>
              <a:t> Value</a:t>
            </a:r>
            <a:r>
              <a:rPr lang="en-US" sz="2000" b="1" dirty="0"/>
              <a:t> FG NSB - Moving</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'NSB SUM'!$O$4</c:f>
              <c:strCache>
                <c:ptCount val="1"/>
                <c:pt idx="0">
                  <c:v>Value</c:v>
                </c:pt>
              </c:strCache>
            </c:strRef>
          </c:tx>
          <c:spPr>
            <a:solidFill>
              <a:srgbClr val="6CE5E8"/>
            </a:solidFill>
            <a:ln>
              <a:noFill/>
            </a:ln>
            <a:effectLst/>
          </c:spPr>
          <c:invertIfNegative val="0"/>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SUM'!$O$5:$O$9</c:f>
              <c:numCache>
                <c:formatCode>_(* #,##0.00_);_(* \(#,##0.00\);_(* "-"??_);_(@_)</c:formatCode>
                <c:ptCount val="5"/>
                <c:pt idx="0">
                  <c:v>266.90663999999998</c:v>
                </c:pt>
                <c:pt idx="1">
                  <c:v>175.11625799999999</c:v>
                </c:pt>
                <c:pt idx="2">
                  <c:v>44.620483</c:v>
                </c:pt>
                <c:pt idx="3">
                  <c:v>19.151391</c:v>
                </c:pt>
                <c:pt idx="4">
                  <c:v>11.893610000000001</c:v>
                </c:pt>
              </c:numCache>
            </c:numRef>
          </c:val>
          <c:extLst>
            <c:ext xmlns:c16="http://schemas.microsoft.com/office/drawing/2014/chart" uri="{C3380CC4-5D6E-409C-BE32-E72D297353CC}">
              <c16:uniqueId val="{00000000-ACE9-44BB-A154-9E0810CC4699}"/>
            </c:ext>
          </c:extLst>
        </c:ser>
        <c:ser>
          <c:idx val="2"/>
          <c:order val="2"/>
          <c:tx>
            <c:strRef>
              <c:f>'NSB SUM'!$Q$4</c:f>
              <c:strCache>
                <c:ptCount val="1"/>
                <c:pt idx="0">
                  <c:v>Qty</c:v>
                </c:pt>
              </c:strCache>
            </c:strRef>
          </c:tx>
          <c:spPr>
            <a:solidFill>
              <a:srgbClr val="0049AB"/>
            </a:solidFill>
            <a:ln>
              <a:noFill/>
            </a:ln>
            <a:effectLst/>
          </c:spPr>
          <c:invertIfNegative val="0"/>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SUM'!$Q$5:$Q$9</c:f>
              <c:numCache>
                <c:formatCode>General</c:formatCode>
                <c:ptCount val="5"/>
                <c:pt idx="0">
                  <c:v>20</c:v>
                </c:pt>
                <c:pt idx="1">
                  <c:v>18</c:v>
                </c:pt>
                <c:pt idx="2">
                  <c:v>37</c:v>
                </c:pt>
                <c:pt idx="3">
                  <c:v>7</c:v>
                </c:pt>
                <c:pt idx="4">
                  <c:v>1</c:v>
                </c:pt>
              </c:numCache>
            </c:numRef>
          </c:val>
          <c:extLst>
            <c:ext xmlns:c16="http://schemas.microsoft.com/office/drawing/2014/chart" uri="{C3380CC4-5D6E-409C-BE32-E72D297353CC}">
              <c16:uniqueId val="{00000001-ACE9-44BB-A154-9E0810CC4699}"/>
            </c:ext>
          </c:extLst>
        </c:ser>
        <c:dLbls>
          <c:showLegendKey val="0"/>
          <c:showVal val="0"/>
          <c:showCatName val="0"/>
          <c:showSerName val="0"/>
          <c:showPercent val="0"/>
          <c:showBubbleSize val="0"/>
        </c:dLbls>
        <c:gapWidth val="150"/>
        <c:axId val="508958264"/>
        <c:axId val="508958624"/>
      </c:barChart>
      <c:lineChart>
        <c:grouping val="standard"/>
        <c:varyColors val="0"/>
        <c:ser>
          <c:idx val="1"/>
          <c:order val="1"/>
          <c:tx>
            <c:strRef>
              <c:f>'NSB SUM'!$P$4</c:f>
              <c:strCache>
                <c:ptCount val="1"/>
                <c:pt idx="0">
                  <c:v>%</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'NSB SUM'!$N$5:$N$9</c:f>
              <c:strCache>
                <c:ptCount val="5"/>
                <c:pt idx="0">
                  <c:v>BED OPTIMUS 3E D (3 ELECTRIC)</c:v>
                </c:pt>
                <c:pt idx="1">
                  <c:v>BED OPTIMUS 3M D (3 CRANK)</c:v>
                </c:pt>
                <c:pt idx="2">
                  <c:v>OPTIMUS O (OVER BED TABLE)</c:v>
                </c:pt>
                <c:pt idx="3">
                  <c:v>CB 004 EX G (EXAMINATION GEAR BED IVORY)</c:v>
                </c:pt>
                <c:pt idx="4">
                  <c:v>CB 3300 PLUS</c:v>
                </c:pt>
              </c:strCache>
            </c:strRef>
          </c:cat>
          <c:val>
            <c:numRef>
              <c:f>'NSB SUM'!$P$5:$P$9</c:f>
              <c:numCache>
                <c:formatCode>0%</c:formatCode>
                <c:ptCount val="5"/>
                <c:pt idx="0">
                  <c:v>0.47665492105531865</c:v>
                </c:pt>
                <c:pt idx="1">
                  <c:v>0.31273117121587091</c:v>
                </c:pt>
                <c:pt idx="2">
                  <c:v>7.9685439080178708E-2</c:v>
                </c:pt>
                <c:pt idx="3">
                  <c:v>3.4201489948712187E-2</c:v>
                </c:pt>
                <c:pt idx="4">
                  <c:v>2.1240189961601364E-2</c:v>
                </c:pt>
              </c:numCache>
            </c:numRef>
          </c:val>
          <c:smooth val="0"/>
          <c:extLst>
            <c:ext xmlns:c16="http://schemas.microsoft.com/office/drawing/2014/chart" uri="{C3380CC4-5D6E-409C-BE32-E72D297353CC}">
              <c16:uniqueId val="{00000002-ACE9-44BB-A154-9E0810CC4699}"/>
            </c:ext>
          </c:extLst>
        </c:ser>
        <c:dLbls>
          <c:showLegendKey val="0"/>
          <c:showVal val="0"/>
          <c:showCatName val="0"/>
          <c:showSerName val="0"/>
          <c:showPercent val="0"/>
          <c:showBubbleSize val="0"/>
        </c:dLbls>
        <c:marker val="1"/>
        <c:smooth val="0"/>
        <c:axId val="661209992"/>
        <c:axId val="661209632"/>
      </c:lineChart>
      <c:catAx>
        <c:axId val="50895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8624"/>
        <c:crosses val="autoZero"/>
        <c:auto val="1"/>
        <c:lblAlgn val="ctr"/>
        <c:lblOffset val="100"/>
        <c:noMultiLvlLbl val="0"/>
      </c:catAx>
      <c:valAx>
        <c:axId val="508958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8958264"/>
        <c:crosses val="autoZero"/>
        <c:crossBetween val="between"/>
      </c:valAx>
      <c:valAx>
        <c:axId val="6612096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1209992"/>
        <c:crosses val="max"/>
        <c:crossBetween val="between"/>
      </c:valAx>
      <c:catAx>
        <c:axId val="661209992"/>
        <c:scaling>
          <c:orientation val="minMax"/>
        </c:scaling>
        <c:delete val="1"/>
        <c:axPos val="b"/>
        <c:numFmt formatCode="General" sourceLinked="1"/>
        <c:majorTickMark val="out"/>
        <c:minorTickMark val="none"/>
        <c:tickLblPos val="nextTo"/>
        <c:crossAx val="6612096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schemeClr val="tx1"/>
                </a:solidFill>
              </a:rPr>
              <a:t>Leadtime PO-SJ per </a:t>
            </a:r>
            <a:r>
              <a:rPr lang="en-US" sz="2400" b="1" i="0" u="none" strike="noStrike" kern="1200" spc="0" baseline="0" dirty="0" err="1">
                <a:solidFill>
                  <a:schemeClr val="tx1"/>
                </a:solidFill>
              </a:rPr>
              <a:t>Kategori</a:t>
            </a:r>
            <a:r>
              <a:rPr lang="en-US" sz="2400" b="1" i="0" u="none" strike="noStrike" kern="1200" spc="0" baseline="0" dirty="0">
                <a:solidFill>
                  <a:schemeClr val="tx1"/>
                </a:solidFill>
              </a:rPr>
              <a:t> Customer </a:t>
            </a:r>
          </a:p>
          <a:p>
            <a:pPr>
              <a:defRPr/>
            </a:pPr>
            <a:r>
              <a:rPr lang="en-US" sz="2400" b="1" i="0" u="none" strike="noStrike" kern="1200" spc="0" baseline="0" dirty="0">
                <a:solidFill>
                  <a:schemeClr val="tx1"/>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Sheet2!$E$2</c:f>
              <c:strCache>
                <c:ptCount val="1"/>
                <c:pt idx="0">
                  <c:v>Average Day</c:v>
                </c:pt>
              </c:strCache>
            </c:strRef>
          </c:tx>
          <c:spPr>
            <a:solidFill>
              <a:schemeClr val="accent1"/>
            </a:solidFill>
            <a:ln>
              <a:noFill/>
            </a:ln>
            <a:effectLst/>
          </c:spPr>
          <c:invertIfNegative val="0"/>
          <c:dPt>
            <c:idx val="0"/>
            <c:invertIfNegative val="0"/>
            <c:bubble3D val="0"/>
            <c:spPr>
              <a:solidFill>
                <a:srgbClr val="FF7300"/>
              </a:solidFill>
              <a:ln>
                <a:noFill/>
              </a:ln>
              <a:effectLst/>
            </c:spPr>
            <c:extLst>
              <c:ext xmlns:c16="http://schemas.microsoft.com/office/drawing/2014/chart" uri="{C3380CC4-5D6E-409C-BE32-E72D297353CC}">
                <c16:uniqueId val="{00000004-3E42-45E9-8A89-47BC8DFC717F}"/>
              </c:ext>
            </c:extLst>
          </c:dPt>
          <c:dPt>
            <c:idx val="1"/>
            <c:invertIfNegative val="0"/>
            <c:bubble3D val="0"/>
            <c:spPr>
              <a:solidFill>
                <a:srgbClr val="92D050"/>
              </a:solidFill>
              <a:ln>
                <a:noFill/>
              </a:ln>
              <a:effectLst/>
            </c:spPr>
            <c:extLst>
              <c:ext xmlns:c16="http://schemas.microsoft.com/office/drawing/2014/chart" uri="{C3380CC4-5D6E-409C-BE32-E72D297353CC}">
                <c16:uniqueId val="{00000003-3E42-45E9-8A89-47BC8DFC717F}"/>
              </c:ext>
            </c:extLst>
          </c:dPt>
          <c:dPt>
            <c:idx val="2"/>
            <c:invertIfNegative val="0"/>
            <c:bubble3D val="0"/>
            <c:spPr>
              <a:solidFill>
                <a:srgbClr val="00B1F2"/>
              </a:solidFill>
              <a:ln>
                <a:noFill/>
              </a:ln>
              <a:effectLst/>
            </c:spPr>
            <c:extLst>
              <c:ext xmlns:c16="http://schemas.microsoft.com/office/drawing/2014/chart" uri="{C3380CC4-5D6E-409C-BE32-E72D297353CC}">
                <c16:uniqueId val="{00000002-3E42-45E9-8A89-47BC8DFC717F}"/>
              </c:ext>
            </c:extLst>
          </c:dPt>
          <c:dPt>
            <c:idx val="3"/>
            <c:invertIfNegative val="0"/>
            <c:bubble3D val="0"/>
            <c:spPr>
              <a:solidFill>
                <a:srgbClr val="0049AB"/>
              </a:solidFill>
              <a:ln>
                <a:noFill/>
              </a:ln>
              <a:effectLst/>
            </c:spPr>
            <c:extLst>
              <c:ext xmlns:c16="http://schemas.microsoft.com/office/drawing/2014/chart" uri="{C3380CC4-5D6E-409C-BE32-E72D297353CC}">
                <c16:uniqueId val="{00000001-3E42-45E9-8A89-47BC8DFC717F}"/>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Sheet2!$D$3:$D$6</c:f>
              <c:strCache>
                <c:ptCount val="4"/>
                <c:pt idx="0">
                  <c:v>B2B</c:v>
                </c:pt>
                <c:pt idx="1">
                  <c:v>B2C</c:v>
                </c:pt>
                <c:pt idx="2">
                  <c:v>DH</c:v>
                </c:pt>
                <c:pt idx="3">
                  <c:v>ALL CUSTOMER</c:v>
                </c:pt>
              </c:strCache>
            </c:strRef>
          </c:cat>
          <c:val>
            <c:numRef>
              <c:f>Sheet2!$E$3:$E$6</c:f>
              <c:numCache>
                <c:formatCode>_(* #,##0_);_(* \(#,##0\);_(* "-"??_);_(@_)</c:formatCode>
                <c:ptCount val="4"/>
                <c:pt idx="0">
                  <c:v>7.4634146341463419</c:v>
                </c:pt>
                <c:pt idx="1">
                  <c:v>26</c:v>
                </c:pt>
                <c:pt idx="2">
                  <c:v>17.411081322609473</c:v>
                </c:pt>
                <c:pt idx="3">
                  <c:v>16.754983388704318</c:v>
                </c:pt>
              </c:numCache>
            </c:numRef>
          </c:val>
          <c:extLst>
            <c:ext xmlns:c16="http://schemas.microsoft.com/office/drawing/2014/chart" uri="{C3380CC4-5D6E-409C-BE32-E72D297353CC}">
              <c16:uniqueId val="{00000000-3E42-45E9-8A89-47BC8DFC717F}"/>
            </c:ext>
          </c:extLst>
        </c:ser>
        <c:dLbls>
          <c:showLegendKey val="0"/>
          <c:showVal val="0"/>
          <c:showCatName val="0"/>
          <c:showSerName val="0"/>
          <c:showPercent val="0"/>
          <c:showBubbleSize val="0"/>
        </c:dLbls>
        <c:gapWidth val="182"/>
        <c:axId val="531194800"/>
        <c:axId val="531197680"/>
      </c:barChart>
      <c:catAx>
        <c:axId val="53119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31197680"/>
        <c:crosses val="autoZero"/>
        <c:auto val="1"/>
        <c:lblAlgn val="ctr"/>
        <c:lblOffset val="100"/>
        <c:noMultiLvlLbl val="0"/>
      </c:catAx>
      <c:valAx>
        <c:axId val="531197680"/>
        <c:scaling>
          <c:orientation val="minMax"/>
        </c:scaling>
        <c:delete val="1"/>
        <c:axPos val="b"/>
        <c:numFmt formatCode="_(* #,##0_);_(* \(#,##0\);_(* &quot;-&quot;??_);_(@_)" sourceLinked="1"/>
        <c:majorTickMark val="none"/>
        <c:minorTickMark val="none"/>
        <c:tickLblPos val="nextTo"/>
        <c:crossAx val="53119480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Top 5</a:t>
            </a:r>
            <a:r>
              <a:rPr lang="en-US" sz="2000" b="1" baseline="0" dirty="0"/>
              <a:t>  </a:t>
            </a:r>
            <a:r>
              <a:rPr lang="en-US" sz="2000" b="1" i="0" u="none" strike="noStrike" kern="1200" spc="0" baseline="0" dirty="0">
                <a:solidFill>
                  <a:prstClr val="black">
                    <a:lumMod val="65000"/>
                    <a:lumOff val="35000"/>
                  </a:prstClr>
                </a:solidFill>
              </a:rPr>
              <a:t>by Value </a:t>
            </a:r>
            <a:r>
              <a:rPr lang="en-US" sz="2000" b="1" baseline="0" dirty="0"/>
              <a:t>FG NSB - </a:t>
            </a:r>
            <a:r>
              <a:rPr lang="en-US" sz="2000" b="1" baseline="0" dirty="0" err="1"/>
              <a:t>Slowmoving</a:t>
            </a:r>
            <a:endParaRPr lang="en-US" sz="2000" b="1"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'NSB SUM'!$O$22</c:f>
              <c:strCache>
                <c:ptCount val="1"/>
                <c:pt idx="0">
                  <c:v>Value</c:v>
                </c:pt>
              </c:strCache>
            </c:strRef>
          </c:tx>
          <c:spPr>
            <a:solidFill>
              <a:srgbClr val="6CE5E8"/>
            </a:solidFill>
            <a:ln>
              <a:noFill/>
            </a:ln>
            <a:effectLst/>
          </c:spPr>
          <c:invertIfNegative val="0"/>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SUM'!$O$23:$O$27</c:f>
              <c:numCache>
                <c:formatCode>_(* #,##0.00_);_(* \(#,##0.00\);_(* "-"??_);_(@_)</c:formatCode>
                <c:ptCount val="5"/>
                <c:pt idx="0">
                  <c:v>220.26202499999999</c:v>
                </c:pt>
                <c:pt idx="1">
                  <c:v>40.615991999999999</c:v>
                </c:pt>
                <c:pt idx="2">
                  <c:v>13.470905999999999</c:v>
                </c:pt>
                <c:pt idx="3">
                  <c:v>0.38588499999999998</c:v>
                </c:pt>
                <c:pt idx="4">
                  <c:v>274.73480799999999</c:v>
                </c:pt>
              </c:numCache>
            </c:numRef>
          </c:val>
          <c:extLst>
            <c:ext xmlns:c16="http://schemas.microsoft.com/office/drawing/2014/chart" uri="{C3380CC4-5D6E-409C-BE32-E72D297353CC}">
              <c16:uniqueId val="{00000000-FE4E-4C6A-A1F1-DBF7C8502290}"/>
            </c:ext>
          </c:extLst>
        </c:ser>
        <c:ser>
          <c:idx val="2"/>
          <c:order val="2"/>
          <c:tx>
            <c:strRef>
              <c:f>'NSB SUM'!$Q$22</c:f>
              <c:strCache>
                <c:ptCount val="1"/>
                <c:pt idx="0">
                  <c:v>Qty</c:v>
                </c:pt>
              </c:strCache>
            </c:strRef>
          </c:tx>
          <c:spPr>
            <a:solidFill>
              <a:srgbClr val="0049AB"/>
            </a:solidFill>
            <a:ln>
              <a:noFill/>
            </a:ln>
            <a:effectLst/>
          </c:spPr>
          <c:invertIfNegative val="0"/>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SUM'!$Q$23:$Q$27</c:f>
              <c:numCache>
                <c:formatCode>General</c:formatCode>
                <c:ptCount val="5"/>
                <c:pt idx="0">
                  <c:v>102</c:v>
                </c:pt>
                <c:pt idx="1">
                  <c:v>18</c:v>
                </c:pt>
                <c:pt idx="2">
                  <c:v>3</c:v>
                </c:pt>
                <c:pt idx="3">
                  <c:v>1</c:v>
                </c:pt>
                <c:pt idx="4" formatCode="_(* #,##0.00_);_(* \(#,##0.00\);_(* &quot;-&quot;??_);_(@_)">
                  <c:v>124</c:v>
                </c:pt>
              </c:numCache>
            </c:numRef>
          </c:val>
          <c:extLst>
            <c:ext xmlns:c16="http://schemas.microsoft.com/office/drawing/2014/chart" uri="{C3380CC4-5D6E-409C-BE32-E72D297353CC}">
              <c16:uniqueId val="{00000001-FE4E-4C6A-A1F1-DBF7C8502290}"/>
            </c:ext>
          </c:extLst>
        </c:ser>
        <c:dLbls>
          <c:showLegendKey val="0"/>
          <c:showVal val="0"/>
          <c:showCatName val="0"/>
          <c:showSerName val="0"/>
          <c:showPercent val="0"/>
          <c:showBubbleSize val="0"/>
        </c:dLbls>
        <c:gapWidth val="150"/>
        <c:axId val="719541848"/>
        <c:axId val="719530688"/>
      </c:barChart>
      <c:lineChart>
        <c:grouping val="standard"/>
        <c:varyColors val="0"/>
        <c:ser>
          <c:idx val="1"/>
          <c:order val="1"/>
          <c:tx>
            <c:strRef>
              <c:f>'NSB SUM'!$P$22</c:f>
              <c:strCache>
                <c:ptCount val="1"/>
                <c:pt idx="0">
                  <c:v>%</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'NSB SUM'!$N$23:$N$27</c:f>
              <c:strCache>
                <c:ptCount val="5"/>
                <c:pt idx="0">
                  <c:v> OPTIMUS C (BED SIDE CABINET) </c:v>
                </c:pt>
                <c:pt idx="1">
                  <c:v> CBC 002 OPTIMUS P IVORY </c:v>
                </c:pt>
                <c:pt idx="2">
                  <c:v>CB 135 D ST IVORY</c:v>
                </c:pt>
                <c:pt idx="3">
                  <c:v> FS 001 FOOT STEP IVORY </c:v>
                </c:pt>
                <c:pt idx="4">
                  <c:v> TOTAL </c:v>
                </c:pt>
              </c:strCache>
            </c:strRef>
          </c:cat>
          <c:val>
            <c:numRef>
              <c:f>'NSB SUM'!$P$23:$P$27</c:f>
              <c:numCache>
                <c:formatCode>0%</c:formatCode>
                <c:ptCount val="5"/>
                <c:pt idx="0">
                  <c:v>0.80172595021159465</c:v>
                </c:pt>
                <c:pt idx="1">
                  <c:v>0.14783708076771984</c:v>
                </c:pt>
                <c:pt idx="2">
                  <c:v>4.9032396360929993E-2</c:v>
                </c:pt>
                <c:pt idx="3">
                  <c:v>1.404572659755585E-3</c:v>
                </c:pt>
              </c:numCache>
            </c:numRef>
          </c:val>
          <c:smooth val="0"/>
          <c:extLst>
            <c:ext xmlns:c16="http://schemas.microsoft.com/office/drawing/2014/chart" uri="{C3380CC4-5D6E-409C-BE32-E72D297353CC}">
              <c16:uniqueId val="{00000002-FE4E-4C6A-A1F1-DBF7C8502290}"/>
            </c:ext>
          </c:extLst>
        </c:ser>
        <c:dLbls>
          <c:showLegendKey val="0"/>
          <c:showVal val="0"/>
          <c:showCatName val="0"/>
          <c:showSerName val="0"/>
          <c:showPercent val="0"/>
          <c:showBubbleSize val="0"/>
        </c:dLbls>
        <c:marker val="1"/>
        <c:smooth val="0"/>
        <c:axId val="594105344"/>
        <c:axId val="535515688"/>
      </c:lineChart>
      <c:catAx>
        <c:axId val="71954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530688"/>
        <c:crosses val="autoZero"/>
        <c:auto val="1"/>
        <c:lblAlgn val="ctr"/>
        <c:lblOffset val="100"/>
        <c:noMultiLvlLbl val="0"/>
      </c:catAx>
      <c:valAx>
        <c:axId val="7195306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9541848"/>
        <c:crosses val="autoZero"/>
        <c:crossBetween val="between"/>
      </c:valAx>
      <c:valAx>
        <c:axId val="535515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4105344"/>
        <c:crosses val="max"/>
        <c:crossBetween val="between"/>
      </c:valAx>
      <c:catAx>
        <c:axId val="594105344"/>
        <c:scaling>
          <c:orientation val="minMax"/>
        </c:scaling>
        <c:delete val="1"/>
        <c:axPos val="b"/>
        <c:numFmt formatCode="General" sourceLinked="1"/>
        <c:majorTickMark val="out"/>
        <c:minorTickMark val="none"/>
        <c:tickLblPos val="nextTo"/>
        <c:crossAx val="535515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Hasil Produksi vs Budget Ekuivalen</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Produksi!$A$2</c:f>
              <c:strCache>
                <c:ptCount val="1"/>
                <c:pt idx="0">
                  <c:v>Budget Equivalen</c:v>
                </c:pt>
              </c:strCache>
            </c:strRef>
          </c:tx>
          <c:spPr>
            <a:solidFill>
              <a:srgbClr val="00B1F2"/>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(Produksi!$B$2:$F$2,Produksi!$N$2)</c:f>
              <c:numCache>
                <c:formatCode>_(* #,##0_);_(* \(#,##0\);_(* "-"??_);_(@_)</c:formatCode>
                <c:ptCount val="6"/>
                <c:pt idx="0">
                  <c:v>42643</c:v>
                </c:pt>
                <c:pt idx="1">
                  <c:v>48509</c:v>
                </c:pt>
                <c:pt idx="2">
                  <c:v>53327</c:v>
                </c:pt>
                <c:pt idx="3">
                  <c:v>44741</c:v>
                </c:pt>
                <c:pt idx="4">
                  <c:v>53898</c:v>
                </c:pt>
                <c:pt idx="5">
                  <c:v>243118</c:v>
                </c:pt>
              </c:numCache>
              <c:extLst/>
            </c:numRef>
          </c:val>
          <c:extLst>
            <c:ext xmlns:c16="http://schemas.microsoft.com/office/drawing/2014/chart" uri="{C3380CC4-5D6E-409C-BE32-E72D297353CC}">
              <c16:uniqueId val="{00000000-2DF1-42A3-B428-FDCDB56CCCCA}"/>
            </c:ext>
          </c:extLst>
        </c:ser>
        <c:ser>
          <c:idx val="1"/>
          <c:order val="1"/>
          <c:tx>
            <c:strRef>
              <c:f>Produksi!$A$3</c:f>
              <c:strCache>
                <c:ptCount val="1"/>
                <c:pt idx="0">
                  <c:v>Realisasi Equivalen</c:v>
                </c:pt>
              </c:strCache>
            </c:strRef>
          </c:tx>
          <c:spPr>
            <a:solidFill>
              <a:srgbClr val="0049AB"/>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(Produksi!$B$3:$F$3,Produksi!$N$3)</c:f>
              <c:numCache>
                <c:formatCode>_(* #,##0_);_(* \(#,##0\);_(* "-"??_);_(@_)</c:formatCode>
                <c:ptCount val="6"/>
                <c:pt idx="0">
                  <c:v>39824</c:v>
                </c:pt>
                <c:pt idx="1">
                  <c:v>41367</c:v>
                </c:pt>
                <c:pt idx="2">
                  <c:v>39490.15</c:v>
                </c:pt>
                <c:pt idx="3">
                  <c:v>30835.5</c:v>
                </c:pt>
                <c:pt idx="4">
                  <c:v>33852.800000000003</c:v>
                </c:pt>
                <c:pt idx="5">
                  <c:v>185369.45</c:v>
                </c:pt>
              </c:numCache>
              <c:extLst/>
            </c:numRef>
          </c:val>
          <c:extLst>
            <c:ext xmlns:c16="http://schemas.microsoft.com/office/drawing/2014/chart" uri="{C3380CC4-5D6E-409C-BE32-E72D297353CC}">
              <c16:uniqueId val="{00000001-2DF1-42A3-B428-FDCDB56CCCCA}"/>
            </c:ext>
          </c:extLst>
        </c:ser>
        <c:dLbls>
          <c:showLegendKey val="0"/>
          <c:showVal val="0"/>
          <c:showCatName val="0"/>
          <c:showSerName val="0"/>
          <c:showPercent val="0"/>
          <c:showBubbleSize val="0"/>
        </c:dLbls>
        <c:gapWidth val="150"/>
        <c:axId val="546375648"/>
        <c:axId val="546373848"/>
        <c:extLst>
          <c:ext xmlns:c15="http://schemas.microsoft.com/office/drawing/2012/chart" uri="{02D57815-91ED-43cb-92C2-25804820EDAC}">
            <c15:filteredBarSeries>
              <c15:ser>
                <c:idx val="2"/>
                <c:order val="2"/>
                <c:tx>
                  <c:strRef>
                    <c:extLst>
                      <c:ext uri="{02D57815-91ED-43cb-92C2-25804820EDAC}">
                        <c15:formulaRef>
                          <c15:sqref>Produksi!$A$4</c15:sqref>
                        </c15:formulaRef>
                      </c:ext>
                    </c:extLst>
                    <c:strCache>
                      <c:ptCount val="1"/>
                      <c:pt idx="0">
                        <c:v>Budget Aktual</c:v>
                      </c:pt>
                    </c:strCache>
                  </c:strRef>
                </c:tx>
                <c:spPr>
                  <a:solidFill>
                    <a:schemeClr val="accent3"/>
                  </a:solidFill>
                  <a:ln>
                    <a:noFill/>
                  </a:ln>
                  <a:effectLst/>
                </c:spPr>
                <c:invertIfNegative val="0"/>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(Produksi!$B$4:$F$4,Produksi!$N$4)</c15:sqref>
                        </c15:formulaRef>
                      </c:ext>
                    </c:extLst>
                    <c:numCache>
                      <c:formatCode>_(* #,##0_);_(* \(#,##0\);_(* "-"??_);_(@_)</c:formatCode>
                      <c:ptCount val="6"/>
                      <c:pt idx="0">
                        <c:v>51720</c:v>
                      </c:pt>
                      <c:pt idx="1">
                        <c:v>51988</c:v>
                      </c:pt>
                      <c:pt idx="2">
                        <c:v>45933</c:v>
                      </c:pt>
                      <c:pt idx="3">
                        <c:v>40199</c:v>
                      </c:pt>
                      <c:pt idx="4">
                        <c:v>51732</c:v>
                      </c:pt>
                      <c:pt idx="5">
                        <c:v>241572</c:v>
                      </c:pt>
                    </c:numCache>
                  </c:numRef>
                </c:val>
                <c:extLst>
                  <c:ext xmlns:c16="http://schemas.microsoft.com/office/drawing/2014/chart" uri="{C3380CC4-5D6E-409C-BE32-E72D297353CC}">
                    <c16:uniqueId val="{00000003-2DF1-42A3-B428-FDCDB56CCCCA}"/>
                  </c:ext>
                </c:extLst>
              </c15:ser>
            </c15:filteredBarSeries>
          </c:ext>
        </c:extLst>
      </c:barChart>
      <c:lineChart>
        <c:grouping val="standard"/>
        <c:varyColors val="0"/>
        <c:dLbls>
          <c:showLegendKey val="0"/>
          <c:showVal val="0"/>
          <c:showCatName val="0"/>
          <c:showSerName val="0"/>
          <c:showPercent val="0"/>
          <c:showBubbleSize val="0"/>
        </c:dLbls>
        <c:marker val="1"/>
        <c:smooth val="0"/>
        <c:axId val="546375648"/>
        <c:axId val="546373848"/>
        <c:extLst>
          <c:ext xmlns:c15="http://schemas.microsoft.com/office/drawing/2012/chart" uri="{02D57815-91ED-43cb-92C2-25804820EDAC}">
            <c15:filteredLineSeries>
              <c15:ser>
                <c:idx val="3"/>
                <c:order val="3"/>
                <c:tx>
                  <c:strRef>
                    <c:extLst>
                      <c:ext uri="{02D57815-91ED-43cb-92C2-25804820EDAC}">
                        <c15:formulaRef>
                          <c15:sqref>Produksi!$A$5</c15:sqref>
                        </c15:formulaRef>
                      </c:ext>
                    </c:extLst>
                    <c:strCache>
                      <c:ptCount val="1"/>
                      <c:pt idx="0">
                        <c:v>Realisasi Aktual</c:v>
                      </c:pt>
                    </c:strCache>
                  </c:strRef>
                </c:tx>
                <c:spPr>
                  <a:ln w="28575" cap="rnd">
                    <a:solidFill>
                      <a:schemeClr val="accent4"/>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(Produksi!$B$5:$F$5,Produksi!$N$5)</c15:sqref>
                        </c15:formulaRef>
                      </c:ext>
                    </c:extLst>
                    <c:numCache>
                      <c:formatCode>_(* #,##0_);_(* \(#,##0\);_(* "-"??_);_(@_)</c:formatCode>
                      <c:ptCount val="6"/>
                      <c:pt idx="0">
                        <c:v>31543</c:v>
                      </c:pt>
                      <c:pt idx="1">
                        <c:v>35730</c:v>
                      </c:pt>
                      <c:pt idx="2">
                        <c:v>37006</c:v>
                      </c:pt>
                      <c:pt idx="3">
                        <c:v>29390</c:v>
                      </c:pt>
                      <c:pt idx="4">
                        <c:v>24660</c:v>
                      </c:pt>
                      <c:pt idx="5">
                        <c:v>158329</c:v>
                      </c:pt>
                    </c:numCache>
                  </c:numRef>
                </c:val>
                <c:smooth val="0"/>
                <c:extLst>
                  <c:ext xmlns:c16="http://schemas.microsoft.com/office/drawing/2014/chart" uri="{C3380CC4-5D6E-409C-BE32-E72D297353CC}">
                    <c16:uniqueId val="{00000004-2DF1-42A3-B428-FDCDB56CCCCA}"/>
                  </c:ext>
                </c:extLst>
              </c15:ser>
            </c15:filteredLineSeries>
          </c:ext>
        </c:extLst>
      </c:lineChart>
      <c:lineChart>
        <c:grouping val="standard"/>
        <c:varyColors val="0"/>
        <c:ser>
          <c:idx val="4"/>
          <c:order val="4"/>
          <c:tx>
            <c:strRef>
              <c:f>Produksi!$A$6</c:f>
              <c:strCache>
                <c:ptCount val="1"/>
                <c:pt idx="0">
                  <c:v>% Ekuivalen</c:v>
                </c:pt>
              </c:strCache>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(Produksi!$B$1:$F$1,Produksi!$N$1)</c:f>
              <c:strCache>
                <c:ptCount val="6"/>
                <c:pt idx="0">
                  <c:v>Jan</c:v>
                </c:pt>
                <c:pt idx="1">
                  <c:v>Feb</c:v>
                </c:pt>
                <c:pt idx="2">
                  <c:v>Mar</c:v>
                </c:pt>
                <c:pt idx="3">
                  <c:v>Apr</c:v>
                </c:pt>
                <c:pt idx="4">
                  <c:v>May</c:v>
                </c:pt>
                <c:pt idx="5">
                  <c:v>YTD Mei</c:v>
                </c:pt>
              </c:strCache>
              <c:extLst/>
            </c:strRef>
          </c:cat>
          <c:val>
            <c:numRef>
              <c:f>(Produksi!$B$6:$F$6,Produksi!$N$6)</c:f>
              <c:numCache>
                <c:formatCode>0%</c:formatCode>
                <c:ptCount val="6"/>
                <c:pt idx="0">
                  <c:v>0.93389301878385667</c:v>
                </c:pt>
                <c:pt idx="1">
                  <c:v>0.8527695891484055</c:v>
                </c:pt>
                <c:pt idx="2">
                  <c:v>0.7405282502297148</c:v>
                </c:pt>
                <c:pt idx="3">
                  <c:v>0.68920006258241884</c:v>
                </c:pt>
                <c:pt idx="4">
                  <c:v>0.62809009610746225</c:v>
                </c:pt>
                <c:pt idx="5">
                  <c:v>0.76246699133753981</c:v>
                </c:pt>
              </c:numCache>
              <c:extLst/>
            </c:numRef>
          </c:val>
          <c:smooth val="0"/>
          <c:extLst>
            <c:ext xmlns:c16="http://schemas.microsoft.com/office/drawing/2014/chart" uri="{C3380CC4-5D6E-409C-BE32-E72D297353CC}">
              <c16:uniqueId val="{00000002-2DF1-42A3-B428-FDCDB56CCCCA}"/>
            </c:ext>
          </c:extLst>
        </c:ser>
        <c:dLbls>
          <c:showLegendKey val="0"/>
          <c:showVal val="0"/>
          <c:showCatName val="0"/>
          <c:showSerName val="0"/>
          <c:showPercent val="0"/>
          <c:showBubbleSize val="0"/>
        </c:dLbls>
        <c:marker val="1"/>
        <c:smooth val="0"/>
        <c:axId val="546381768"/>
        <c:axId val="546380688"/>
        <c:extLst>
          <c:ext xmlns:c15="http://schemas.microsoft.com/office/drawing/2012/chart" uri="{02D57815-91ED-43cb-92C2-25804820EDAC}">
            <c15:filteredLineSeries>
              <c15:ser>
                <c:idx val="5"/>
                <c:order val="5"/>
                <c:tx>
                  <c:strRef>
                    <c:extLst>
                      <c:ext uri="{02D57815-91ED-43cb-92C2-25804820EDAC}">
                        <c15:formulaRef>
                          <c15:sqref>Produksi!$A$7</c15:sqref>
                        </c15:formulaRef>
                      </c:ext>
                    </c:extLst>
                    <c:strCache>
                      <c:ptCount val="1"/>
                      <c:pt idx="0">
                        <c:v>% Aktual</c:v>
                      </c:pt>
                    </c:strCache>
                  </c:strRef>
                </c:tx>
                <c:spPr>
                  <a:ln w="28575" cap="rnd">
                    <a:solidFill>
                      <a:schemeClr val="accent6"/>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(Produksi!$B$7:$F$7,Produksi!$N$7)</c15:sqref>
                        </c15:formulaRef>
                      </c:ext>
                    </c:extLst>
                    <c:numCache>
                      <c:formatCode>0%</c:formatCode>
                      <c:ptCount val="6"/>
                      <c:pt idx="0">
                        <c:v>0.60988012374323275</c:v>
                      </c:pt>
                      <c:pt idx="1">
                        <c:v>0.68727398630453185</c:v>
                      </c:pt>
                      <c:pt idx="2">
                        <c:v>0.80565171009949277</c:v>
                      </c:pt>
                      <c:pt idx="3">
                        <c:v>0.73111271424662305</c:v>
                      </c:pt>
                      <c:pt idx="4">
                        <c:v>0.47668754349338899</c:v>
                      </c:pt>
                      <c:pt idx="5">
                        <c:v>0.65541122315500144</c:v>
                      </c:pt>
                    </c:numCache>
                  </c:numRef>
                </c:val>
                <c:smooth val="0"/>
                <c:extLst>
                  <c:ext xmlns:c16="http://schemas.microsoft.com/office/drawing/2014/chart" uri="{C3380CC4-5D6E-409C-BE32-E72D297353CC}">
                    <c16:uniqueId val="{00000005-2DF1-42A3-B428-FDCDB56CCCCA}"/>
                  </c:ext>
                </c:extLst>
              </c15:ser>
            </c15:filteredLineSeries>
          </c:ext>
        </c:extLst>
      </c:lineChart>
      <c:catAx>
        <c:axId val="5463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3848"/>
        <c:crosses val="autoZero"/>
        <c:auto val="1"/>
        <c:lblAlgn val="ctr"/>
        <c:lblOffset val="100"/>
        <c:noMultiLvlLbl val="0"/>
      </c:catAx>
      <c:valAx>
        <c:axId val="5463738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autoZero"/>
        <c:crossBetween val="between"/>
      </c:valAx>
      <c:valAx>
        <c:axId val="546380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81768"/>
        <c:crosses val="max"/>
        <c:crossBetween val="between"/>
      </c:valAx>
      <c:catAx>
        <c:axId val="546381768"/>
        <c:scaling>
          <c:orientation val="minMax"/>
        </c:scaling>
        <c:delete val="1"/>
        <c:axPos val="b"/>
        <c:numFmt formatCode="General" sourceLinked="1"/>
        <c:majorTickMark val="out"/>
        <c:minorTickMark val="none"/>
        <c:tickLblPos val="nextTo"/>
        <c:crossAx val="546380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Hasil Produksi vs Budget Aktual</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Produksi!$A$4</c:f>
              <c:strCache>
                <c:ptCount val="1"/>
                <c:pt idx="0">
                  <c:v>Budget Aktual</c:v>
                </c:pt>
              </c:strCache>
              <c:extLst xmlns:c15="http://schemas.microsoft.com/office/drawing/2012/chart"/>
            </c:strRef>
          </c:tx>
          <c:spPr>
            <a:solidFill>
              <a:srgbClr val="00B1F2"/>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(Produksi!$B$4:$F$4,Produksi!$N$4)</c:f>
              <c:numCache>
                <c:formatCode>_(* #,##0_);_(* \(#,##0\);_(* "-"??_);_(@_)</c:formatCode>
                <c:ptCount val="6"/>
                <c:pt idx="0">
                  <c:v>51720</c:v>
                </c:pt>
                <c:pt idx="1">
                  <c:v>51988</c:v>
                </c:pt>
                <c:pt idx="2">
                  <c:v>45933</c:v>
                </c:pt>
                <c:pt idx="3">
                  <c:v>40199</c:v>
                </c:pt>
                <c:pt idx="4">
                  <c:v>51732</c:v>
                </c:pt>
                <c:pt idx="5">
                  <c:v>241572</c:v>
                </c:pt>
              </c:numCache>
              <c:extLst/>
            </c:numRef>
          </c:val>
          <c:extLst>
            <c:ext xmlns:c16="http://schemas.microsoft.com/office/drawing/2014/chart" uri="{C3380CC4-5D6E-409C-BE32-E72D297353CC}">
              <c16:uniqueId val="{00000000-B4AB-430E-85A5-C43BB163E32E}"/>
            </c:ext>
          </c:extLst>
        </c:ser>
        <c:ser>
          <c:idx val="3"/>
          <c:order val="3"/>
          <c:tx>
            <c:strRef>
              <c:f>Produksi!$A$5</c:f>
              <c:strCache>
                <c:ptCount val="1"/>
                <c:pt idx="0">
                  <c:v>Realisasi Aktual</c:v>
                </c:pt>
              </c:strCache>
              <c:extLst xmlns:c15="http://schemas.microsoft.com/office/drawing/2012/chart"/>
            </c:strRef>
          </c:tx>
          <c:spPr>
            <a:solidFill>
              <a:srgbClr val="0049AB"/>
            </a:solidFill>
            <a:ln>
              <a:noFill/>
            </a:ln>
            <a:effectLst/>
          </c:spPr>
          <c:invertIfNegative val="0"/>
          <c:cat>
            <c:strRef>
              <c:f>(Produksi!$B$1:$F$1,Produksi!$N$1)</c:f>
              <c:strCache>
                <c:ptCount val="6"/>
                <c:pt idx="0">
                  <c:v>Jan</c:v>
                </c:pt>
                <c:pt idx="1">
                  <c:v>Feb</c:v>
                </c:pt>
                <c:pt idx="2">
                  <c:v>Mar</c:v>
                </c:pt>
                <c:pt idx="3">
                  <c:v>Apr</c:v>
                </c:pt>
                <c:pt idx="4">
                  <c:v>May</c:v>
                </c:pt>
                <c:pt idx="5">
                  <c:v>YTD Mei</c:v>
                </c:pt>
              </c:strCache>
              <c:extLst/>
            </c:strRef>
          </c:cat>
          <c:val>
            <c:numRef>
              <c:f>(Produksi!$B$5:$F$5,Produksi!$N$5)</c:f>
              <c:numCache>
                <c:formatCode>_(* #,##0_);_(* \(#,##0\);_(* "-"??_);_(@_)</c:formatCode>
                <c:ptCount val="6"/>
                <c:pt idx="0">
                  <c:v>31543</c:v>
                </c:pt>
                <c:pt idx="1">
                  <c:v>35730</c:v>
                </c:pt>
                <c:pt idx="2">
                  <c:v>37006</c:v>
                </c:pt>
                <c:pt idx="3">
                  <c:v>29390</c:v>
                </c:pt>
                <c:pt idx="4">
                  <c:v>24660</c:v>
                </c:pt>
                <c:pt idx="5">
                  <c:v>158329</c:v>
                </c:pt>
              </c:numCache>
              <c:extLst/>
            </c:numRef>
          </c:val>
          <c:extLst>
            <c:ext xmlns:c16="http://schemas.microsoft.com/office/drawing/2014/chart" uri="{C3380CC4-5D6E-409C-BE32-E72D297353CC}">
              <c16:uniqueId val="{00000001-B4AB-430E-85A5-C43BB163E32E}"/>
            </c:ext>
          </c:extLst>
        </c:ser>
        <c:dLbls>
          <c:showLegendKey val="0"/>
          <c:showVal val="0"/>
          <c:showCatName val="0"/>
          <c:showSerName val="0"/>
          <c:showPercent val="0"/>
          <c:showBubbleSize val="0"/>
        </c:dLbls>
        <c:gapWidth val="150"/>
        <c:axId val="546375648"/>
        <c:axId val="546373848"/>
        <c:extLst>
          <c:ext xmlns:c15="http://schemas.microsoft.com/office/drawing/2012/chart" uri="{02D57815-91ED-43cb-92C2-25804820EDAC}">
            <c15:filteredBarSeries>
              <c15:ser>
                <c:idx val="0"/>
                <c:order val="0"/>
                <c:tx>
                  <c:strRef>
                    <c:extLst>
                      <c:ext uri="{02D57815-91ED-43cb-92C2-25804820EDAC}">
                        <c15:formulaRef>
                          <c15:sqref>Produksi!$A$2</c15:sqref>
                        </c15:formulaRef>
                      </c:ext>
                    </c:extLst>
                    <c:strCache>
                      <c:ptCount val="1"/>
                      <c:pt idx="0">
                        <c:v>Budget Equivalen</c:v>
                      </c:pt>
                    </c:strCache>
                  </c:strRef>
                </c:tx>
                <c:spPr>
                  <a:solidFill>
                    <a:schemeClr val="accent1"/>
                  </a:solidFill>
                  <a:ln>
                    <a:noFill/>
                  </a:ln>
                  <a:effectLst/>
                </c:spPr>
                <c:invertIfNegative val="0"/>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(Produksi!$B$2:$F$2,Produksi!$N$2)</c15:sqref>
                        </c15:formulaRef>
                      </c:ext>
                    </c:extLst>
                    <c:numCache>
                      <c:formatCode>_(* #,##0_);_(* \(#,##0\);_(* "-"??_);_(@_)</c:formatCode>
                      <c:ptCount val="6"/>
                      <c:pt idx="0">
                        <c:v>42643</c:v>
                      </c:pt>
                      <c:pt idx="1">
                        <c:v>48509</c:v>
                      </c:pt>
                      <c:pt idx="2">
                        <c:v>53327</c:v>
                      </c:pt>
                      <c:pt idx="3">
                        <c:v>44741</c:v>
                      </c:pt>
                      <c:pt idx="4">
                        <c:v>53898</c:v>
                      </c:pt>
                      <c:pt idx="5">
                        <c:v>243118</c:v>
                      </c:pt>
                    </c:numCache>
                  </c:numRef>
                </c:val>
                <c:extLst>
                  <c:ext xmlns:c16="http://schemas.microsoft.com/office/drawing/2014/chart" uri="{C3380CC4-5D6E-409C-BE32-E72D297353CC}">
                    <c16:uniqueId val="{00000003-B4AB-430E-85A5-C43BB163E32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Produksi!$A$3</c15:sqref>
                        </c15:formulaRef>
                      </c:ext>
                    </c:extLst>
                    <c:strCache>
                      <c:ptCount val="1"/>
                      <c:pt idx="0">
                        <c:v>Realisasi Equivalen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(Produksi!$B$3:$F$3,Produksi!$N$3)</c15:sqref>
                        </c15:formulaRef>
                      </c:ext>
                    </c:extLst>
                    <c:numCache>
                      <c:formatCode>_(* #,##0_);_(* \(#,##0\);_(* "-"??_);_(@_)</c:formatCode>
                      <c:ptCount val="6"/>
                      <c:pt idx="0">
                        <c:v>39824</c:v>
                      </c:pt>
                      <c:pt idx="1">
                        <c:v>41367</c:v>
                      </c:pt>
                      <c:pt idx="2">
                        <c:v>39490.15</c:v>
                      </c:pt>
                      <c:pt idx="3">
                        <c:v>30835.5</c:v>
                      </c:pt>
                      <c:pt idx="4">
                        <c:v>33852.800000000003</c:v>
                      </c:pt>
                      <c:pt idx="5">
                        <c:v>185369.45</c:v>
                      </c:pt>
                    </c:numCache>
                  </c:numRef>
                </c:val>
                <c:extLst xmlns:c15="http://schemas.microsoft.com/office/drawing/2012/chart">
                  <c:ext xmlns:c16="http://schemas.microsoft.com/office/drawing/2014/chart" uri="{C3380CC4-5D6E-409C-BE32-E72D297353CC}">
                    <c16:uniqueId val="{00000004-B4AB-430E-85A5-C43BB163E32E}"/>
                  </c:ext>
                </c:extLst>
              </c15:ser>
            </c15:filteredBarSeries>
          </c:ext>
        </c:extLst>
      </c:barChart>
      <c:lineChart>
        <c:grouping val="standard"/>
        <c:varyColors val="0"/>
        <c:ser>
          <c:idx val="5"/>
          <c:order val="5"/>
          <c:tx>
            <c:strRef>
              <c:f>Produksi!$A$7</c:f>
              <c:strCache>
                <c:ptCount val="1"/>
                <c:pt idx="0">
                  <c:v>% Aktual</c:v>
                </c:pt>
              </c:strCache>
              <c:extLst xmlns:c15="http://schemas.microsoft.com/office/drawing/2012/chart"/>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(Produksi!$B$1:$F$1,Produksi!$N$1)</c:f>
              <c:strCache>
                <c:ptCount val="6"/>
                <c:pt idx="0">
                  <c:v>Jan</c:v>
                </c:pt>
                <c:pt idx="1">
                  <c:v>Feb</c:v>
                </c:pt>
                <c:pt idx="2">
                  <c:v>Mar</c:v>
                </c:pt>
                <c:pt idx="3">
                  <c:v>Apr</c:v>
                </c:pt>
                <c:pt idx="4">
                  <c:v>May</c:v>
                </c:pt>
                <c:pt idx="5">
                  <c:v>YTD Mei</c:v>
                </c:pt>
              </c:strCache>
              <c:extLst/>
            </c:strRef>
          </c:cat>
          <c:val>
            <c:numRef>
              <c:f>(Produksi!$B$7:$F$7,Produksi!$N$7)</c:f>
              <c:numCache>
                <c:formatCode>0%</c:formatCode>
                <c:ptCount val="6"/>
                <c:pt idx="0">
                  <c:v>0.60988012374323275</c:v>
                </c:pt>
                <c:pt idx="1">
                  <c:v>0.68727398630453185</c:v>
                </c:pt>
                <c:pt idx="2">
                  <c:v>0.80565171009949277</c:v>
                </c:pt>
                <c:pt idx="3">
                  <c:v>0.73111271424662305</c:v>
                </c:pt>
                <c:pt idx="4">
                  <c:v>0.47668754349338899</c:v>
                </c:pt>
                <c:pt idx="5">
                  <c:v>0.65541122315500144</c:v>
                </c:pt>
              </c:numCache>
              <c:extLst/>
            </c:numRef>
          </c:val>
          <c:smooth val="0"/>
          <c:extLst>
            <c:ext xmlns:c16="http://schemas.microsoft.com/office/drawing/2014/chart" uri="{C3380CC4-5D6E-409C-BE32-E72D297353CC}">
              <c16:uniqueId val="{00000002-B4AB-430E-85A5-C43BB163E32E}"/>
            </c:ext>
          </c:extLst>
        </c:ser>
        <c:dLbls>
          <c:showLegendKey val="0"/>
          <c:showVal val="0"/>
          <c:showCatName val="0"/>
          <c:showSerName val="0"/>
          <c:showPercent val="0"/>
          <c:showBubbleSize val="0"/>
        </c:dLbls>
        <c:marker val="1"/>
        <c:smooth val="0"/>
        <c:axId val="546381768"/>
        <c:axId val="546380688"/>
        <c:extLst>
          <c:ext xmlns:c15="http://schemas.microsoft.com/office/drawing/2012/chart" uri="{02D57815-91ED-43cb-92C2-25804820EDAC}">
            <c15:filteredLineSeries>
              <c15:ser>
                <c:idx val="4"/>
                <c:order val="4"/>
                <c:tx>
                  <c:strRef>
                    <c:extLst>
                      <c:ext uri="{02D57815-91ED-43cb-92C2-25804820EDAC}">
                        <c15:formulaRef>
                          <c15:sqref>Produksi!$A$6</c15:sqref>
                        </c15:formulaRef>
                      </c:ext>
                    </c:extLst>
                    <c:strCache>
                      <c:ptCount val="1"/>
                      <c:pt idx="0">
                        <c:v>% Ekuivalen</c:v>
                      </c:pt>
                    </c:strCache>
                  </c:strRef>
                </c:tx>
                <c:spPr>
                  <a:ln w="28575" cap="rnd">
                    <a:solidFill>
                      <a:schemeClr val="accent5"/>
                    </a:solidFill>
                    <a:round/>
                  </a:ln>
                  <a:effectLst/>
                </c:spPr>
                <c:marker>
                  <c:symbol val="none"/>
                </c:marker>
                <c:cat>
                  <c:strRef>
                    <c:extLst>
                      <c:ext uri="{02D57815-91ED-43cb-92C2-25804820EDAC}">
                        <c15:formulaRef>
                          <c15:sqref>(Produksi!$B$1:$F$1,Produksi!$N$1)</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(Produksi!$B$6:$F$6,Produksi!$N$6)</c15:sqref>
                        </c15:formulaRef>
                      </c:ext>
                    </c:extLst>
                    <c:numCache>
                      <c:formatCode>0%</c:formatCode>
                      <c:ptCount val="6"/>
                      <c:pt idx="0">
                        <c:v>0.93389301878385667</c:v>
                      </c:pt>
                      <c:pt idx="1">
                        <c:v>0.8527695891484055</c:v>
                      </c:pt>
                      <c:pt idx="2">
                        <c:v>0.7405282502297148</c:v>
                      </c:pt>
                      <c:pt idx="3">
                        <c:v>0.68920006258241884</c:v>
                      </c:pt>
                      <c:pt idx="4">
                        <c:v>0.62809009610746225</c:v>
                      </c:pt>
                      <c:pt idx="5">
                        <c:v>0.76246699133753981</c:v>
                      </c:pt>
                    </c:numCache>
                  </c:numRef>
                </c:val>
                <c:smooth val="0"/>
                <c:extLst>
                  <c:ext xmlns:c16="http://schemas.microsoft.com/office/drawing/2014/chart" uri="{C3380CC4-5D6E-409C-BE32-E72D297353CC}">
                    <c16:uniqueId val="{00000005-B4AB-430E-85A5-C43BB163E32E}"/>
                  </c:ext>
                </c:extLst>
              </c15:ser>
            </c15:filteredLineSeries>
          </c:ext>
        </c:extLst>
      </c:lineChart>
      <c:catAx>
        <c:axId val="5463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73848"/>
        <c:crosses val="autoZero"/>
        <c:auto val="1"/>
        <c:lblAlgn val="ctr"/>
        <c:lblOffset val="100"/>
        <c:noMultiLvlLbl val="0"/>
      </c:catAx>
      <c:valAx>
        <c:axId val="5463738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autoZero"/>
        <c:crossBetween val="between"/>
      </c:valAx>
      <c:valAx>
        <c:axId val="5463806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81768"/>
        <c:crosses val="max"/>
        <c:crossBetween val="between"/>
      </c:valAx>
      <c:catAx>
        <c:axId val="546381768"/>
        <c:scaling>
          <c:orientation val="minMax"/>
        </c:scaling>
        <c:delete val="1"/>
        <c:axPos val="b"/>
        <c:numFmt formatCode="General" sourceLinked="1"/>
        <c:majorTickMark val="out"/>
        <c:minorTickMark val="none"/>
        <c:tickLblPos val="nextTo"/>
        <c:crossAx val="546380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Realisasi Produksi vs Budget Ekuivalen - NSB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Produksi!$A$29</c:f>
              <c:strCache>
                <c:ptCount val="1"/>
                <c:pt idx="0">
                  <c:v>Budget Equivalen</c:v>
                </c:pt>
              </c:strCache>
            </c:strRef>
          </c:tx>
          <c:spPr>
            <a:solidFill>
              <a:srgbClr val="00B1F2"/>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(Produksi!$B$29:$F$29,Produksi!$N$29)</c:f>
              <c:numCache>
                <c:formatCode>_(* #,##0_);_(* \(#,##0\);_(* "-"??_);_(@_)</c:formatCode>
                <c:ptCount val="6"/>
                <c:pt idx="0">
                  <c:v>940</c:v>
                </c:pt>
                <c:pt idx="1">
                  <c:v>2790</c:v>
                </c:pt>
                <c:pt idx="2">
                  <c:v>5590</c:v>
                </c:pt>
                <c:pt idx="3">
                  <c:v>5610</c:v>
                </c:pt>
                <c:pt idx="4">
                  <c:v>3665</c:v>
                </c:pt>
                <c:pt idx="5">
                  <c:v>18595</c:v>
                </c:pt>
              </c:numCache>
              <c:extLst/>
            </c:numRef>
          </c:val>
          <c:extLst>
            <c:ext xmlns:c16="http://schemas.microsoft.com/office/drawing/2014/chart" uri="{C3380CC4-5D6E-409C-BE32-E72D297353CC}">
              <c16:uniqueId val="{00000000-4EC4-4C81-87F4-8C02ECB5D2B7}"/>
            </c:ext>
          </c:extLst>
        </c:ser>
        <c:ser>
          <c:idx val="1"/>
          <c:order val="1"/>
          <c:tx>
            <c:strRef>
              <c:f>Produksi!$A$30</c:f>
              <c:strCache>
                <c:ptCount val="1"/>
                <c:pt idx="0">
                  <c:v>Realisasi Equivalen</c:v>
                </c:pt>
              </c:strCache>
            </c:strRef>
          </c:tx>
          <c:spPr>
            <a:solidFill>
              <a:srgbClr val="0049AB"/>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(Produksi!$B$30:$F$30,Produksi!$N$30)</c:f>
              <c:numCache>
                <c:formatCode>_(* #,##0_);_(* \(#,##0\);_(* "-"??_);_(@_)</c:formatCode>
                <c:ptCount val="6"/>
                <c:pt idx="0">
                  <c:v>800</c:v>
                </c:pt>
                <c:pt idx="1">
                  <c:v>1327</c:v>
                </c:pt>
                <c:pt idx="2">
                  <c:v>32</c:v>
                </c:pt>
                <c:pt idx="3">
                  <c:v>0</c:v>
                </c:pt>
                <c:pt idx="4">
                  <c:v>97.5</c:v>
                </c:pt>
                <c:pt idx="5">
                  <c:v>2256.5</c:v>
                </c:pt>
              </c:numCache>
              <c:extLst/>
            </c:numRef>
          </c:val>
          <c:extLst>
            <c:ext xmlns:c16="http://schemas.microsoft.com/office/drawing/2014/chart" uri="{C3380CC4-5D6E-409C-BE32-E72D297353CC}">
              <c16:uniqueId val="{00000001-4EC4-4C81-87F4-8C02ECB5D2B7}"/>
            </c:ext>
          </c:extLst>
        </c:ser>
        <c:dLbls>
          <c:showLegendKey val="0"/>
          <c:showVal val="0"/>
          <c:showCatName val="0"/>
          <c:showSerName val="0"/>
          <c:showPercent val="0"/>
          <c:showBubbleSize val="0"/>
        </c:dLbls>
        <c:gapWidth val="150"/>
        <c:axId val="508956104"/>
        <c:axId val="508956824"/>
        <c:extLst>
          <c:ext xmlns:c15="http://schemas.microsoft.com/office/drawing/2012/chart" uri="{02D57815-91ED-43cb-92C2-25804820EDAC}">
            <c15:filteredBarSeries>
              <c15:ser>
                <c:idx val="2"/>
                <c:order val="2"/>
                <c:tx>
                  <c:strRef>
                    <c:extLst>
                      <c:ext uri="{02D57815-91ED-43cb-92C2-25804820EDAC}">
                        <c15:formulaRef>
                          <c15:sqref>Produksi!$A$31</c15:sqref>
                        </c15:formulaRef>
                      </c:ext>
                    </c:extLst>
                    <c:strCache>
                      <c:ptCount val="1"/>
                      <c:pt idx="0">
                        <c:v>Budget Aktual</c:v>
                      </c:pt>
                    </c:strCache>
                  </c:strRef>
                </c:tx>
                <c:spPr>
                  <a:solidFill>
                    <a:schemeClr val="accent3"/>
                  </a:solidFill>
                  <a:ln>
                    <a:noFill/>
                  </a:ln>
                  <a:effectLst/>
                </c:spPr>
                <c:invertIfNegative val="0"/>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(Produksi!$B$31:$F$31,Produksi!$N$31)</c15:sqref>
                        </c15:formulaRef>
                      </c:ext>
                    </c:extLst>
                    <c:numCache>
                      <c:formatCode>_(* #,##0_);_(* \(#,##0\);_(* "-"??_);_(@_)</c:formatCode>
                      <c:ptCount val="6"/>
                      <c:pt idx="0">
                        <c:v>70</c:v>
                      </c:pt>
                      <c:pt idx="1">
                        <c:v>180</c:v>
                      </c:pt>
                      <c:pt idx="2">
                        <c:v>370</c:v>
                      </c:pt>
                      <c:pt idx="3">
                        <c:v>390</c:v>
                      </c:pt>
                      <c:pt idx="4">
                        <c:v>330</c:v>
                      </c:pt>
                      <c:pt idx="5">
                        <c:v>1340</c:v>
                      </c:pt>
                    </c:numCache>
                  </c:numRef>
                </c:val>
                <c:extLst>
                  <c:ext xmlns:c16="http://schemas.microsoft.com/office/drawing/2014/chart" uri="{C3380CC4-5D6E-409C-BE32-E72D297353CC}">
                    <c16:uniqueId val="{00000003-4EC4-4C81-87F4-8C02ECB5D2B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Produksi!$A$32</c15:sqref>
                        </c15:formulaRef>
                      </c:ext>
                    </c:extLst>
                    <c:strCache>
                      <c:ptCount val="1"/>
                      <c:pt idx="0">
                        <c:v>Realisasi Aktual</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(Produksi!$B$32:$F$32,Produksi!$N$32)</c15:sqref>
                        </c15:formulaRef>
                      </c:ext>
                    </c:extLst>
                    <c:numCache>
                      <c:formatCode>_(* #,##0_);_(* \(#,##0\);_(* "-"??_);_(@_)</c:formatCode>
                      <c:ptCount val="6"/>
                      <c:pt idx="0">
                        <c:v>220</c:v>
                      </c:pt>
                      <c:pt idx="1">
                        <c:v>58</c:v>
                      </c:pt>
                      <c:pt idx="2">
                        <c:v>3</c:v>
                      </c:pt>
                      <c:pt idx="3">
                        <c:v>0</c:v>
                      </c:pt>
                      <c:pt idx="4">
                        <c:v>0</c:v>
                      </c:pt>
                      <c:pt idx="5">
                        <c:v>281</c:v>
                      </c:pt>
                    </c:numCache>
                  </c:numRef>
                </c:val>
                <c:extLst xmlns:c15="http://schemas.microsoft.com/office/drawing/2012/chart">
                  <c:ext xmlns:c16="http://schemas.microsoft.com/office/drawing/2014/chart" uri="{C3380CC4-5D6E-409C-BE32-E72D297353CC}">
                    <c16:uniqueId val="{00000004-4EC4-4C81-87F4-8C02ECB5D2B7}"/>
                  </c:ext>
                </c:extLst>
              </c15:ser>
            </c15:filteredBarSeries>
          </c:ext>
        </c:extLst>
      </c:barChart>
      <c:lineChart>
        <c:grouping val="standard"/>
        <c:varyColors val="0"/>
        <c:ser>
          <c:idx val="4"/>
          <c:order val="4"/>
          <c:tx>
            <c:strRef>
              <c:f>Produksi!$A$33</c:f>
              <c:strCache>
                <c:ptCount val="1"/>
                <c:pt idx="0">
                  <c:v>% Ekuivalen</c:v>
                </c:pt>
              </c:strCache>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(Produksi!$B$28:$F$28,Produksi!$N$28)</c:f>
              <c:strCache>
                <c:ptCount val="6"/>
                <c:pt idx="0">
                  <c:v>Jan</c:v>
                </c:pt>
                <c:pt idx="1">
                  <c:v>Feb</c:v>
                </c:pt>
                <c:pt idx="2">
                  <c:v>Mar</c:v>
                </c:pt>
                <c:pt idx="3">
                  <c:v>Apr</c:v>
                </c:pt>
                <c:pt idx="4">
                  <c:v>May</c:v>
                </c:pt>
                <c:pt idx="5">
                  <c:v>YTD Mei</c:v>
                </c:pt>
              </c:strCache>
              <c:extLst/>
            </c:strRef>
          </c:cat>
          <c:val>
            <c:numRef>
              <c:f>(Produksi!$B$33:$F$33,Produksi!$N$33)</c:f>
              <c:numCache>
                <c:formatCode>0%</c:formatCode>
                <c:ptCount val="6"/>
                <c:pt idx="0">
                  <c:v>0.85106382978723405</c:v>
                </c:pt>
                <c:pt idx="1">
                  <c:v>0.47562724014336916</c:v>
                </c:pt>
                <c:pt idx="2">
                  <c:v>5.7245080500894453E-3</c:v>
                </c:pt>
                <c:pt idx="3">
                  <c:v>0</c:v>
                </c:pt>
                <c:pt idx="4">
                  <c:v>2.660300136425648E-2</c:v>
                </c:pt>
                <c:pt idx="5">
                  <c:v>0.12134982522183382</c:v>
                </c:pt>
              </c:numCache>
              <c:extLst/>
            </c:numRef>
          </c:val>
          <c:smooth val="0"/>
          <c:extLst>
            <c:ext xmlns:c16="http://schemas.microsoft.com/office/drawing/2014/chart" uri="{C3380CC4-5D6E-409C-BE32-E72D297353CC}">
              <c16:uniqueId val="{00000002-4EC4-4C81-87F4-8C02ECB5D2B7}"/>
            </c:ext>
          </c:extLst>
        </c:ser>
        <c:dLbls>
          <c:showLegendKey val="0"/>
          <c:showVal val="0"/>
          <c:showCatName val="0"/>
          <c:showSerName val="0"/>
          <c:showPercent val="0"/>
          <c:showBubbleSize val="0"/>
        </c:dLbls>
        <c:marker val="1"/>
        <c:smooth val="0"/>
        <c:axId val="508952144"/>
        <c:axId val="508943504"/>
        <c:extLst>
          <c:ext xmlns:c15="http://schemas.microsoft.com/office/drawing/2012/chart" uri="{02D57815-91ED-43cb-92C2-25804820EDAC}">
            <c15:filteredLineSeries>
              <c15:ser>
                <c:idx val="5"/>
                <c:order val="5"/>
                <c:tx>
                  <c:strRef>
                    <c:extLst>
                      <c:ext uri="{02D57815-91ED-43cb-92C2-25804820EDAC}">
                        <c15:formulaRef>
                          <c15:sqref>Produksi!$A$34</c15:sqref>
                        </c15:formulaRef>
                      </c:ext>
                    </c:extLst>
                    <c:strCache>
                      <c:ptCount val="1"/>
                      <c:pt idx="0">
                        <c:v>% Aktual</c:v>
                      </c:pt>
                    </c:strCache>
                  </c:strRef>
                </c:tx>
                <c:spPr>
                  <a:ln w="28575" cap="rnd">
                    <a:solidFill>
                      <a:schemeClr val="accent6"/>
                    </a:solidFill>
                    <a:round/>
                  </a:ln>
                  <a:effectLst/>
                </c:spPr>
                <c:marker>
                  <c:symbol val="none"/>
                </c:marker>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(Produksi!$B$34:$F$34,Produksi!$N$34)</c15:sqref>
                        </c15:formulaRef>
                      </c:ext>
                    </c:extLst>
                    <c:numCache>
                      <c:formatCode>0%</c:formatCode>
                      <c:ptCount val="6"/>
                      <c:pt idx="0">
                        <c:v>3.1428571428571428</c:v>
                      </c:pt>
                      <c:pt idx="1">
                        <c:v>0.32222222222222224</c:v>
                      </c:pt>
                      <c:pt idx="2">
                        <c:v>8.1081081081081086E-3</c:v>
                      </c:pt>
                      <c:pt idx="3">
                        <c:v>0</c:v>
                      </c:pt>
                      <c:pt idx="4">
                        <c:v>0</c:v>
                      </c:pt>
                      <c:pt idx="5">
                        <c:v>0.20970149253731343</c:v>
                      </c:pt>
                    </c:numCache>
                  </c:numRef>
                </c:val>
                <c:smooth val="0"/>
                <c:extLst>
                  <c:ext xmlns:c16="http://schemas.microsoft.com/office/drawing/2014/chart" uri="{C3380CC4-5D6E-409C-BE32-E72D297353CC}">
                    <c16:uniqueId val="{00000005-4EC4-4C81-87F4-8C02ECB5D2B7}"/>
                  </c:ext>
                </c:extLst>
              </c15:ser>
            </c15:filteredLineSeries>
          </c:ext>
        </c:extLst>
      </c:lineChart>
      <c:catAx>
        <c:axId val="50895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6824"/>
        <c:crosses val="autoZero"/>
        <c:auto val="1"/>
        <c:lblAlgn val="ctr"/>
        <c:lblOffset val="100"/>
        <c:noMultiLvlLbl val="0"/>
      </c:catAx>
      <c:valAx>
        <c:axId val="5089568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6104"/>
        <c:crosses val="autoZero"/>
        <c:crossBetween val="between"/>
      </c:valAx>
      <c:valAx>
        <c:axId val="5089435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2144"/>
        <c:crosses val="max"/>
        <c:crossBetween val="between"/>
      </c:valAx>
      <c:catAx>
        <c:axId val="508952144"/>
        <c:scaling>
          <c:orientation val="minMax"/>
        </c:scaling>
        <c:delete val="1"/>
        <c:axPos val="b"/>
        <c:numFmt formatCode="General" sourceLinked="1"/>
        <c:majorTickMark val="out"/>
        <c:minorTickMark val="none"/>
        <c:tickLblPos val="nextTo"/>
        <c:crossAx val="5089435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Realisasi Produksi vs Budget Aktual - NSB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Produksi!$A$31</c:f>
              <c:strCache>
                <c:ptCount val="1"/>
                <c:pt idx="0">
                  <c:v>Budget Aktual</c:v>
                </c:pt>
              </c:strCache>
              <c:extLst xmlns:c15="http://schemas.microsoft.com/office/drawing/2012/chart"/>
            </c:strRef>
          </c:tx>
          <c:spPr>
            <a:solidFill>
              <a:srgbClr val="00B1F2"/>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(Produksi!$B$31:$F$31,Produksi!$N$31)</c:f>
              <c:numCache>
                <c:formatCode>_(* #,##0_);_(* \(#,##0\);_(* "-"??_);_(@_)</c:formatCode>
                <c:ptCount val="6"/>
                <c:pt idx="0">
                  <c:v>70</c:v>
                </c:pt>
                <c:pt idx="1">
                  <c:v>180</c:v>
                </c:pt>
                <c:pt idx="2">
                  <c:v>370</c:v>
                </c:pt>
                <c:pt idx="3">
                  <c:v>390</c:v>
                </c:pt>
                <c:pt idx="4">
                  <c:v>330</c:v>
                </c:pt>
                <c:pt idx="5">
                  <c:v>1340</c:v>
                </c:pt>
              </c:numCache>
              <c:extLst/>
            </c:numRef>
          </c:val>
          <c:extLst>
            <c:ext xmlns:c16="http://schemas.microsoft.com/office/drawing/2014/chart" uri="{C3380CC4-5D6E-409C-BE32-E72D297353CC}">
              <c16:uniqueId val="{00000000-4F18-4165-B080-CAC9BF2AD136}"/>
            </c:ext>
          </c:extLst>
        </c:ser>
        <c:ser>
          <c:idx val="3"/>
          <c:order val="3"/>
          <c:tx>
            <c:strRef>
              <c:f>Produksi!$A$32</c:f>
              <c:strCache>
                <c:ptCount val="1"/>
                <c:pt idx="0">
                  <c:v>Realisasi Aktual</c:v>
                </c:pt>
              </c:strCache>
              <c:extLst xmlns:c15="http://schemas.microsoft.com/office/drawing/2012/chart"/>
            </c:strRef>
          </c:tx>
          <c:spPr>
            <a:solidFill>
              <a:srgbClr val="0049AB"/>
            </a:solidFill>
            <a:ln>
              <a:noFill/>
            </a:ln>
            <a:effectLst/>
          </c:spPr>
          <c:invertIfNegative val="0"/>
          <c:cat>
            <c:strRef>
              <c:f>(Produksi!$B$28:$F$28,Produksi!$N$28)</c:f>
              <c:strCache>
                <c:ptCount val="6"/>
                <c:pt idx="0">
                  <c:v>Jan</c:v>
                </c:pt>
                <c:pt idx="1">
                  <c:v>Feb</c:v>
                </c:pt>
                <c:pt idx="2">
                  <c:v>Mar</c:v>
                </c:pt>
                <c:pt idx="3">
                  <c:v>Apr</c:v>
                </c:pt>
                <c:pt idx="4">
                  <c:v>May</c:v>
                </c:pt>
                <c:pt idx="5">
                  <c:v>YTD Mei</c:v>
                </c:pt>
              </c:strCache>
              <c:extLst/>
            </c:strRef>
          </c:cat>
          <c:val>
            <c:numRef>
              <c:f>(Produksi!$B$32:$F$32,Produksi!$N$32)</c:f>
              <c:numCache>
                <c:formatCode>_(* #,##0_);_(* \(#,##0\);_(* "-"??_);_(@_)</c:formatCode>
                <c:ptCount val="6"/>
                <c:pt idx="0">
                  <c:v>220</c:v>
                </c:pt>
                <c:pt idx="1">
                  <c:v>58</c:v>
                </c:pt>
                <c:pt idx="2">
                  <c:v>3</c:v>
                </c:pt>
                <c:pt idx="3">
                  <c:v>0</c:v>
                </c:pt>
                <c:pt idx="4">
                  <c:v>0</c:v>
                </c:pt>
                <c:pt idx="5">
                  <c:v>281</c:v>
                </c:pt>
              </c:numCache>
              <c:extLst/>
            </c:numRef>
          </c:val>
          <c:extLst>
            <c:ext xmlns:c16="http://schemas.microsoft.com/office/drawing/2014/chart" uri="{C3380CC4-5D6E-409C-BE32-E72D297353CC}">
              <c16:uniqueId val="{00000001-4F18-4165-B080-CAC9BF2AD136}"/>
            </c:ext>
          </c:extLst>
        </c:ser>
        <c:dLbls>
          <c:showLegendKey val="0"/>
          <c:showVal val="0"/>
          <c:showCatName val="0"/>
          <c:showSerName val="0"/>
          <c:showPercent val="0"/>
          <c:showBubbleSize val="0"/>
        </c:dLbls>
        <c:gapWidth val="150"/>
        <c:axId val="508956104"/>
        <c:axId val="508956824"/>
        <c:extLst>
          <c:ext xmlns:c15="http://schemas.microsoft.com/office/drawing/2012/chart" uri="{02D57815-91ED-43cb-92C2-25804820EDAC}">
            <c15:filteredBarSeries>
              <c15:ser>
                <c:idx val="0"/>
                <c:order val="0"/>
                <c:tx>
                  <c:strRef>
                    <c:extLst>
                      <c:ext uri="{02D57815-91ED-43cb-92C2-25804820EDAC}">
                        <c15:formulaRef>
                          <c15:sqref>Produksi!$A$29</c15:sqref>
                        </c15:formulaRef>
                      </c:ext>
                    </c:extLst>
                    <c:strCache>
                      <c:ptCount val="1"/>
                      <c:pt idx="0">
                        <c:v>Budget Equivalen</c:v>
                      </c:pt>
                    </c:strCache>
                  </c:strRef>
                </c:tx>
                <c:spPr>
                  <a:solidFill>
                    <a:schemeClr val="accent1"/>
                  </a:solidFill>
                  <a:ln>
                    <a:noFill/>
                  </a:ln>
                  <a:effectLst/>
                </c:spPr>
                <c:invertIfNegative val="0"/>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(Produksi!$B$29:$F$29,Produksi!$N$29)</c15:sqref>
                        </c15:formulaRef>
                      </c:ext>
                    </c:extLst>
                    <c:numCache>
                      <c:formatCode>_(* #,##0_);_(* \(#,##0\);_(* "-"??_);_(@_)</c:formatCode>
                      <c:ptCount val="6"/>
                      <c:pt idx="0">
                        <c:v>940</c:v>
                      </c:pt>
                      <c:pt idx="1">
                        <c:v>2790</c:v>
                      </c:pt>
                      <c:pt idx="2">
                        <c:v>5590</c:v>
                      </c:pt>
                      <c:pt idx="3">
                        <c:v>5610</c:v>
                      </c:pt>
                      <c:pt idx="4">
                        <c:v>3665</c:v>
                      </c:pt>
                      <c:pt idx="5">
                        <c:v>18595</c:v>
                      </c:pt>
                    </c:numCache>
                  </c:numRef>
                </c:val>
                <c:extLst>
                  <c:ext xmlns:c16="http://schemas.microsoft.com/office/drawing/2014/chart" uri="{C3380CC4-5D6E-409C-BE32-E72D297353CC}">
                    <c16:uniqueId val="{00000003-4F18-4165-B080-CAC9BF2AD1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Produksi!$A$30</c15:sqref>
                        </c15:formulaRef>
                      </c:ext>
                    </c:extLst>
                    <c:strCache>
                      <c:ptCount val="1"/>
                      <c:pt idx="0">
                        <c:v>Realisasi Equivalen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xmlns:c15="http://schemas.microsoft.com/office/drawing/2012/chart">
                      <c:ext xmlns:c15="http://schemas.microsoft.com/office/drawing/2012/chart" uri="{02D57815-91ED-43cb-92C2-25804820EDAC}">
                        <c15:formulaRef>
                          <c15:sqref>(Produksi!$B$30:$F$30,Produksi!$N$30)</c15:sqref>
                        </c15:formulaRef>
                      </c:ext>
                    </c:extLst>
                    <c:numCache>
                      <c:formatCode>_(* #,##0_);_(* \(#,##0\);_(* "-"??_);_(@_)</c:formatCode>
                      <c:ptCount val="6"/>
                      <c:pt idx="0">
                        <c:v>800</c:v>
                      </c:pt>
                      <c:pt idx="1">
                        <c:v>1327</c:v>
                      </c:pt>
                      <c:pt idx="2">
                        <c:v>32</c:v>
                      </c:pt>
                      <c:pt idx="3">
                        <c:v>0</c:v>
                      </c:pt>
                      <c:pt idx="4">
                        <c:v>97.5</c:v>
                      </c:pt>
                      <c:pt idx="5">
                        <c:v>2256.5</c:v>
                      </c:pt>
                    </c:numCache>
                  </c:numRef>
                </c:val>
                <c:extLst xmlns:c15="http://schemas.microsoft.com/office/drawing/2012/chart">
                  <c:ext xmlns:c16="http://schemas.microsoft.com/office/drawing/2014/chart" uri="{C3380CC4-5D6E-409C-BE32-E72D297353CC}">
                    <c16:uniqueId val="{00000004-4F18-4165-B080-CAC9BF2AD136}"/>
                  </c:ext>
                </c:extLst>
              </c15:ser>
            </c15:filteredBarSeries>
          </c:ext>
        </c:extLst>
      </c:barChart>
      <c:lineChart>
        <c:grouping val="standard"/>
        <c:varyColors val="0"/>
        <c:ser>
          <c:idx val="5"/>
          <c:order val="5"/>
          <c:tx>
            <c:strRef>
              <c:f>Produksi!$A$34</c:f>
              <c:strCache>
                <c:ptCount val="1"/>
                <c:pt idx="0">
                  <c:v>% Aktual</c:v>
                </c:pt>
              </c:strCache>
              <c:extLst xmlns:c15="http://schemas.microsoft.com/office/drawing/2012/chart"/>
            </c:strRef>
          </c:tx>
          <c:spPr>
            <a:ln w="28575" cap="rnd">
              <a:solidFill>
                <a:srgbClr val="FF73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73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(Produksi!$B$28:$F$28,Produksi!$N$28)</c:f>
              <c:strCache>
                <c:ptCount val="6"/>
                <c:pt idx="0">
                  <c:v>Jan</c:v>
                </c:pt>
                <c:pt idx="1">
                  <c:v>Feb</c:v>
                </c:pt>
                <c:pt idx="2">
                  <c:v>Mar</c:v>
                </c:pt>
                <c:pt idx="3">
                  <c:v>Apr</c:v>
                </c:pt>
                <c:pt idx="4">
                  <c:v>May</c:v>
                </c:pt>
                <c:pt idx="5">
                  <c:v>YTD Mei</c:v>
                </c:pt>
              </c:strCache>
              <c:extLst/>
            </c:strRef>
          </c:cat>
          <c:val>
            <c:numRef>
              <c:f>(Produksi!$B$34:$F$34,Produksi!$N$34)</c:f>
              <c:numCache>
                <c:formatCode>0%</c:formatCode>
                <c:ptCount val="6"/>
                <c:pt idx="0">
                  <c:v>3.1428571428571428</c:v>
                </c:pt>
                <c:pt idx="1">
                  <c:v>0.32222222222222224</c:v>
                </c:pt>
                <c:pt idx="2">
                  <c:v>8.1081081081081086E-3</c:v>
                </c:pt>
                <c:pt idx="3">
                  <c:v>0</c:v>
                </c:pt>
                <c:pt idx="4">
                  <c:v>0</c:v>
                </c:pt>
                <c:pt idx="5">
                  <c:v>0.20970149253731343</c:v>
                </c:pt>
              </c:numCache>
              <c:extLst/>
            </c:numRef>
          </c:val>
          <c:smooth val="0"/>
          <c:extLst>
            <c:ext xmlns:c16="http://schemas.microsoft.com/office/drawing/2014/chart" uri="{C3380CC4-5D6E-409C-BE32-E72D297353CC}">
              <c16:uniqueId val="{00000002-4F18-4165-B080-CAC9BF2AD136}"/>
            </c:ext>
          </c:extLst>
        </c:ser>
        <c:dLbls>
          <c:showLegendKey val="0"/>
          <c:showVal val="0"/>
          <c:showCatName val="0"/>
          <c:showSerName val="0"/>
          <c:showPercent val="0"/>
          <c:showBubbleSize val="0"/>
        </c:dLbls>
        <c:marker val="1"/>
        <c:smooth val="0"/>
        <c:axId val="508952144"/>
        <c:axId val="508943504"/>
        <c:extLst>
          <c:ext xmlns:c15="http://schemas.microsoft.com/office/drawing/2012/chart" uri="{02D57815-91ED-43cb-92C2-25804820EDAC}">
            <c15:filteredLineSeries>
              <c15:ser>
                <c:idx val="4"/>
                <c:order val="4"/>
                <c:tx>
                  <c:strRef>
                    <c:extLst>
                      <c:ext uri="{02D57815-91ED-43cb-92C2-25804820EDAC}">
                        <c15:formulaRef>
                          <c15:sqref>Produksi!$A$33</c15:sqref>
                        </c15:formulaRef>
                      </c:ext>
                    </c:extLst>
                    <c:strCache>
                      <c:ptCount val="1"/>
                      <c:pt idx="0">
                        <c:v>% Ekuivalen</c:v>
                      </c:pt>
                    </c:strCache>
                  </c:strRef>
                </c:tx>
                <c:spPr>
                  <a:ln w="28575" cap="rnd">
                    <a:solidFill>
                      <a:schemeClr val="accent5"/>
                    </a:solidFill>
                    <a:round/>
                  </a:ln>
                  <a:effectLst/>
                </c:spPr>
                <c:marker>
                  <c:symbol val="none"/>
                </c:marker>
                <c:cat>
                  <c:strRef>
                    <c:extLst>
                      <c:ext uri="{02D57815-91ED-43cb-92C2-25804820EDAC}">
                        <c15:formulaRef>
                          <c15:sqref>(Produksi!$B$28:$F$28,Produksi!$N$28)</c15:sqref>
                        </c15:formulaRef>
                      </c:ext>
                    </c:extLst>
                    <c:strCache>
                      <c:ptCount val="6"/>
                      <c:pt idx="0">
                        <c:v>Jan</c:v>
                      </c:pt>
                      <c:pt idx="1">
                        <c:v>Feb</c:v>
                      </c:pt>
                      <c:pt idx="2">
                        <c:v>Mar</c:v>
                      </c:pt>
                      <c:pt idx="3">
                        <c:v>Apr</c:v>
                      </c:pt>
                      <c:pt idx="4">
                        <c:v>May</c:v>
                      </c:pt>
                      <c:pt idx="5">
                        <c:v>YTD Mei</c:v>
                      </c:pt>
                    </c:strCache>
                  </c:strRef>
                </c:cat>
                <c:val>
                  <c:numRef>
                    <c:extLst>
                      <c:ext uri="{02D57815-91ED-43cb-92C2-25804820EDAC}">
                        <c15:formulaRef>
                          <c15:sqref>(Produksi!$B$33:$F$33,Produksi!$N$33)</c15:sqref>
                        </c15:formulaRef>
                      </c:ext>
                    </c:extLst>
                    <c:numCache>
                      <c:formatCode>0%</c:formatCode>
                      <c:ptCount val="6"/>
                      <c:pt idx="0">
                        <c:v>0.85106382978723405</c:v>
                      </c:pt>
                      <c:pt idx="1">
                        <c:v>0.47562724014336916</c:v>
                      </c:pt>
                      <c:pt idx="2">
                        <c:v>5.7245080500894453E-3</c:v>
                      </c:pt>
                      <c:pt idx="3">
                        <c:v>0</c:v>
                      </c:pt>
                      <c:pt idx="4">
                        <c:v>2.660300136425648E-2</c:v>
                      </c:pt>
                      <c:pt idx="5">
                        <c:v>0.12134982522183382</c:v>
                      </c:pt>
                    </c:numCache>
                  </c:numRef>
                </c:val>
                <c:smooth val="0"/>
                <c:extLst>
                  <c:ext xmlns:c16="http://schemas.microsoft.com/office/drawing/2014/chart" uri="{C3380CC4-5D6E-409C-BE32-E72D297353CC}">
                    <c16:uniqueId val="{00000005-4F18-4165-B080-CAC9BF2AD136}"/>
                  </c:ext>
                </c:extLst>
              </c15:ser>
            </c15:filteredLineSeries>
          </c:ext>
        </c:extLst>
      </c:lineChart>
      <c:catAx>
        <c:axId val="50895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6824"/>
        <c:crosses val="autoZero"/>
        <c:auto val="1"/>
        <c:lblAlgn val="ctr"/>
        <c:lblOffset val="100"/>
        <c:noMultiLvlLbl val="0"/>
      </c:catAx>
      <c:valAx>
        <c:axId val="5089568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6104"/>
        <c:crosses val="autoZero"/>
        <c:crossBetween val="between"/>
      </c:valAx>
      <c:valAx>
        <c:axId val="5089435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2144"/>
        <c:crosses val="max"/>
        <c:crossBetween val="between"/>
      </c:valAx>
      <c:catAx>
        <c:axId val="508952144"/>
        <c:scaling>
          <c:orientation val="minMax"/>
        </c:scaling>
        <c:delete val="1"/>
        <c:axPos val="b"/>
        <c:numFmt formatCode="General" sourceLinked="1"/>
        <c:majorTickMark val="out"/>
        <c:minorTickMark val="none"/>
        <c:tickLblPos val="nextTo"/>
        <c:crossAx val="5089435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G1 </a:t>
            </a:r>
            <a:r>
              <a:rPr lang="en-US" sz="2000" b="1" i="0" u="none" strike="noStrike" kern="1200" spc="0" baseline="0" dirty="0">
                <a:solidFill>
                  <a:prstClr val="black">
                    <a:lumMod val="65000"/>
                    <a:lumOff val="35000"/>
                  </a:prstClr>
                </a:solidFill>
              </a:rPr>
              <a:t>By Qty </a:t>
            </a:r>
            <a:r>
              <a:rPr lang="en-US" sz="2000" b="1" dirty="0"/>
              <a:t>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Realisasi</c:v>
                </c:pt>
              </c:strCache>
            </c:strRef>
          </c:tx>
          <c:spPr>
            <a:ln w="38100" cap="rnd">
              <a:solidFill>
                <a:srgbClr val="00B0F0"/>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c:f>
              <c:strCache>
                <c:ptCount val="4"/>
                <c:pt idx="0">
                  <c:v>Konstruksi</c:v>
                </c:pt>
                <c:pt idx="1">
                  <c:v>Finishing</c:v>
                </c:pt>
                <c:pt idx="2">
                  <c:v>Assembling</c:v>
                </c:pt>
                <c:pt idx="3">
                  <c:v>All Line</c:v>
                </c:pt>
              </c:strCache>
            </c:strRef>
          </c:cat>
          <c:val>
            <c:numRef>
              <c:f>Sheet2!$B$2:$B$5</c:f>
              <c:numCache>
                <c:formatCode>0.00%</c:formatCode>
                <c:ptCount val="4"/>
                <c:pt idx="0">
                  <c:v>0</c:v>
                </c:pt>
                <c:pt idx="1">
                  <c:v>1.3345838028216529E-2</c:v>
                </c:pt>
                <c:pt idx="2">
                  <c:v>6.7396658457032554E-3</c:v>
                </c:pt>
                <c:pt idx="3">
                  <c:v>7.3000000000000001E-3</c:v>
                </c:pt>
              </c:numCache>
            </c:numRef>
          </c:val>
          <c:smooth val="0"/>
          <c:extLst>
            <c:ext xmlns:c16="http://schemas.microsoft.com/office/drawing/2014/chart" uri="{C3380CC4-5D6E-409C-BE32-E72D297353CC}">
              <c16:uniqueId val="{00000000-484C-408C-9E0F-25C7D16E5241}"/>
            </c:ext>
          </c:extLst>
        </c:ser>
        <c:ser>
          <c:idx val="1"/>
          <c:order val="1"/>
          <c:tx>
            <c:strRef>
              <c:f>Sheet2!$C$1</c:f>
              <c:strCache>
                <c:ptCount val="1"/>
                <c:pt idx="0">
                  <c:v>KPI</c:v>
                </c:pt>
              </c:strCache>
            </c:strRef>
          </c:tx>
          <c:spPr>
            <a:ln w="28575" cap="rnd">
              <a:solidFill>
                <a:srgbClr val="FFC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484C-408C-9E0F-25C7D16E5241}"/>
                </c:ext>
              </c:extLst>
            </c:dLbl>
            <c:dLbl>
              <c:idx val="1"/>
              <c:delete val="1"/>
              <c:extLst>
                <c:ext xmlns:c15="http://schemas.microsoft.com/office/drawing/2012/chart" uri="{CE6537A1-D6FC-4f65-9D91-7224C49458BB}"/>
                <c:ext xmlns:c16="http://schemas.microsoft.com/office/drawing/2014/chart" uri="{C3380CC4-5D6E-409C-BE32-E72D297353CC}">
                  <c16:uniqueId val="{00000002-484C-408C-9E0F-25C7D16E5241}"/>
                </c:ext>
              </c:extLst>
            </c:dLbl>
            <c:dLbl>
              <c:idx val="2"/>
              <c:delete val="1"/>
              <c:extLst>
                <c:ext xmlns:c15="http://schemas.microsoft.com/office/drawing/2012/chart" uri="{CE6537A1-D6FC-4f65-9D91-7224C49458BB}"/>
                <c:ext xmlns:c16="http://schemas.microsoft.com/office/drawing/2014/chart" uri="{C3380CC4-5D6E-409C-BE32-E72D297353CC}">
                  <c16:uniqueId val="{00000003-484C-408C-9E0F-25C7D16E5241}"/>
                </c:ext>
              </c:extLst>
            </c:dLbl>
            <c:dLbl>
              <c:idx val="3"/>
              <c:tx>
                <c:rich>
                  <a:bodyPr/>
                  <a:lstStyle/>
                  <a:p>
                    <a:r>
                      <a:rPr lang="en-US"/>
                      <a:t>KPI 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84C-408C-9E0F-25C7D16E5241}"/>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c:f>
              <c:strCache>
                <c:ptCount val="4"/>
                <c:pt idx="0">
                  <c:v>Konstruksi</c:v>
                </c:pt>
                <c:pt idx="1">
                  <c:v>Finishing</c:v>
                </c:pt>
                <c:pt idx="2">
                  <c:v>Assembling</c:v>
                </c:pt>
                <c:pt idx="3">
                  <c:v>All Line</c:v>
                </c:pt>
              </c:strCache>
            </c:strRef>
          </c:cat>
          <c:val>
            <c:numRef>
              <c:f>Sheet2!$C$2:$C$5</c:f>
              <c:numCache>
                <c:formatCode>0.00%</c:formatCode>
                <c:ptCount val="4"/>
                <c:pt idx="0">
                  <c:v>5.0000000000000001E-3</c:v>
                </c:pt>
                <c:pt idx="1">
                  <c:v>5.0000000000000001E-3</c:v>
                </c:pt>
                <c:pt idx="2">
                  <c:v>5.0000000000000001E-3</c:v>
                </c:pt>
                <c:pt idx="3">
                  <c:v>5.0000000000000001E-3</c:v>
                </c:pt>
              </c:numCache>
            </c:numRef>
          </c:val>
          <c:smooth val="0"/>
          <c:extLst>
            <c:ext xmlns:c16="http://schemas.microsoft.com/office/drawing/2014/chart" uri="{C3380CC4-5D6E-409C-BE32-E72D297353CC}">
              <c16:uniqueId val="{00000005-484C-408C-9E0F-25C7D16E5241}"/>
            </c:ext>
          </c:extLst>
        </c:ser>
        <c:dLbls>
          <c:showLegendKey val="0"/>
          <c:showVal val="1"/>
          <c:showCatName val="0"/>
          <c:showSerName val="0"/>
          <c:showPercent val="0"/>
          <c:showBubbleSize val="0"/>
        </c:dLbls>
        <c:smooth val="0"/>
        <c:axId val="404036208"/>
        <c:axId val="404029008"/>
      </c:lineChart>
      <c:catAx>
        <c:axId val="40403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4029008"/>
        <c:crosses val="autoZero"/>
        <c:auto val="1"/>
        <c:lblAlgn val="ctr"/>
        <c:lblOffset val="100"/>
        <c:noMultiLvlLbl val="0"/>
      </c:catAx>
      <c:valAx>
        <c:axId val="404029008"/>
        <c:scaling>
          <c:orientation val="minMax"/>
        </c:scaling>
        <c:delete val="1"/>
        <c:axPos val="l"/>
        <c:numFmt formatCode="0.00%" sourceLinked="1"/>
        <c:majorTickMark val="none"/>
        <c:minorTickMark val="none"/>
        <c:tickLblPos val="nextTo"/>
        <c:crossAx val="40403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G2 </a:t>
            </a:r>
            <a:r>
              <a:rPr lang="en-US" sz="2000" b="1" i="0" u="none" strike="noStrike" kern="1200" spc="0" baseline="0" dirty="0">
                <a:solidFill>
                  <a:prstClr val="black">
                    <a:lumMod val="65000"/>
                    <a:lumOff val="35000"/>
                  </a:prstClr>
                </a:solidFill>
              </a:rPr>
              <a:t>By Qty </a:t>
            </a:r>
            <a:r>
              <a:rPr lang="en-US" sz="2000" b="1" dirty="0"/>
              <a:t>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Sheet2!$B$7</c:f>
              <c:strCache>
                <c:ptCount val="1"/>
                <c:pt idx="0">
                  <c:v>Realisasi</c:v>
                </c:pt>
              </c:strCache>
            </c:strRef>
          </c:tx>
          <c:spPr>
            <a:ln w="38100" cap="rnd">
              <a:solidFill>
                <a:srgbClr val="00B1F2"/>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Sheet2!$A$8:$A$11</c:f>
              <c:strCache>
                <c:ptCount val="4"/>
                <c:pt idx="0">
                  <c:v>Konstruksi</c:v>
                </c:pt>
                <c:pt idx="1">
                  <c:v>Finishing</c:v>
                </c:pt>
                <c:pt idx="2">
                  <c:v>Assembling</c:v>
                </c:pt>
                <c:pt idx="3">
                  <c:v>All Line</c:v>
                </c:pt>
              </c:strCache>
            </c:strRef>
          </c:cat>
          <c:val>
            <c:numRef>
              <c:f>Sheet2!$B$8:$B$11</c:f>
              <c:numCache>
                <c:formatCode>0.00%</c:formatCode>
                <c:ptCount val="4"/>
                <c:pt idx="0">
                  <c:v>1.8678903826266804E-3</c:v>
                </c:pt>
                <c:pt idx="1">
                  <c:v>2.1096050000787166E-3</c:v>
                </c:pt>
                <c:pt idx="2">
                  <c:v>6.4597919553654093E-4</c:v>
                </c:pt>
                <c:pt idx="3">
                  <c:v>1.4E-3</c:v>
                </c:pt>
              </c:numCache>
            </c:numRef>
          </c:val>
          <c:smooth val="0"/>
          <c:extLst>
            <c:ext xmlns:c16="http://schemas.microsoft.com/office/drawing/2014/chart" uri="{C3380CC4-5D6E-409C-BE32-E72D297353CC}">
              <c16:uniqueId val="{00000000-BB31-4B81-9FE3-1670B5C733E3}"/>
            </c:ext>
          </c:extLst>
        </c:ser>
        <c:ser>
          <c:idx val="1"/>
          <c:order val="1"/>
          <c:tx>
            <c:strRef>
              <c:f>Sheet2!$C$7</c:f>
              <c:strCache>
                <c:ptCount val="1"/>
                <c:pt idx="0">
                  <c:v>KPI</c:v>
                </c:pt>
              </c:strCache>
            </c:strRef>
          </c:tx>
          <c:spPr>
            <a:ln w="28575" cap="rnd">
              <a:solidFill>
                <a:srgbClr val="FFC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BB31-4B81-9FE3-1670B5C733E3}"/>
                </c:ext>
              </c:extLst>
            </c:dLbl>
            <c:dLbl>
              <c:idx val="1"/>
              <c:delete val="1"/>
              <c:extLst>
                <c:ext xmlns:c15="http://schemas.microsoft.com/office/drawing/2012/chart" uri="{CE6537A1-D6FC-4f65-9D91-7224C49458BB}"/>
                <c:ext xmlns:c16="http://schemas.microsoft.com/office/drawing/2014/chart" uri="{C3380CC4-5D6E-409C-BE32-E72D297353CC}">
                  <c16:uniqueId val="{00000002-BB31-4B81-9FE3-1670B5C733E3}"/>
                </c:ext>
              </c:extLst>
            </c:dLbl>
            <c:dLbl>
              <c:idx val="2"/>
              <c:delete val="1"/>
              <c:extLst>
                <c:ext xmlns:c15="http://schemas.microsoft.com/office/drawing/2012/chart" uri="{CE6537A1-D6FC-4f65-9D91-7224C49458BB}"/>
                <c:ext xmlns:c16="http://schemas.microsoft.com/office/drawing/2014/chart" uri="{C3380CC4-5D6E-409C-BE32-E72D297353CC}">
                  <c16:uniqueId val="{00000003-BB31-4B81-9FE3-1670B5C733E3}"/>
                </c:ext>
              </c:extLst>
            </c:dLbl>
            <c:dLbl>
              <c:idx val="3"/>
              <c:tx>
                <c:rich>
                  <a:bodyPr/>
                  <a:lstStyle/>
                  <a:p>
                    <a:r>
                      <a:rPr lang="en-US"/>
                      <a:t>KPI </a:t>
                    </a:r>
                    <a:fld id="{4F0EB80D-C026-4DCA-9408-E78529288A06}"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31-4B81-9FE3-1670B5C733E3}"/>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Sheet2!$A$8:$A$11</c:f>
              <c:strCache>
                <c:ptCount val="4"/>
                <c:pt idx="0">
                  <c:v>Konstruksi</c:v>
                </c:pt>
                <c:pt idx="1">
                  <c:v>Finishing</c:v>
                </c:pt>
                <c:pt idx="2">
                  <c:v>Assembling</c:v>
                </c:pt>
                <c:pt idx="3">
                  <c:v>All Line</c:v>
                </c:pt>
              </c:strCache>
            </c:strRef>
          </c:cat>
          <c:val>
            <c:numRef>
              <c:f>Sheet2!$C$8:$C$11</c:f>
              <c:numCache>
                <c:formatCode>0.00%</c:formatCode>
                <c:ptCount val="4"/>
                <c:pt idx="0">
                  <c:v>2E-3</c:v>
                </c:pt>
                <c:pt idx="1">
                  <c:v>2E-3</c:v>
                </c:pt>
                <c:pt idx="2">
                  <c:v>2E-3</c:v>
                </c:pt>
                <c:pt idx="3">
                  <c:v>2E-3</c:v>
                </c:pt>
              </c:numCache>
            </c:numRef>
          </c:val>
          <c:smooth val="0"/>
          <c:extLst>
            <c:ext xmlns:c16="http://schemas.microsoft.com/office/drawing/2014/chart" uri="{C3380CC4-5D6E-409C-BE32-E72D297353CC}">
              <c16:uniqueId val="{00000005-BB31-4B81-9FE3-1670B5C733E3}"/>
            </c:ext>
          </c:extLst>
        </c:ser>
        <c:dLbls>
          <c:showLegendKey val="0"/>
          <c:showVal val="0"/>
          <c:showCatName val="0"/>
          <c:showSerName val="0"/>
          <c:showPercent val="0"/>
          <c:showBubbleSize val="0"/>
        </c:dLbls>
        <c:smooth val="0"/>
        <c:axId val="531211000"/>
        <c:axId val="531211360"/>
      </c:lineChart>
      <c:catAx>
        <c:axId val="53121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1211360"/>
        <c:crosses val="autoZero"/>
        <c:auto val="1"/>
        <c:lblAlgn val="ctr"/>
        <c:lblOffset val="100"/>
        <c:noMultiLvlLbl val="0"/>
      </c:catAx>
      <c:valAx>
        <c:axId val="531211360"/>
        <c:scaling>
          <c:orientation val="minMax"/>
        </c:scaling>
        <c:delete val="1"/>
        <c:axPos val="l"/>
        <c:numFmt formatCode="0.00%" sourceLinked="1"/>
        <c:majorTickMark val="none"/>
        <c:minorTickMark val="none"/>
        <c:tickLblPos val="nextTo"/>
        <c:crossAx val="531211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000" b="1" dirty="0"/>
              <a:t>G2 By Value All Line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Sheet2!$B$17</c:f>
              <c:strCache>
                <c:ptCount val="1"/>
                <c:pt idx="0">
                  <c:v> Grand Total </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0D79-4E0B-8BD2-4E33B358499D}"/>
              </c:ext>
            </c:extLst>
          </c:dPt>
          <c:dPt>
            <c:idx val="1"/>
            <c:bubble3D val="0"/>
            <c:spPr>
              <a:solidFill>
                <a:srgbClr val="FF345C"/>
              </a:solidFill>
              <a:ln w="19050">
                <a:solidFill>
                  <a:schemeClr val="lt1"/>
                </a:solidFill>
              </a:ln>
              <a:effectLst/>
            </c:spPr>
            <c:extLst>
              <c:ext xmlns:c16="http://schemas.microsoft.com/office/drawing/2014/chart" uri="{C3380CC4-5D6E-409C-BE32-E72D297353CC}">
                <c16:uniqueId val="{00000003-0D79-4E0B-8BD2-4E33B358499D}"/>
              </c:ext>
            </c:extLst>
          </c:dPt>
          <c:dPt>
            <c:idx val="2"/>
            <c:bubble3D val="0"/>
            <c:spPr>
              <a:solidFill>
                <a:srgbClr val="0049AB"/>
              </a:solidFill>
              <a:ln w="19050">
                <a:solidFill>
                  <a:schemeClr val="lt1"/>
                </a:solidFill>
              </a:ln>
              <a:effectLst/>
            </c:spPr>
            <c:extLst>
              <c:ext xmlns:c16="http://schemas.microsoft.com/office/drawing/2014/chart" uri="{C3380CC4-5D6E-409C-BE32-E72D297353CC}">
                <c16:uniqueId val="{00000005-0D79-4E0B-8BD2-4E33B358499D}"/>
              </c:ext>
            </c:extLst>
          </c:dPt>
          <c:dPt>
            <c:idx val="3"/>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7-0D79-4E0B-8BD2-4E33B358499D}"/>
              </c:ext>
            </c:extLst>
          </c:dPt>
          <c:dLbls>
            <c:dLbl>
              <c:idx val="2"/>
              <c:dLblPos val="outEnd"/>
              <c:showLegendKey val="0"/>
              <c:showVal val="1"/>
              <c:showCatName val="1"/>
              <c:showSerName val="0"/>
              <c:showPercent val="1"/>
              <c:showBubbleSize val="0"/>
              <c:extLst>
                <c:ext xmlns:c15="http://schemas.microsoft.com/office/drawing/2012/chart" uri="{CE6537A1-D6FC-4f65-9D91-7224C49458BB}">
                  <c15:layout>
                    <c:manualLayout>
                      <c:w val="0.2278968253968254"/>
                      <c:h val="0.1794102117481482"/>
                    </c:manualLayout>
                  </c15:layout>
                </c:ext>
                <c:ext xmlns:c16="http://schemas.microsoft.com/office/drawing/2014/chart" uri="{C3380CC4-5D6E-409C-BE32-E72D297353CC}">
                  <c16:uniqueId val="{00000005-0D79-4E0B-8BD2-4E33B358499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Sheet2!$A$18:$A$21</c:f>
              <c:strCache>
                <c:ptCount val="4"/>
                <c:pt idx="0">
                  <c:v> Assembling </c:v>
                </c:pt>
                <c:pt idx="1">
                  <c:v> Finishing </c:v>
                </c:pt>
                <c:pt idx="2">
                  <c:v> Konstruksi </c:v>
                </c:pt>
                <c:pt idx="3">
                  <c:v> Nailing </c:v>
                </c:pt>
              </c:strCache>
            </c:strRef>
          </c:cat>
          <c:val>
            <c:numRef>
              <c:f>Sheet2!$B$18:$B$21</c:f>
              <c:numCache>
                <c:formatCode>#,##0</c:formatCode>
                <c:ptCount val="4"/>
                <c:pt idx="0">
                  <c:v>51120724</c:v>
                </c:pt>
                <c:pt idx="1">
                  <c:v>20157627</c:v>
                </c:pt>
                <c:pt idx="2">
                  <c:v>56637002</c:v>
                </c:pt>
                <c:pt idx="3">
                  <c:v>4274261</c:v>
                </c:pt>
              </c:numCache>
            </c:numRef>
          </c:val>
          <c:extLst>
            <c:ext xmlns:c16="http://schemas.microsoft.com/office/drawing/2014/chart" uri="{C3380CC4-5D6E-409C-BE32-E72D297353CC}">
              <c16:uniqueId val="{00000008-0D79-4E0B-8BD2-4E33B358499D}"/>
            </c:ext>
          </c:extLst>
        </c:ser>
        <c:dLbls>
          <c:showLegendKey val="0"/>
          <c:showVal val="0"/>
          <c:showCatName val="0"/>
          <c:showSerName val="0"/>
          <c:showPercent val="0"/>
          <c:showBubbleSize val="0"/>
          <c:showLeaderLines val="1"/>
        </c:dLbls>
        <c:firstSliceAng val="4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G1 by Qty 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G1&amp;G2'!$A$2</c:f>
              <c:strCache>
                <c:ptCount val="1"/>
                <c:pt idx="0">
                  <c:v> G1 </c:v>
                </c:pt>
              </c:strCache>
            </c:strRef>
          </c:tx>
          <c:spPr>
            <a:solidFill>
              <a:srgbClr val="0049AB"/>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G1&amp;G2'!$B$2:$F$2,'Sum G1&amp;G2'!$N$2)</c:f>
              <c:numCache>
                <c:formatCode>_(* #,##0_);_(* \(#,##0\);_(* "-"??_);_(@_)</c:formatCode>
                <c:ptCount val="6"/>
                <c:pt idx="0">
                  <c:v>1445</c:v>
                </c:pt>
                <c:pt idx="1">
                  <c:v>1066</c:v>
                </c:pt>
                <c:pt idx="2">
                  <c:v>1694</c:v>
                </c:pt>
                <c:pt idx="3">
                  <c:v>1639</c:v>
                </c:pt>
                <c:pt idx="4">
                  <c:v>4545</c:v>
                </c:pt>
                <c:pt idx="5">
                  <c:v>10389</c:v>
                </c:pt>
              </c:numCache>
              <c:extLst/>
            </c:numRef>
          </c:val>
          <c:extLst>
            <c:ext xmlns:c16="http://schemas.microsoft.com/office/drawing/2014/chart" uri="{C3380CC4-5D6E-409C-BE32-E72D297353CC}">
              <c16:uniqueId val="{00000000-5DC9-4D4D-B49C-3DE7B2FA145F}"/>
            </c:ext>
          </c:extLst>
        </c:ser>
        <c:ser>
          <c:idx val="4"/>
          <c:order val="4"/>
          <c:tx>
            <c:strRef>
              <c:f>'Sum G1&amp;G2'!$A$6</c:f>
              <c:strCache>
                <c:ptCount val="1"/>
                <c:pt idx="0">
                  <c:v> Hasil Produksi </c:v>
                </c:pt>
              </c:strCache>
            </c:strRef>
          </c:tx>
          <c:spPr>
            <a:solidFill>
              <a:srgbClr val="6CE5E8"/>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G1&amp;G2'!$B$6:$F$6,'Sum G1&amp;G2'!$N$6)</c:f>
              <c:numCache>
                <c:formatCode>_(* #,##0_);_(* \(#,##0\);_(* "-"??_);_(@_)</c:formatCode>
                <c:ptCount val="6"/>
                <c:pt idx="0">
                  <c:v>239722</c:v>
                </c:pt>
                <c:pt idx="1">
                  <c:v>316862</c:v>
                </c:pt>
                <c:pt idx="2">
                  <c:v>318691</c:v>
                </c:pt>
                <c:pt idx="3">
                  <c:v>412329</c:v>
                </c:pt>
                <c:pt idx="4">
                  <c:v>127481</c:v>
                </c:pt>
                <c:pt idx="5">
                  <c:v>1415085</c:v>
                </c:pt>
              </c:numCache>
              <c:extLst/>
            </c:numRef>
          </c:val>
          <c:extLst>
            <c:ext xmlns:c16="http://schemas.microsoft.com/office/drawing/2014/chart" uri="{C3380CC4-5D6E-409C-BE32-E72D297353CC}">
              <c16:uniqueId val="{00000001-5DC9-4D4D-B49C-3DE7B2FA145F}"/>
            </c:ext>
          </c:extLst>
        </c:ser>
        <c:dLbls>
          <c:showLegendKey val="0"/>
          <c:showVal val="0"/>
          <c:showCatName val="0"/>
          <c:showSerName val="0"/>
          <c:showPercent val="0"/>
          <c:showBubbleSize val="0"/>
        </c:dLbls>
        <c:gapWidth val="150"/>
        <c:axId val="1049519056"/>
        <c:axId val="1049509696"/>
        <c:extLst>
          <c:ext xmlns:c15="http://schemas.microsoft.com/office/drawing/2012/chart" uri="{02D57815-91ED-43cb-92C2-25804820EDAC}">
            <c15:filteredBarSeries>
              <c15:ser>
                <c:idx val="2"/>
                <c:order val="2"/>
                <c:tx>
                  <c:strRef>
                    <c:extLst>
                      <c:ext uri="{02D57815-91ED-43cb-92C2-25804820EDAC}">
                        <c15:formulaRef>
                          <c15:sqref>'Sum G1&amp;G2'!$A$4</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G1&amp;G2'!$B$4:$F$4,'Sum G1&amp;G2'!$N$4)</c15:sqref>
                        </c15:formulaRef>
                      </c:ext>
                    </c:extLst>
                    <c:numCache>
                      <c:formatCode>General</c:formatCode>
                      <c:ptCount val="6"/>
                      <c:pt idx="0">
                        <c:v>319</c:v>
                      </c:pt>
                      <c:pt idx="1">
                        <c:v>317</c:v>
                      </c:pt>
                      <c:pt idx="2">
                        <c:v>460</c:v>
                      </c:pt>
                      <c:pt idx="3">
                        <c:v>623</c:v>
                      </c:pt>
                      <c:pt idx="4">
                        <c:v>224</c:v>
                      </c:pt>
                      <c:pt idx="5" formatCode="_(* #,##0_);_(* \(#,##0\);_(* &quot;-&quot;??_);_(@_)">
                        <c:v>1943</c:v>
                      </c:pt>
                    </c:numCache>
                  </c:numRef>
                </c:val>
                <c:extLst>
                  <c:ext xmlns:c16="http://schemas.microsoft.com/office/drawing/2014/chart" uri="{C3380CC4-5D6E-409C-BE32-E72D297353CC}">
                    <c16:uniqueId val="{00000003-5DC9-4D4D-B49C-3DE7B2FA145F}"/>
                  </c:ext>
                </c:extLst>
              </c15:ser>
            </c15:filteredBarSeries>
          </c:ext>
        </c:extLst>
      </c:barChart>
      <c:lineChart>
        <c:grouping val="standard"/>
        <c:varyColors val="0"/>
        <c:ser>
          <c:idx val="1"/>
          <c:order val="1"/>
          <c:tx>
            <c:strRef>
              <c:f>'Sum G1&amp;G2'!$A$3</c:f>
              <c:strCache>
                <c:ptCount val="1"/>
                <c:pt idx="0">
                  <c:v>% G1</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345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G1&amp;G2'!$B$1:$F$1,'Sum G1&amp;G2'!$N$1)</c:f>
              <c:strCache>
                <c:ptCount val="6"/>
                <c:pt idx="0">
                  <c:v>Jan</c:v>
                </c:pt>
                <c:pt idx="1">
                  <c:v>Feb</c:v>
                </c:pt>
                <c:pt idx="2">
                  <c:v>Mar</c:v>
                </c:pt>
                <c:pt idx="3">
                  <c:v>Apr</c:v>
                </c:pt>
                <c:pt idx="4">
                  <c:v>May</c:v>
                </c:pt>
                <c:pt idx="5">
                  <c:v>Total</c:v>
                </c:pt>
              </c:strCache>
              <c:extLst/>
            </c:strRef>
          </c:cat>
          <c:val>
            <c:numRef>
              <c:f>('Sum G1&amp;G2'!$B$3:$F$3,'Sum G1&amp;G2'!$N$3)</c:f>
              <c:numCache>
                <c:formatCode>0.00%</c:formatCode>
                <c:ptCount val="6"/>
                <c:pt idx="0">
                  <c:v>6.0278155530155766E-3</c:v>
                </c:pt>
                <c:pt idx="1">
                  <c:v>3.3642405842290966E-3</c:v>
                </c:pt>
                <c:pt idx="2">
                  <c:v>5.3154936913813065E-3</c:v>
                </c:pt>
                <c:pt idx="3">
                  <c:v>3.9749811436983577E-3</c:v>
                </c:pt>
                <c:pt idx="4">
                  <c:v>3.5652371725982693E-2</c:v>
                </c:pt>
                <c:pt idx="5">
                  <c:v>7.3416084546158002E-3</c:v>
                </c:pt>
              </c:numCache>
              <c:extLst/>
            </c:numRef>
          </c:val>
          <c:smooth val="0"/>
          <c:extLst>
            <c:ext xmlns:c16="http://schemas.microsoft.com/office/drawing/2014/chart" uri="{C3380CC4-5D6E-409C-BE32-E72D297353CC}">
              <c16:uniqueId val="{00000002-5DC9-4D4D-B49C-3DE7B2FA145F}"/>
            </c:ext>
          </c:extLst>
        </c:ser>
        <c:dLbls>
          <c:showLegendKey val="0"/>
          <c:showVal val="0"/>
          <c:showCatName val="0"/>
          <c:showSerName val="0"/>
          <c:showPercent val="0"/>
          <c:showBubbleSize val="0"/>
        </c:dLbls>
        <c:marker val="1"/>
        <c:smooth val="0"/>
        <c:axId val="1049531656"/>
        <c:axId val="1049530576"/>
        <c:extLst>
          <c:ext xmlns:c15="http://schemas.microsoft.com/office/drawing/2012/chart" uri="{02D57815-91ED-43cb-92C2-25804820EDAC}">
            <c15:filteredLineSeries>
              <c15:ser>
                <c:idx val="3"/>
                <c:order val="3"/>
                <c:tx>
                  <c:strRef>
                    <c:extLst>
                      <c:ext uri="{02D57815-91ED-43cb-92C2-25804820EDAC}">
                        <c15:formulaRef>
                          <c15:sqref>'Sum G1&amp;G2'!$A$5</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G1&amp;G2'!$B$5:$F$5,'Sum G1&amp;G2'!$N$5)</c15:sqref>
                        </c15:formulaRef>
                      </c:ext>
                    </c:extLst>
                    <c:numCache>
                      <c:formatCode>0.00%</c:formatCode>
                      <c:ptCount val="6"/>
                      <c:pt idx="0">
                        <c:v>1.3307080701812934E-3</c:v>
                      </c:pt>
                      <c:pt idx="1">
                        <c:v>1.000435520826101E-3</c:v>
                      </c:pt>
                      <c:pt idx="2">
                        <c:v>1.4434044262310514E-3</c:v>
                      </c:pt>
                      <c:pt idx="3">
                        <c:v>1.5109293792093207E-3</c:v>
                      </c:pt>
                      <c:pt idx="4">
                        <c:v>1.7571245911155388E-3</c:v>
                      </c:pt>
                      <c:pt idx="5">
                        <c:v>1.3730623955451439E-3</c:v>
                      </c:pt>
                    </c:numCache>
                  </c:numRef>
                </c:val>
                <c:smooth val="0"/>
                <c:extLst>
                  <c:ext xmlns:c16="http://schemas.microsoft.com/office/drawing/2014/chart" uri="{C3380CC4-5D6E-409C-BE32-E72D297353CC}">
                    <c16:uniqueId val="{00000004-5DC9-4D4D-B49C-3DE7B2FA145F}"/>
                  </c:ext>
                </c:extLst>
              </c15:ser>
            </c15:filteredLineSeries>
          </c:ext>
        </c:extLst>
      </c:lineChart>
      <c:catAx>
        <c:axId val="104951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9509696"/>
        <c:crosses val="autoZero"/>
        <c:auto val="1"/>
        <c:lblAlgn val="ctr"/>
        <c:lblOffset val="100"/>
        <c:noMultiLvlLbl val="0"/>
      </c:catAx>
      <c:valAx>
        <c:axId val="10495096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19056"/>
        <c:crosses val="autoZero"/>
        <c:crossBetween val="between"/>
      </c:valAx>
      <c:valAx>
        <c:axId val="104953057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31656"/>
        <c:crosses val="max"/>
        <c:crossBetween val="between"/>
      </c:valAx>
      <c:catAx>
        <c:axId val="1049531656"/>
        <c:scaling>
          <c:orientation val="minMax"/>
        </c:scaling>
        <c:delete val="1"/>
        <c:axPos val="b"/>
        <c:numFmt formatCode="General" sourceLinked="1"/>
        <c:majorTickMark val="out"/>
        <c:minorTickMark val="none"/>
        <c:tickLblPos val="nextTo"/>
        <c:crossAx val="104953057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 10 </a:t>
            </a:r>
            <a:r>
              <a:rPr lang="en-US" sz="2400" b="1" dirty="0" err="1"/>
              <a:t>Penyebab</a:t>
            </a:r>
            <a:r>
              <a:rPr lang="en-US" sz="2400" b="1" dirty="0"/>
              <a:t> G1</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10'!$E$3</c:f>
              <c:strCache>
                <c:ptCount val="1"/>
                <c:pt idx="0">
                  <c:v> Jumlah </c:v>
                </c:pt>
              </c:strCache>
            </c:strRef>
          </c:tx>
          <c:spPr>
            <a:solidFill>
              <a:srgbClr val="002060"/>
            </a:solidFill>
            <a:ln>
              <a:noFill/>
            </a:ln>
            <a:effectLst/>
          </c:spPr>
          <c:invertIfNegative val="0"/>
          <c:cat>
            <c:strRef>
              <c:f>'Top 10'!$D$4:$D$13</c:f>
              <c:strCache>
                <c:ptCount val="10"/>
                <c:pt idx="0">
                  <c:v>Cat belang</c:v>
                </c:pt>
                <c:pt idx="1">
                  <c:v>Cat Gumpal</c:v>
                </c:pt>
                <c:pt idx="2">
                  <c:v>Cat frame kontaminasi</c:v>
                </c:pt>
                <c:pt idx="3">
                  <c:v>Gores</c:v>
                </c:pt>
                <c:pt idx="4">
                  <c:v>Leg nut insert seret</c:v>
                </c:pt>
                <c:pt idx="5">
                  <c:v>Cat bintik</c:v>
                </c:pt>
                <c:pt idx="6">
                  <c:v>Cat melotok</c:v>
                </c:pt>
                <c:pt idx="7">
                  <c:v>Terbakar</c:v>
                </c:pt>
                <c:pt idx="8">
                  <c:v>Gagal Las</c:v>
                </c:pt>
                <c:pt idx="9">
                  <c:v>Karat</c:v>
                </c:pt>
              </c:strCache>
            </c:strRef>
          </c:cat>
          <c:val>
            <c:numRef>
              <c:f>'Top 10'!$E$4:$E$13</c:f>
              <c:numCache>
                <c:formatCode>_(* #,##0_);_(* \(#,##0\);_(* "-"??_);_(@_)</c:formatCode>
                <c:ptCount val="10"/>
                <c:pt idx="0">
                  <c:v>4547</c:v>
                </c:pt>
                <c:pt idx="1">
                  <c:v>723</c:v>
                </c:pt>
                <c:pt idx="2">
                  <c:v>660</c:v>
                </c:pt>
                <c:pt idx="3">
                  <c:v>628</c:v>
                </c:pt>
                <c:pt idx="4">
                  <c:v>560</c:v>
                </c:pt>
                <c:pt idx="5">
                  <c:v>554</c:v>
                </c:pt>
                <c:pt idx="6">
                  <c:v>479</c:v>
                </c:pt>
                <c:pt idx="7">
                  <c:v>429</c:v>
                </c:pt>
                <c:pt idx="8">
                  <c:v>322</c:v>
                </c:pt>
                <c:pt idx="9">
                  <c:v>290</c:v>
                </c:pt>
              </c:numCache>
            </c:numRef>
          </c:val>
          <c:extLst>
            <c:ext xmlns:c16="http://schemas.microsoft.com/office/drawing/2014/chart" uri="{C3380CC4-5D6E-409C-BE32-E72D297353CC}">
              <c16:uniqueId val="{00000000-17FF-4F04-8BC6-BBE2F2E1F2AF}"/>
            </c:ext>
          </c:extLst>
        </c:ser>
        <c:dLbls>
          <c:showLegendKey val="0"/>
          <c:showVal val="0"/>
          <c:showCatName val="0"/>
          <c:showSerName val="0"/>
          <c:showPercent val="0"/>
          <c:showBubbleSize val="0"/>
        </c:dLbls>
        <c:gapWidth val="150"/>
        <c:axId val="693261288"/>
        <c:axId val="693265248"/>
      </c:barChart>
      <c:lineChart>
        <c:grouping val="standard"/>
        <c:varyColors val="0"/>
        <c:ser>
          <c:idx val="1"/>
          <c:order val="1"/>
          <c:tx>
            <c:strRef>
              <c:f>'Top 10'!$F$3</c:f>
              <c:strCache>
                <c:ptCount val="1"/>
                <c:pt idx="0">
                  <c:v>%</c:v>
                </c:pt>
              </c:strCache>
            </c:strRef>
          </c:tx>
          <c:spPr>
            <a:ln w="28575" cap="rnd">
              <a:solidFill>
                <a:srgbClr val="6CE5E8"/>
              </a:solidFill>
              <a:round/>
            </a:ln>
            <a:effectLst/>
          </c:spPr>
          <c:marker>
            <c:symbol val="none"/>
          </c:marker>
          <c:cat>
            <c:strRef>
              <c:f>'Top 10'!$D$4:$D$13</c:f>
              <c:strCache>
                <c:ptCount val="10"/>
                <c:pt idx="0">
                  <c:v>Cat belang</c:v>
                </c:pt>
                <c:pt idx="1">
                  <c:v>Cat Gumpal</c:v>
                </c:pt>
                <c:pt idx="2">
                  <c:v>Cat frame kontaminasi</c:v>
                </c:pt>
                <c:pt idx="3">
                  <c:v>Gores</c:v>
                </c:pt>
                <c:pt idx="4">
                  <c:v>Leg nut insert seret</c:v>
                </c:pt>
                <c:pt idx="5">
                  <c:v>Cat bintik</c:v>
                </c:pt>
                <c:pt idx="6">
                  <c:v>Cat melotok</c:v>
                </c:pt>
                <c:pt idx="7">
                  <c:v>Terbakar</c:v>
                </c:pt>
                <c:pt idx="8">
                  <c:v>Gagal Las</c:v>
                </c:pt>
                <c:pt idx="9">
                  <c:v>Karat</c:v>
                </c:pt>
              </c:strCache>
            </c:strRef>
          </c:cat>
          <c:val>
            <c:numRef>
              <c:f>'Top 10'!$F$4:$F$13</c:f>
              <c:numCache>
                <c:formatCode>0%</c:formatCode>
                <c:ptCount val="10"/>
                <c:pt idx="0">
                  <c:v>0.43767446337472327</c:v>
                </c:pt>
                <c:pt idx="1">
                  <c:v>6.9592838579266528E-2</c:v>
                </c:pt>
                <c:pt idx="2">
                  <c:v>6.3528732313023389E-2</c:v>
                </c:pt>
                <c:pt idx="3">
                  <c:v>6.0448551352391952E-2</c:v>
                </c:pt>
                <c:pt idx="4">
                  <c:v>5.3903166811050146E-2</c:v>
                </c:pt>
                <c:pt idx="5">
                  <c:v>5.3325632880931756E-2</c:v>
                </c:pt>
                <c:pt idx="6">
                  <c:v>4.6106458754451823E-2</c:v>
                </c:pt>
                <c:pt idx="7">
                  <c:v>4.1293676003465202E-2</c:v>
                </c:pt>
                <c:pt idx="8">
                  <c:v>3.0994320916353835E-2</c:v>
                </c:pt>
                <c:pt idx="9">
                  <c:v>2.7914139955722398E-2</c:v>
                </c:pt>
              </c:numCache>
            </c:numRef>
          </c:val>
          <c:smooth val="0"/>
          <c:extLst>
            <c:ext xmlns:c16="http://schemas.microsoft.com/office/drawing/2014/chart" uri="{C3380CC4-5D6E-409C-BE32-E72D297353CC}">
              <c16:uniqueId val="{00000001-17FF-4F04-8BC6-BBE2F2E1F2AF}"/>
            </c:ext>
          </c:extLst>
        </c:ser>
        <c:dLbls>
          <c:showLegendKey val="0"/>
          <c:showVal val="0"/>
          <c:showCatName val="0"/>
          <c:showSerName val="0"/>
          <c:showPercent val="0"/>
          <c:showBubbleSize val="0"/>
        </c:dLbls>
        <c:marker val="1"/>
        <c:smooth val="0"/>
        <c:axId val="693261648"/>
        <c:axId val="693259848"/>
      </c:lineChart>
      <c:catAx>
        <c:axId val="69326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3265248"/>
        <c:crosses val="autoZero"/>
        <c:auto val="1"/>
        <c:lblAlgn val="ctr"/>
        <c:lblOffset val="100"/>
        <c:noMultiLvlLbl val="0"/>
      </c:catAx>
      <c:valAx>
        <c:axId val="6932652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3261288"/>
        <c:crosses val="autoZero"/>
        <c:crossBetween val="between"/>
      </c:valAx>
      <c:valAx>
        <c:axId val="69325984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3261648"/>
        <c:crosses val="max"/>
        <c:crossBetween val="between"/>
      </c:valAx>
      <c:catAx>
        <c:axId val="693261648"/>
        <c:scaling>
          <c:orientation val="minMax"/>
        </c:scaling>
        <c:delete val="1"/>
        <c:axPos val="b"/>
        <c:numFmt formatCode="General" sourceLinked="1"/>
        <c:majorTickMark val="none"/>
        <c:minorTickMark val="none"/>
        <c:tickLblPos val="nextTo"/>
        <c:crossAx val="69325984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Sales!$A$2</c:f>
              <c:strCache>
                <c:ptCount val="1"/>
                <c:pt idx="0">
                  <c:v>Budget</c:v>
                </c:pt>
              </c:strCache>
            </c:strRef>
          </c:tx>
          <c:spPr>
            <a:ln w="38100" cap="rnd">
              <a:solidFill>
                <a:srgbClr val="00B0F0"/>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(Sales!$B$2:$F$2,Sales!$N$2)</c:f>
              <c:numCache>
                <c:formatCode>_(* #,##0_);_(* \(#,##0\);_(* "-"??_);_(@_)</c:formatCode>
                <c:ptCount val="6"/>
                <c:pt idx="0">
                  <c:v>26061.447823603601</c:v>
                </c:pt>
                <c:pt idx="1">
                  <c:v>28215.95875945946</c:v>
                </c:pt>
                <c:pt idx="2">
                  <c:v>25164.170940765765</c:v>
                </c:pt>
                <c:pt idx="3">
                  <c:v>23159.533605270273</c:v>
                </c:pt>
                <c:pt idx="4">
                  <c:v>29406.139884819815</c:v>
                </c:pt>
                <c:pt idx="5">
                  <c:v>373892.24066058564</c:v>
                </c:pt>
              </c:numCache>
              <c:extLst/>
            </c:numRef>
          </c:val>
          <c:smooth val="0"/>
          <c:extLst>
            <c:ext xmlns:c16="http://schemas.microsoft.com/office/drawing/2014/chart" uri="{C3380CC4-5D6E-409C-BE32-E72D297353CC}">
              <c16:uniqueId val="{00000000-6372-4959-87BB-92DA123FD331}"/>
            </c:ext>
          </c:extLst>
        </c:ser>
        <c:ser>
          <c:idx val="1"/>
          <c:order val="1"/>
          <c:tx>
            <c:strRef>
              <c:f>Sales!$A$3</c:f>
              <c:strCache>
                <c:ptCount val="1"/>
                <c:pt idx="0">
                  <c:v>Actual</c:v>
                </c:pt>
              </c:strCache>
            </c:strRef>
          </c:tx>
          <c:spPr>
            <a:ln w="38100" cap="rnd">
              <a:solidFill>
                <a:srgbClr val="0049AB"/>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(Sales!$B$3:$F$3,Sales!$N$3)</c:f>
              <c:numCache>
                <c:formatCode>_(* #,##0_);_(* \(#,##0\);_(* "-"??_);_(@_)</c:formatCode>
                <c:ptCount val="6"/>
                <c:pt idx="0">
                  <c:v>11859.533208000001</c:v>
                </c:pt>
                <c:pt idx="1">
                  <c:v>12510.391136</c:v>
                </c:pt>
                <c:pt idx="2">
                  <c:v>18539.347857000001</c:v>
                </c:pt>
                <c:pt idx="3">
                  <c:v>11651.138786</c:v>
                </c:pt>
                <c:pt idx="4">
                  <c:v>17112.668421999999</c:v>
                </c:pt>
                <c:pt idx="5">
                  <c:v>71673.079408999998</c:v>
                </c:pt>
              </c:numCache>
              <c:extLst/>
            </c:numRef>
          </c:val>
          <c:smooth val="0"/>
          <c:extLst>
            <c:ext xmlns:c16="http://schemas.microsoft.com/office/drawing/2014/chart" uri="{C3380CC4-5D6E-409C-BE32-E72D297353CC}">
              <c16:uniqueId val="{00000001-6372-4959-87BB-92DA123FD331}"/>
            </c:ext>
          </c:extLst>
        </c:ser>
        <c:dLbls>
          <c:showLegendKey val="0"/>
          <c:showVal val="0"/>
          <c:showCatName val="0"/>
          <c:showSerName val="0"/>
          <c:showPercent val="0"/>
          <c:showBubbleSize val="0"/>
        </c:dLbls>
        <c:marker val="1"/>
        <c:smooth val="0"/>
        <c:axId val="793075776"/>
        <c:axId val="793076136"/>
      </c:lineChart>
      <c:lineChart>
        <c:grouping val="standard"/>
        <c:varyColors val="0"/>
        <c:ser>
          <c:idx val="3"/>
          <c:order val="2"/>
          <c:tx>
            <c:strRef>
              <c:f>Sales!$A$4</c:f>
              <c:strCache>
                <c:ptCount val="1"/>
                <c:pt idx="0">
                  <c:v>% YTD</c:v>
                </c:pt>
              </c:strCache>
            </c:strRef>
          </c:tx>
          <c:spPr>
            <a:ln w="38100" cap="rnd">
              <a:solidFill>
                <a:srgbClr val="FF7300"/>
              </a:solidFill>
              <a:round/>
            </a:ln>
            <a:effectLst/>
          </c:spPr>
          <c:marker>
            <c:symbol val="none"/>
          </c:marker>
          <c:dLbls>
            <c:spPr>
              <a:solidFill>
                <a:srgbClr val="FF7300"/>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(Sales!$B$1:$F$1,Sales!$N$1)</c:f>
              <c:strCache>
                <c:ptCount val="6"/>
                <c:pt idx="0">
                  <c:v>Jan</c:v>
                </c:pt>
                <c:pt idx="1">
                  <c:v>Feb</c:v>
                </c:pt>
                <c:pt idx="2">
                  <c:v>Mar</c:v>
                </c:pt>
                <c:pt idx="3">
                  <c:v>Apr</c:v>
                </c:pt>
                <c:pt idx="4">
                  <c:v>May</c:v>
                </c:pt>
                <c:pt idx="5">
                  <c:v>YTD</c:v>
                </c:pt>
              </c:strCache>
              <c:extLst/>
            </c:strRef>
          </c:cat>
          <c:val>
            <c:numRef>
              <c:f>(Sales!$B$4:$F$4,Sales!$N$4)</c:f>
              <c:numCache>
                <c:formatCode>0%</c:formatCode>
                <c:ptCount val="6"/>
                <c:pt idx="0">
                  <c:v>0.45506041292375693</c:v>
                </c:pt>
                <c:pt idx="1">
                  <c:v>0.44898837063457797</c:v>
                </c:pt>
                <c:pt idx="2">
                  <c:v>0.54013620497565262</c:v>
                </c:pt>
                <c:pt idx="3">
                  <c:v>0.53177212592121637</c:v>
                </c:pt>
                <c:pt idx="4">
                  <c:v>0.5429480491298373</c:v>
                </c:pt>
                <c:pt idx="5">
                  <c:v>0.19169448203142536</c:v>
                </c:pt>
              </c:numCache>
              <c:extLst/>
            </c:numRef>
          </c:val>
          <c:smooth val="0"/>
          <c:extLst>
            <c:ext xmlns:c16="http://schemas.microsoft.com/office/drawing/2014/chart" uri="{C3380CC4-5D6E-409C-BE32-E72D297353CC}">
              <c16:uniqueId val="{00000002-6372-4959-87BB-92DA123FD331}"/>
            </c:ext>
          </c:extLst>
        </c:ser>
        <c:dLbls>
          <c:showLegendKey val="0"/>
          <c:showVal val="0"/>
          <c:showCatName val="0"/>
          <c:showSerName val="0"/>
          <c:showPercent val="0"/>
          <c:showBubbleSize val="0"/>
        </c:dLbls>
        <c:marker val="1"/>
        <c:smooth val="0"/>
        <c:axId val="411031888"/>
        <c:axId val="411031528"/>
      </c:lineChart>
      <c:catAx>
        <c:axId val="79307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6136"/>
        <c:crosses val="autoZero"/>
        <c:auto val="1"/>
        <c:lblAlgn val="ctr"/>
        <c:lblOffset val="100"/>
        <c:noMultiLvlLbl val="0"/>
      </c:catAx>
      <c:valAx>
        <c:axId val="79307613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5776"/>
        <c:crosses val="autoZero"/>
        <c:crossBetween val="between"/>
      </c:valAx>
      <c:valAx>
        <c:axId val="41103152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1031888"/>
        <c:crosses val="max"/>
        <c:crossBetween val="between"/>
      </c:valAx>
      <c:catAx>
        <c:axId val="411031888"/>
        <c:scaling>
          <c:orientation val="minMax"/>
        </c:scaling>
        <c:delete val="1"/>
        <c:axPos val="b"/>
        <c:numFmt formatCode="General" sourceLinked="1"/>
        <c:majorTickMark val="out"/>
        <c:minorTickMark val="none"/>
        <c:tickLblPos val="nextTo"/>
        <c:crossAx val="4110315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G2 by Qty 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c:f>
              <c:strCache>
                <c:ptCount val="1"/>
                <c:pt idx="0">
                  <c:v>G2</c:v>
                </c:pt>
              </c:strCache>
            </c:strRef>
          </c:tx>
          <c:spPr>
            <a:solidFill>
              <a:schemeClr val="accent3"/>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G1&amp;G2'!$B$4:$F$4,'Sum G1&amp;G2'!$N$4)</c:f>
              <c:numCache>
                <c:formatCode>General</c:formatCode>
                <c:ptCount val="6"/>
                <c:pt idx="0">
                  <c:v>319</c:v>
                </c:pt>
                <c:pt idx="1">
                  <c:v>317</c:v>
                </c:pt>
                <c:pt idx="2">
                  <c:v>460</c:v>
                </c:pt>
                <c:pt idx="3">
                  <c:v>623</c:v>
                </c:pt>
                <c:pt idx="4">
                  <c:v>224</c:v>
                </c:pt>
                <c:pt idx="5" formatCode="_(* #,##0_);_(* \(#,##0\);_(* &quot;-&quot;??_);_(@_)">
                  <c:v>1943</c:v>
                </c:pt>
              </c:numCache>
              <c:extLst/>
            </c:numRef>
          </c:val>
          <c:extLst>
            <c:ext xmlns:c16="http://schemas.microsoft.com/office/drawing/2014/chart" uri="{C3380CC4-5D6E-409C-BE32-E72D297353CC}">
              <c16:uniqueId val="{00000000-DA86-4E54-8D86-198C65042CB8}"/>
            </c:ext>
          </c:extLst>
        </c:ser>
        <c:ser>
          <c:idx val="4"/>
          <c:order val="4"/>
          <c:tx>
            <c:strRef>
              <c:f>'Sum G1&amp;G2'!$A$6</c:f>
              <c:strCache>
                <c:ptCount val="1"/>
                <c:pt idx="0">
                  <c:v> Hasil Produksi </c:v>
                </c:pt>
              </c:strCache>
            </c:strRef>
          </c:tx>
          <c:spPr>
            <a:solidFill>
              <a:schemeClr val="accent5"/>
            </a:solidFill>
            <a:ln>
              <a:noFill/>
            </a:ln>
            <a:effectLst/>
          </c:spPr>
          <c:invertIfNegative val="0"/>
          <c:cat>
            <c:strRef>
              <c:f>('Sum G1&amp;G2'!$B$1:$F$1,'Sum G1&amp;G2'!$N$1)</c:f>
              <c:strCache>
                <c:ptCount val="6"/>
                <c:pt idx="0">
                  <c:v>Jan</c:v>
                </c:pt>
                <c:pt idx="1">
                  <c:v>Feb</c:v>
                </c:pt>
                <c:pt idx="2">
                  <c:v>Mar</c:v>
                </c:pt>
                <c:pt idx="3">
                  <c:v>Apr</c:v>
                </c:pt>
                <c:pt idx="4">
                  <c:v>May</c:v>
                </c:pt>
                <c:pt idx="5">
                  <c:v>Total</c:v>
                </c:pt>
              </c:strCache>
              <c:extLst/>
            </c:strRef>
          </c:cat>
          <c:val>
            <c:numRef>
              <c:f>('Sum G1&amp;G2'!$B$6:$F$6,'Sum G1&amp;G2'!$N$6)</c:f>
              <c:numCache>
                <c:formatCode>_(* #,##0_);_(* \(#,##0\);_(* "-"??_);_(@_)</c:formatCode>
                <c:ptCount val="6"/>
                <c:pt idx="0">
                  <c:v>239722</c:v>
                </c:pt>
                <c:pt idx="1">
                  <c:v>316862</c:v>
                </c:pt>
                <c:pt idx="2">
                  <c:v>318691</c:v>
                </c:pt>
                <c:pt idx="3">
                  <c:v>412329</c:v>
                </c:pt>
                <c:pt idx="4">
                  <c:v>127481</c:v>
                </c:pt>
                <c:pt idx="5">
                  <c:v>1415085</c:v>
                </c:pt>
              </c:numCache>
              <c:extLst/>
            </c:numRef>
          </c:val>
          <c:extLst>
            <c:ext xmlns:c16="http://schemas.microsoft.com/office/drawing/2014/chart" uri="{C3380CC4-5D6E-409C-BE32-E72D297353CC}">
              <c16:uniqueId val="{00000001-DA86-4E54-8D86-198C65042CB8}"/>
            </c:ext>
          </c:extLst>
        </c:ser>
        <c:dLbls>
          <c:showLegendKey val="0"/>
          <c:showVal val="0"/>
          <c:showCatName val="0"/>
          <c:showSerName val="0"/>
          <c:showPercent val="0"/>
          <c:showBubbleSize val="0"/>
        </c:dLbls>
        <c:gapWidth val="150"/>
        <c:axId val="1049519056"/>
        <c:axId val="1049509696"/>
        <c:extLst>
          <c:ext xmlns:c15="http://schemas.microsoft.com/office/drawing/2012/chart" uri="{02D57815-91ED-43cb-92C2-25804820EDAC}">
            <c15:filteredBarSeries>
              <c15:ser>
                <c:idx val="0"/>
                <c:order val="0"/>
                <c:tx>
                  <c:strRef>
                    <c:extLst>
                      <c:ext uri="{02D57815-91ED-43cb-92C2-25804820EDAC}">
                        <c15:formulaRef>
                          <c15:sqref>'Sum G1&amp;G2'!$A$2</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G1&amp;G2'!$B$2:$F$2,'Sum G1&amp;G2'!$N$2)</c15:sqref>
                        </c15:formulaRef>
                      </c:ext>
                    </c:extLst>
                    <c:numCache>
                      <c:formatCode>_(* #,##0_);_(* \(#,##0\);_(* "-"??_);_(@_)</c:formatCode>
                      <c:ptCount val="6"/>
                      <c:pt idx="0">
                        <c:v>1445</c:v>
                      </c:pt>
                      <c:pt idx="1">
                        <c:v>1066</c:v>
                      </c:pt>
                      <c:pt idx="2">
                        <c:v>1694</c:v>
                      </c:pt>
                      <c:pt idx="3">
                        <c:v>1639</c:v>
                      </c:pt>
                      <c:pt idx="4">
                        <c:v>4545</c:v>
                      </c:pt>
                      <c:pt idx="5">
                        <c:v>10389</c:v>
                      </c:pt>
                    </c:numCache>
                  </c:numRef>
                </c:val>
                <c:extLst>
                  <c:ext xmlns:c16="http://schemas.microsoft.com/office/drawing/2014/chart" uri="{C3380CC4-5D6E-409C-BE32-E72D297353CC}">
                    <c16:uniqueId val="{00000003-DA86-4E54-8D86-198C65042CB8}"/>
                  </c:ext>
                </c:extLst>
              </c15:ser>
            </c15:filteredBarSeries>
          </c:ext>
        </c:extLst>
      </c:barChart>
      <c:lineChart>
        <c:grouping val="standard"/>
        <c:varyColors val="0"/>
        <c:ser>
          <c:idx val="3"/>
          <c:order val="3"/>
          <c:tx>
            <c:strRef>
              <c:f>'Sum G1&amp;G2'!$A$5</c:f>
              <c:strCache>
                <c:ptCount val="1"/>
                <c:pt idx="0">
                  <c:v>% G2</c:v>
                </c:pt>
              </c:strCache>
            </c:strRef>
          </c:tx>
          <c:spPr>
            <a:ln w="28575" cap="rnd">
              <a:solidFill>
                <a:srgbClr val="FF345C"/>
              </a:solidFill>
              <a:round/>
            </a:ln>
            <a:effectLst/>
          </c:spPr>
          <c:marker>
            <c:symbol val="none"/>
          </c:marker>
          <c:cat>
            <c:strRef>
              <c:f>('Sum G1&amp;G2'!$B$1:$F$1,'Sum G1&amp;G2'!$N$1)</c:f>
              <c:strCache>
                <c:ptCount val="6"/>
                <c:pt idx="0">
                  <c:v>Jan</c:v>
                </c:pt>
                <c:pt idx="1">
                  <c:v>Feb</c:v>
                </c:pt>
                <c:pt idx="2">
                  <c:v>Mar</c:v>
                </c:pt>
                <c:pt idx="3">
                  <c:v>Apr</c:v>
                </c:pt>
                <c:pt idx="4">
                  <c:v>May</c:v>
                </c:pt>
                <c:pt idx="5">
                  <c:v>Total</c:v>
                </c:pt>
              </c:strCache>
              <c:extLst/>
            </c:strRef>
          </c:cat>
          <c:val>
            <c:numRef>
              <c:f>('Sum G1&amp;G2'!$B$5:$F$5,'Sum G1&amp;G2'!$N$5)</c:f>
              <c:numCache>
                <c:formatCode>0.00%</c:formatCode>
                <c:ptCount val="6"/>
                <c:pt idx="0">
                  <c:v>1.3307080701812934E-3</c:v>
                </c:pt>
                <c:pt idx="1">
                  <c:v>1.000435520826101E-3</c:v>
                </c:pt>
                <c:pt idx="2">
                  <c:v>1.4434044262310514E-3</c:v>
                </c:pt>
                <c:pt idx="3">
                  <c:v>1.5109293792093207E-3</c:v>
                </c:pt>
                <c:pt idx="4">
                  <c:v>1.7571245911155388E-3</c:v>
                </c:pt>
                <c:pt idx="5">
                  <c:v>1.3730623955451439E-3</c:v>
                </c:pt>
              </c:numCache>
              <c:extLst/>
            </c:numRef>
          </c:val>
          <c:smooth val="0"/>
          <c:extLst>
            <c:ext xmlns:c16="http://schemas.microsoft.com/office/drawing/2014/chart" uri="{C3380CC4-5D6E-409C-BE32-E72D297353CC}">
              <c16:uniqueId val="{00000002-DA86-4E54-8D86-198C65042CB8}"/>
            </c:ext>
          </c:extLst>
        </c:ser>
        <c:dLbls>
          <c:showLegendKey val="0"/>
          <c:showVal val="0"/>
          <c:showCatName val="0"/>
          <c:showSerName val="0"/>
          <c:showPercent val="0"/>
          <c:showBubbleSize val="0"/>
        </c:dLbls>
        <c:marker val="1"/>
        <c:smooth val="0"/>
        <c:axId val="1049531656"/>
        <c:axId val="1049530576"/>
        <c:extLst>
          <c:ext xmlns:c15="http://schemas.microsoft.com/office/drawing/2012/chart" uri="{02D57815-91ED-43cb-92C2-25804820EDAC}">
            <c15:filteredLineSeries>
              <c15:ser>
                <c:idx val="1"/>
                <c:order val="1"/>
                <c:tx>
                  <c:strRef>
                    <c:extLst>
                      <c:ext uri="{02D57815-91ED-43cb-92C2-25804820EDAC}">
                        <c15:formulaRef>
                          <c15:sqref>'Sum G1&amp;G2'!$A$3</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G1&amp;G2'!$B$1:$F$1,'Sum G1&amp;G2'!$N$1)</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G1&amp;G2'!$B$3:$F$3,'Sum G1&amp;G2'!$N$3)</c15:sqref>
                        </c15:formulaRef>
                      </c:ext>
                    </c:extLst>
                    <c:numCache>
                      <c:formatCode>0.00%</c:formatCode>
                      <c:ptCount val="6"/>
                      <c:pt idx="0">
                        <c:v>6.0278155530155766E-3</c:v>
                      </c:pt>
                      <c:pt idx="1">
                        <c:v>3.3642405842290966E-3</c:v>
                      </c:pt>
                      <c:pt idx="2">
                        <c:v>5.3154936913813065E-3</c:v>
                      </c:pt>
                      <c:pt idx="3">
                        <c:v>3.9749811436983577E-3</c:v>
                      </c:pt>
                      <c:pt idx="4">
                        <c:v>3.5652371725982693E-2</c:v>
                      </c:pt>
                      <c:pt idx="5">
                        <c:v>7.3416084546158002E-3</c:v>
                      </c:pt>
                    </c:numCache>
                  </c:numRef>
                </c:val>
                <c:smooth val="0"/>
                <c:extLst>
                  <c:ext xmlns:c16="http://schemas.microsoft.com/office/drawing/2014/chart" uri="{C3380CC4-5D6E-409C-BE32-E72D297353CC}">
                    <c16:uniqueId val="{00000004-DA86-4E54-8D86-198C65042CB8}"/>
                  </c:ext>
                </c:extLst>
              </c15:ser>
            </c15:filteredLineSeries>
          </c:ext>
        </c:extLst>
      </c:lineChart>
      <c:catAx>
        <c:axId val="104951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9509696"/>
        <c:crosses val="autoZero"/>
        <c:auto val="1"/>
        <c:lblAlgn val="ctr"/>
        <c:lblOffset val="100"/>
        <c:noMultiLvlLbl val="0"/>
      </c:catAx>
      <c:valAx>
        <c:axId val="10495096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19056"/>
        <c:crosses val="autoZero"/>
        <c:crossBetween val="between"/>
      </c:valAx>
      <c:valAx>
        <c:axId val="104953057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9531656"/>
        <c:crosses val="max"/>
        <c:crossBetween val="between"/>
      </c:valAx>
      <c:catAx>
        <c:axId val="1049531656"/>
        <c:scaling>
          <c:orientation val="minMax"/>
        </c:scaling>
        <c:delete val="1"/>
        <c:axPos val="b"/>
        <c:numFmt formatCode="General" sourceLinked="1"/>
        <c:majorTickMark val="out"/>
        <c:minorTickMark val="none"/>
        <c:tickLblPos val="nextTo"/>
        <c:crossAx val="104953057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 10 By Qty </a:t>
            </a:r>
            <a:r>
              <a:rPr lang="en-US" sz="2400" b="1" dirty="0" err="1"/>
              <a:t>Penyebab</a:t>
            </a:r>
            <a:r>
              <a:rPr lang="en-US" sz="2400" b="1" baseline="0" dirty="0"/>
              <a:t> G2</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Sheet2!$E$55</c:f>
              <c:strCache>
                <c:ptCount val="1"/>
                <c:pt idx="0">
                  <c:v> Jumlah </c:v>
                </c:pt>
              </c:strCache>
            </c:strRef>
          </c:tx>
          <c:spPr>
            <a:solidFill>
              <a:srgbClr val="002060"/>
            </a:solidFill>
            <a:ln>
              <a:noFill/>
            </a:ln>
            <a:effectLst/>
          </c:spPr>
          <c:invertIfNegative val="0"/>
          <c:cat>
            <c:strRef>
              <c:f>Sheet2!$D$56:$D$65</c:f>
              <c:strCache>
                <c:ptCount val="10"/>
                <c:pt idx="0">
                  <c:v>Terbakar</c:v>
                </c:pt>
                <c:pt idx="1">
                  <c:v>Gagal Proses</c:v>
                </c:pt>
                <c:pt idx="2">
                  <c:v>Kentob</c:v>
                </c:pt>
                <c:pt idx="3">
                  <c:v>Mesin Error</c:v>
                </c:pt>
                <c:pt idx="4">
                  <c:v>Kuning</c:v>
                </c:pt>
                <c:pt idx="5">
                  <c:v>Cacat</c:v>
                </c:pt>
                <c:pt idx="6">
                  <c:v>Gagal Las</c:v>
                </c:pt>
                <c:pt idx="7">
                  <c:v>Gagal T-Nut</c:v>
                </c:pt>
                <c:pt idx="8">
                  <c:v>Gagal Setting Mesin</c:v>
                </c:pt>
                <c:pt idx="9">
                  <c:v>Cat melotok</c:v>
                </c:pt>
              </c:strCache>
            </c:strRef>
          </c:cat>
          <c:val>
            <c:numRef>
              <c:f>Sheet2!$E$56:$E$65</c:f>
              <c:numCache>
                <c:formatCode>General</c:formatCode>
                <c:ptCount val="10"/>
                <c:pt idx="0">
                  <c:v>542</c:v>
                </c:pt>
                <c:pt idx="1">
                  <c:v>251</c:v>
                </c:pt>
                <c:pt idx="2">
                  <c:v>242</c:v>
                </c:pt>
                <c:pt idx="3">
                  <c:v>134</c:v>
                </c:pt>
                <c:pt idx="4">
                  <c:v>130</c:v>
                </c:pt>
                <c:pt idx="5">
                  <c:v>100</c:v>
                </c:pt>
                <c:pt idx="6">
                  <c:v>84</c:v>
                </c:pt>
                <c:pt idx="7">
                  <c:v>78</c:v>
                </c:pt>
                <c:pt idx="8">
                  <c:v>75</c:v>
                </c:pt>
                <c:pt idx="9">
                  <c:v>67</c:v>
                </c:pt>
              </c:numCache>
            </c:numRef>
          </c:val>
          <c:extLst>
            <c:ext xmlns:c16="http://schemas.microsoft.com/office/drawing/2014/chart" uri="{C3380CC4-5D6E-409C-BE32-E72D297353CC}">
              <c16:uniqueId val="{00000000-6942-4016-A6E9-EE10DA38E5ED}"/>
            </c:ext>
          </c:extLst>
        </c:ser>
        <c:dLbls>
          <c:showLegendKey val="0"/>
          <c:showVal val="0"/>
          <c:showCatName val="0"/>
          <c:showSerName val="0"/>
          <c:showPercent val="0"/>
          <c:showBubbleSize val="0"/>
        </c:dLbls>
        <c:gapWidth val="150"/>
        <c:axId val="985475240"/>
        <c:axId val="985480280"/>
      </c:barChart>
      <c:lineChart>
        <c:grouping val="standard"/>
        <c:varyColors val="0"/>
        <c:ser>
          <c:idx val="1"/>
          <c:order val="1"/>
          <c:tx>
            <c:strRef>
              <c:f>Sheet2!$F$55</c:f>
              <c:strCache>
                <c:ptCount val="1"/>
                <c:pt idx="0">
                  <c:v>%</c:v>
                </c:pt>
              </c:strCache>
            </c:strRef>
          </c:tx>
          <c:spPr>
            <a:ln w="28575" cap="rnd">
              <a:solidFill>
                <a:srgbClr val="6CE5E8"/>
              </a:solidFill>
              <a:round/>
            </a:ln>
            <a:effectLst/>
          </c:spPr>
          <c:marker>
            <c:symbol val="none"/>
          </c:marker>
          <c:cat>
            <c:strRef>
              <c:f>Sheet2!$D$56:$D$65</c:f>
              <c:strCache>
                <c:ptCount val="10"/>
                <c:pt idx="0">
                  <c:v>Terbakar</c:v>
                </c:pt>
                <c:pt idx="1">
                  <c:v>Gagal Proses</c:v>
                </c:pt>
                <c:pt idx="2">
                  <c:v>Kentob</c:v>
                </c:pt>
                <c:pt idx="3">
                  <c:v>Mesin Error</c:v>
                </c:pt>
                <c:pt idx="4">
                  <c:v>Kuning</c:v>
                </c:pt>
                <c:pt idx="5">
                  <c:v>Cacat</c:v>
                </c:pt>
                <c:pt idx="6">
                  <c:v>Gagal Las</c:v>
                </c:pt>
                <c:pt idx="7">
                  <c:v>Gagal T-Nut</c:v>
                </c:pt>
                <c:pt idx="8">
                  <c:v>Gagal Setting Mesin</c:v>
                </c:pt>
                <c:pt idx="9">
                  <c:v>Cat melotok</c:v>
                </c:pt>
              </c:strCache>
            </c:strRef>
          </c:cat>
          <c:val>
            <c:numRef>
              <c:f>Sheet2!$F$56:$F$65</c:f>
              <c:numCache>
                <c:formatCode>0%</c:formatCode>
                <c:ptCount val="10"/>
                <c:pt idx="0">
                  <c:v>0.27895007720020587</c:v>
                </c:pt>
                <c:pt idx="1">
                  <c:v>0.12918167781780751</c:v>
                </c:pt>
                <c:pt idx="2">
                  <c:v>0.12454966546577458</c:v>
                </c:pt>
                <c:pt idx="3">
                  <c:v>6.8965517241379309E-2</c:v>
                </c:pt>
                <c:pt idx="4">
                  <c:v>6.690684508492023E-2</c:v>
                </c:pt>
                <c:pt idx="5">
                  <c:v>5.1466803911477101E-2</c:v>
                </c:pt>
                <c:pt idx="6">
                  <c:v>4.3232115285640763E-2</c:v>
                </c:pt>
                <c:pt idx="7">
                  <c:v>4.0144107050952137E-2</c:v>
                </c:pt>
                <c:pt idx="8">
                  <c:v>3.860010293360782E-2</c:v>
                </c:pt>
                <c:pt idx="9">
                  <c:v>3.4482758620689655E-2</c:v>
                </c:pt>
              </c:numCache>
            </c:numRef>
          </c:val>
          <c:smooth val="0"/>
          <c:extLst>
            <c:ext xmlns:c16="http://schemas.microsoft.com/office/drawing/2014/chart" uri="{C3380CC4-5D6E-409C-BE32-E72D297353CC}">
              <c16:uniqueId val="{00000001-6942-4016-A6E9-EE10DA38E5ED}"/>
            </c:ext>
          </c:extLst>
        </c:ser>
        <c:dLbls>
          <c:showLegendKey val="0"/>
          <c:showVal val="0"/>
          <c:showCatName val="0"/>
          <c:showSerName val="0"/>
          <c:showPercent val="0"/>
          <c:showBubbleSize val="0"/>
        </c:dLbls>
        <c:marker val="1"/>
        <c:smooth val="0"/>
        <c:axId val="985480640"/>
        <c:axId val="985482440"/>
      </c:lineChart>
      <c:catAx>
        <c:axId val="98547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5480280"/>
        <c:crosses val="autoZero"/>
        <c:auto val="1"/>
        <c:lblAlgn val="ctr"/>
        <c:lblOffset val="100"/>
        <c:noMultiLvlLbl val="0"/>
      </c:catAx>
      <c:valAx>
        <c:axId val="98548028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75240"/>
        <c:crosses val="autoZero"/>
        <c:crossBetween val="between"/>
      </c:valAx>
      <c:valAx>
        <c:axId val="98548244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0640"/>
        <c:crosses val="max"/>
        <c:crossBetween val="between"/>
      </c:valAx>
      <c:catAx>
        <c:axId val="985480640"/>
        <c:scaling>
          <c:orientation val="minMax"/>
        </c:scaling>
        <c:delete val="1"/>
        <c:axPos val="b"/>
        <c:numFmt formatCode="General" sourceLinked="1"/>
        <c:majorTickMark val="none"/>
        <c:minorTickMark val="none"/>
        <c:tickLblPos val="nextTo"/>
        <c:crossAx val="98548244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400" b="1" dirty="0" err="1"/>
              <a:t>Gagal</a:t>
            </a:r>
            <a:r>
              <a:rPr lang="en-US" sz="2400" b="1" dirty="0"/>
              <a:t> G2 by Value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Value-1'!$J$13</c:f>
              <c:strCache>
                <c:ptCount val="1"/>
                <c:pt idx="0">
                  <c:v> Assembling </c:v>
                </c:pt>
              </c:strCache>
            </c:strRef>
          </c:tx>
          <c:spPr>
            <a:solidFill>
              <a:schemeClr val="accent1"/>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Value-1'!$K$13:$P$13</c:f>
              <c:numCache>
                <c:formatCode>_(* #,##0_);_(* \(#,##0\);_(* "-"??_);_(@_)</c:formatCode>
                <c:ptCount val="6"/>
                <c:pt idx="0">
                  <c:v>8956258</c:v>
                </c:pt>
                <c:pt idx="1">
                  <c:v>13568856</c:v>
                </c:pt>
                <c:pt idx="2">
                  <c:v>10322038</c:v>
                </c:pt>
                <c:pt idx="3">
                  <c:v>9658595</c:v>
                </c:pt>
                <c:pt idx="4">
                  <c:v>8614977</c:v>
                </c:pt>
                <c:pt idx="5">
                  <c:v>51120724</c:v>
                </c:pt>
              </c:numCache>
            </c:numRef>
          </c:val>
          <c:extLst>
            <c:ext xmlns:c16="http://schemas.microsoft.com/office/drawing/2014/chart" uri="{C3380CC4-5D6E-409C-BE32-E72D297353CC}">
              <c16:uniqueId val="{00000000-C6D1-40FB-9EED-1279F6A7FB5B}"/>
            </c:ext>
          </c:extLst>
        </c:ser>
        <c:ser>
          <c:idx val="1"/>
          <c:order val="1"/>
          <c:tx>
            <c:strRef>
              <c:f>'G2 Value-1'!$J$14</c:f>
              <c:strCache>
                <c:ptCount val="1"/>
                <c:pt idx="0">
                  <c:v> Finishing </c:v>
                </c:pt>
              </c:strCache>
            </c:strRef>
          </c:tx>
          <c:spPr>
            <a:solidFill>
              <a:schemeClr val="accent2"/>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Value-1'!$K$14:$P$14</c:f>
              <c:numCache>
                <c:formatCode>_(* #,##0_);_(* \(#,##0\);_(* "-"??_);_(@_)</c:formatCode>
                <c:ptCount val="6"/>
                <c:pt idx="0">
                  <c:v>0</c:v>
                </c:pt>
                <c:pt idx="1">
                  <c:v>450184</c:v>
                </c:pt>
                <c:pt idx="2">
                  <c:v>9501040</c:v>
                </c:pt>
                <c:pt idx="3">
                  <c:v>7817678</c:v>
                </c:pt>
                <c:pt idx="4">
                  <c:v>2388725</c:v>
                </c:pt>
                <c:pt idx="5">
                  <c:v>20157627</c:v>
                </c:pt>
              </c:numCache>
            </c:numRef>
          </c:val>
          <c:extLst>
            <c:ext xmlns:c16="http://schemas.microsoft.com/office/drawing/2014/chart" uri="{C3380CC4-5D6E-409C-BE32-E72D297353CC}">
              <c16:uniqueId val="{00000001-C6D1-40FB-9EED-1279F6A7FB5B}"/>
            </c:ext>
          </c:extLst>
        </c:ser>
        <c:ser>
          <c:idx val="2"/>
          <c:order val="2"/>
          <c:tx>
            <c:strRef>
              <c:f>'G2 Value-1'!$J$15</c:f>
              <c:strCache>
                <c:ptCount val="1"/>
                <c:pt idx="0">
                  <c:v> Konstruksi </c:v>
                </c:pt>
              </c:strCache>
            </c:strRef>
          </c:tx>
          <c:spPr>
            <a:solidFill>
              <a:schemeClr val="accent3"/>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Value-1'!$K$15:$P$15</c:f>
              <c:numCache>
                <c:formatCode>_(* #,##0_);_(* \(#,##0\);_(* "-"??_);_(@_)</c:formatCode>
                <c:ptCount val="6"/>
                <c:pt idx="0">
                  <c:v>7865761</c:v>
                </c:pt>
                <c:pt idx="1">
                  <c:v>10602589</c:v>
                </c:pt>
                <c:pt idx="2">
                  <c:v>14178541</c:v>
                </c:pt>
                <c:pt idx="3">
                  <c:v>16217708</c:v>
                </c:pt>
                <c:pt idx="4">
                  <c:v>7772403</c:v>
                </c:pt>
                <c:pt idx="5">
                  <c:v>56637002</c:v>
                </c:pt>
              </c:numCache>
            </c:numRef>
          </c:val>
          <c:extLst>
            <c:ext xmlns:c16="http://schemas.microsoft.com/office/drawing/2014/chart" uri="{C3380CC4-5D6E-409C-BE32-E72D297353CC}">
              <c16:uniqueId val="{00000002-C6D1-40FB-9EED-1279F6A7FB5B}"/>
            </c:ext>
          </c:extLst>
        </c:ser>
        <c:ser>
          <c:idx val="3"/>
          <c:order val="3"/>
          <c:tx>
            <c:strRef>
              <c:f>'G2 Value-1'!$J$16</c:f>
              <c:strCache>
                <c:ptCount val="1"/>
                <c:pt idx="0">
                  <c:v> Nailing </c:v>
                </c:pt>
              </c:strCache>
            </c:strRef>
          </c:tx>
          <c:spPr>
            <a:solidFill>
              <a:schemeClr val="accent4"/>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Value-1'!$K$16:$P$16</c:f>
              <c:numCache>
                <c:formatCode>_(* #,##0_);_(* \(#,##0\);_(* "-"??_);_(@_)</c:formatCode>
                <c:ptCount val="6"/>
                <c:pt idx="0">
                  <c:v>1580805</c:v>
                </c:pt>
                <c:pt idx="1">
                  <c:v>1643120</c:v>
                </c:pt>
                <c:pt idx="2">
                  <c:v>428165</c:v>
                </c:pt>
                <c:pt idx="3">
                  <c:v>10928</c:v>
                </c:pt>
                <c:pt idx="4">
                  <c:v>611243</c:v>
                </c:pt>
                <c:pt idx="5">
                  <c:v>4274261</c:v>
                </c:pt>
              </c:numCache>
            </c:numRef>
          </c:val>
          <c:extLst>
            <c:ext xmlns:c16="http://schemas.microsoft.com/office/drawing/2014/chart" uri="{C3380CC4-5D6E-409C-BE32-E72D297353CC}">
              <c16:uniqueId val="{00000003-C6D1-40FB-9EED-1279F6A7FB5B}"/>
            </c:ext>
          </c:extLst>
        </c:ser>
        <c:ser>
          <c:idx val="4"/>
          <c:order val="4"/>
          <c:tx>
            <c:strRef>
              <c:f>'G2 Value-1'!$J$17</c:f>
              <c:strCache>
                <c:ptCount val="1"/>
                <c:pt idx="0">
                  <c:v> Grand Total </c:v>
                </c:pt>
              </c:strCache>
            </c:strRef>
          </c:tx>
          <c:spPr>
            <a:solidFill>
              <a:schemeClr val="accent5"/>
            </a:solidFill>
            <a:ln>
              <a:noFill/>
            </a:ln>
            <a:effectLst/>
          </c:spPr>
          <c:invertIfNegative val="0"/>
          <c:cat>
            <c:strRef>
              <c:f>'G2 Value-1'!$K$12:$P$12</c:f>
              <c:strCache>
                <c:ptCount val="6"/>
                <c:pt idx="0">
                  <c:v>Jan</c:v>
                </c:pt>
                <c:pt idx="1">
                  <c:v>Feb</c:v>
                </c:pt>
                <c:pt idx="2">
                  <c:v>Mar</c:v>
                </c:pt>
                <c:pt idx="3">
                  <c:v>Apr</c:v>
                </c:pt>
                <c:pt idx="4">
                  <c:v>May</c:v>
                </c:pt>
                <c:pt idx="5">
                  <c:v> Grand Total </c:v>
                </c:pt>
              </c:strCache>
            </c:strRef>
          </c:cat>
          <c:val>
            <c:numRef>
              <c:f>'G2 Value-1'!$K$17:$P$17</c:f>
              <c:numCache>
                <c:formatCode>General</c:formatCode>
                <c:ptCount val="6"/>
                <c:pt idx="0">
                  <c:v>18402824</c:v>
                </c:pt>
                <c:pt idx="1">
                  <c:v>26264749</c:v>
                </c:pt>
                <c:pt idx="2">
                  <c:v>34429784</c:v>
                </c:pt>
                <c:pt idx="3">
                  <c:v>33704909</c:v>
                </c:pt>
                <c:pt idx="4">
                  <c:v>19387348</c:v>
                </c:pt>
                <c:pt idx="5" formatCode="_(* #,##0_);_(* \(#,##0\);_(* &quot;-&quot;??_);_(@_)">
                  <c:v>132189614</c:v>
                </c:pt>
              </c:numCache>
            </c:numRef>
          </c:val>
          <c:extLst>
            <c:ext xmlns:c16="http://schemas.microsoft.com/office/drawing/2014/chart" uri="{C3380CC4-5D6E-409C-BE32-E72D297353CC}">
              <c16:uniqueId val="{00000004-C6D1-40FB-9EED-1279F6A7FB5B}"/>
            </c:ext>
          </c:extLst>
        </c:ser>
        <c:dLbls>
          <c:showLegendKey val="0"/>
          <c:showVal val="0"/>
          <c:showCatName val="0"/>
          <c:showSerName val="0"/>
          <c:showPercent val="0"/>
          <c:showBubbleSize val="0"/>
        </c:dLbls>
        <c:gapWidth val="150"/>
        <c:axId val="1023611144"/>
        <c:axId val="1023618344"/>
      </c:barChart>
      <c:catAx>
        <c:axId val="1023611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23618344"/>
        <c:crosses val="autoZero"/>
        <c:auto val="1"/>
        <c:lblAlgn val="ctr"/>
        <c:lblOffset val="100"/>
        <c:noMultiLvlLbl val="0"/>
      </c:catAx>
      <c:valAx>
        <c:axId val="102361834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11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b="1" dirty="0"/>
              <a:t>Top 10 by Value </a:t>
            </a:r>
            <a:r>
              <a:rPr lang="en-US" b="1" dirty="0" err="1"/>
              <a:t>Penyebab</a:t>
            </a:r>
            <a:r>
              <a:rPr lang="en-US" b="1" dirty="0"/>
              <a:t> G2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G2'!$E$121</c:f>
              <c:strCache>
                <c:ptCount val="1"/>
                <c:pt idx="0">
                  <c:v> Value </c:v>
                </c:pt>
              </c:strCache>
            </c:strRef>
          </c:tx>
          <c:spPr>
            <a:solidFill>
              <a:schemeClr val="accent1"/>
            </a:solidFill>
            <a:ln>
              <a:noFill/>
            </a:ln>
            <a:effectLst/>
          </c:spPr>
          <c:invertIfNegative val="0"/>
          <c:cat>
            <c:strRef>
              <c:f>'Top 5 G2'!$D$122:$D$131</c:f>
              <c:strCache>
                <c:ptCount val="10"/>
                <c:pt idx="0">
                  <c:v>KENTOP</c:v>
                </c:pt>
                <c:pt idx="1">
                  <c:v>HASIL BONGKARAN</c:v>
                </c:pt>
                <c:pt idx="2">
                  <c:v>GAGAL CHROME</c:v>
                </c:pt>
                <c:pt idx="3">
                  <c:v>GAGAL SETTING AWAL PROSES</c:v>
                </c:pt>
                <c:pt idx="4">
                  <c:v>KARAT</c:v>
                </c:pt>
                <c:pt idx="5">
                  <c:v>TERBAKAR</c:v>
                </c:pt>
                <c:pt idx="6">
                  <c:v>GAGAL LAS</c:v>
                </c:pt>
                <c:pt idx="7">
                  <c:v>HANDLING</c:v>
                </c:pt>
                <c:pt idx="8">
                  <c:v>NODA BINTIK</c:v>
                </c:pt>
                <c:pt idx="9">
                  <c:v>GAGAL GEPENG</c:v>
                </c:pt>
              </c:strCache>
            </c:strRef>
          </c:cat>
          <c:val>
            <c:numRef>
              <c:f>'Top 5 G2'!$E$122:$E$131</c:f>
              <c:numCache>
                <c:formatCode>_(* #,##0_);_(* \(#,##0\);_(* "-"??_);_(@_)</c:formatCode>
                <c:ptCount val="10"/>
                <c:pt idx="0">
                  <c:v>31180179</c:v>
                </c:pt>
                <c:pt idx="1">
                  <c:v>12070697</c:v>
                </c:pt>
                <c:pt idx="2">
                  <c:v>11235168</c:v>
                </c:pt>
                <c:pt idx="3">
                  <c:v>10757434</c:v>
                </c:pt>
                <c:pt idx="4">
                  <c:v>10300934</c:v>
                </c:pt>
                <c:pt idx="5">
                  <c:v>8700111</c:v>
                </c:pt>
                <c:pt idx="6">
                  <c:v>8280092</c:v>
                </c:pt>
                <c:pt idx="7">
                  <c:v>6226411</c:v>
                </c:pt>
                <c:pt idx="8">
                  <c:v>4352207</c:v>
                </c:pt>
                <c:pt idx="9">
                  <c:v>3810408</c:v>
                </c:pt>
              </c:numCache>
            </c:numRef>
          </c:val>
          <c:extLst>
            <c:ext xmlns:c16="http://schemas.microsoft.com/office/drawing/2014/chart" uri="{C3380CC4-5D6E-409C-BE32-E72D297353CC}">
              <c16:uniqueId val="{00000000-EDB1-45C4-9C3C-DC35A3303B71}"/>
            </c:ext>
          </c:extLst>
        </c:ser>
        <c:dLbls>
          <c:showLegendKey val="0"/>
          <c:showVal val="0"/>
          <c:showCatName val="0"/>
          <c:showSerName val="0"/>
          <c:showPercent val="0"/>
          <c:showBubbleSize val="0"/>
        </c:dLbls>
        <c:gapWidth val="150"/>
        <c:axId val="985486040"/>
        <c:axId val="985490000"/>
      </c:barChart>
      <c:lineChart>
        <c:grouping val="standard"/>
        <c:varyColors val="0"/>
        <c:ser>
          <c:idx val="1"/>
          <c:order val="1"/>
          <c:tx>
            <c:strRef>
              <c:f>'Top 5 G2'!$F$121</c:f>
              <c:strCache>
                <c:ptCount val="1"/>
                <c:pt idx="0">
                  <c:v>%</c:v>
                </c:pt>
              </c:strCache>
            </c:strRef>
          </c:tx>
          <c:spPr>
            <a:ln w="28575" cap="rnd">
              <a:solidFill>
                <a:schemeClr val="accent2"/>
              </a:solidFill>
              <a:round/>
            </a:ln>
            <a:effectLst/>
          </c:spPr>
          <c:marker>
            <c:symbol val="none"/>
          </c:marker>
          <c:cat>
            <c:strRef>
              <c:f>'Top 5 G2'!$D$122:$D$131</c:f>
              <c:strCache>
                <c:ptCount val="10"/>
                <c:pt idx="0">
                  <c:v>KENTOP</c:v>
                </c:pt>
                <c:pt idx="1">
                  <c:v>HASIL BONGKARAN</c:v>
                </c:pt>
                <c:pt idx="2">
                  <c:v>GAGAL CHROME</c:v>
                </c:pt>
                <c:pt idx="3">
                  <c:v>GAGAL SETTING AWAL PROSES</c:v>
                </c:pt>
                <c:pt idx="4">
                  <c:v>KARAT</c:v>
                </c:pt>
                <c:pt idx="5">
                  <c:v>TERBAKAR</c:v>
                </c:pt>
                <c:pt idx="6">
                  <c:v>GAGAL LAS</c:v>
                </c:pt>
                <c:pt idx="7">
                  <c:v>HANDLING</c:v>
                </c:pt>
                <c:pt idx="8">
                  <c:v>NODA BINTIK</c:v>
                </c:pt>
                <c:pt idx="9">
                  <c:v>GAGAL GEPENG</c:v>
                </c:pt>
              </c:strCache>
            </c:strRef>
          </c:cat>
          <c:val>
            <c:numRef>
              <c:f>'Top 5 G2'!$F$122:$F$131</c:f>
              <c:numCache>
                <c:formatCode>0%</c:formatCode>
                <c:ptCount val="10"/>
                <c:pt idx="0">
                  <c:v>0.23561815409168035</c:v>
                </c:pt>
                <c:pt idx="1">
                  <c:v>9.1214208415544493E-2</c:v>
                </c:pt>
                <c:pt idx="2">
                  <c:v>8.4900396019853386E-2</c:v>
                </c:pt>
                <c:pt idx="3">
                  <c:v>8.1290320425776941E-2</c:v>
                </c:pt>
                <c:pt idx="4">
                  <c:v>7.78407030472862E-2</c:v>
                </c:pt>
                <c:pt idx="5">
                  <c:v>6.574382059232961E-2</c:v>
                </c:pt>
                <c:pt idx="6">
                  <c:v>6.2569877894199696E-2</c:v>
                </c:pt>
                <c:pt idx="7">
                  <c:v>4.7050899433134542E-2</c:v>
                </c:pt>
                <c:pt idx="8">
                  <c:v>3.2888168459997931E-2</c:v>
                </c:pt>
                <c:pt idx="9">
                  <c:v>2.879397514992366E-2</c:v>
                </c:pt>
              </c:numCache>
            </c:numRef>
          </c:val>
          <c:smooth val="0"/>
          <c:extLst>
            <c:ext xmlns:c16="http://schemas.microsoft.com/office/drawing/2014/chart" uri="{C3380CC4-5D6E-409C-BE32-E72D297353CC}">
              <c16:uniqueId val="{00000001-EDB1-45C4-9C3C-DC35A3303B71}"/>
            </c:ext>
          </c:extLst>
        </c:ser>
        <c:dLbls>
          <c:showLegendKey val="0"/>
          <c:showVal val="0"/>
          <c:showCatName val="0"/>
          <c:showSerName val="0"/>
          <c:showPercent val="0"/>
          <c:showBubbleSize val="0"/>
        </c:dLbls>
        <c:marker val="1"/>
        <c:smooth val="0"/>
        <c:axId val="985486400"/>
        <c:axId val="985491440"/>
      </c:lineChart>
      <c:catAx>
        <c:axId val="98548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85490000"/>
        <c:crosses val="autoZero"/>
        <c:auto val="1"/>
        <c:lblAlgn val="ctr"/>
        <c:lblOffset val="100"/>
        <c:noMultiLvlLbl val="0"/>
      </c:catAx>
      <c:valAx>
        <c:axId val="98549000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6040"/>
        <c:crosses val="autoZero"/>
        <c:crossBetween val="between"/>
      </c:valAx>
      <c:valAx>
        <c:axId val="98549144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486400"/>
        <c:crosses val="max"/>
        <c:crossBetween val="between"/>
      </c:valAx>
      <c:catAx>
        <c:axId val="985486400"/>
        <c:scaling>
          <c:orientation val="minMax"/>
        </c:scaling>
        <c:delete val="1"/>
        <c:axPos val="b"/>
        <c:numFmt formatCode="General" sourceLinked="1"/>
        <c:majorTickMark val="none"/>
        <c:minorTickMark val="none"/>
        <c:tickLblPos val="nextTo"/>
        <c:crossAx val="98549144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G1</a:t>
            </a:r>
            <a:r>
              <a:rPr lang="en-US" sz="2400" b="1" baseline="0"/>
              <a:t> &amp; G2 By Qty Line Construction</a:t>
            </a:r>
            <a:endParaRPr lang="en-US"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G1&amp;G2'!$A$29</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G1&amp;G2'!$B$29:$F$29,'Sum G1&amp;G2'!$N$29)</c:f>
              <c:numCache>
                <c:formatCode>_(* #,##0_);_(* \(#,##0\);_(* "-"??_);_(@_)</c:formatCode>
                <c:ptCount val="6"/>
                <c:pt idx="0">
                  <c:v>0</c:v>
                </c:pt>
                <c:pt idx="1">
                  <c:v>0</c:v>
                </c:pt>
                <c:pt idx="2">
                  <c:v>0</c:v>
                </c:pt>
                <c:pt idx="3">
                  <c:v>0</c:v>
                </c:pt>
                <c:pt idx="4">
                  <c:v>0</c:v>
                </c:pt>
                <c:pt idx="5">
                  <c:v>0</c:v>
                </c:pt>
              </c:numCache>
              <c:extLst/>
            </c:numRef>
          </c:val>
          <c:extLst>
            <c:ext xmlns:c16="http://schemas.microsoft.com/office/drawing/2014/chart" uri="{C3380CC4-5D6E-409C-BE32-E72D297353CC}">
              <c16:uniqueId val="{00000000-E37A-4AAC-AFD5-F79A6147241A}"/>
            </c:ext>
          </c:extLst>
        </c:ser>
        <c:ser>
          <c:idx val="2"/>
          <c:order val="2"/>
          <c:tx>
            <c:strRef>
              <c:f>'Sum G1&amp;G2'!$A$31</c:f>
              <c:strCache>
                <c:ptCount val="1"/>
                <c:pt idx="0">
                  <c:v>G2</c:v>
                </c:pt>
              </c:strCache>
            </c:strRef>
          </c:tx>
          <c:spPr>
            <a:solidFill>
              <a:srgbClr val="6CE5E8"/>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G1&amp;G2'!$B$31:$F$31,'Sum G1&amp;G2'!$N$31)</c:f>
              <c:numCache>
                <c:formatCode>General</c:formatCode>
                <c:ptCount val="6"/>
                <c:pt idx="0">
                  <c:v>95</c:v>
                </c:pt>
                <c:pt idx="1">
                  <c:v>174</c:v>
                </c:pt>
                <c:pt idx="2">
                  <c:v>103</c:v>
                </c:pt>
                <c:pt idx="3">
                  <c:v>147</c:v>
                </c:pt>
                <c:pt idx="4">
                  <c:v>59</c:v>
                </c:pt>
                <c:pt idx="5" formatCode="_(* #,##0_);_(* \(#,##0\);_(* &quot;-&quot;??_);_(@_)">
                  <c:v>578</c:v>
                </c:pt>
              </c:numCache>
              <c:extLst/>
            </c:numRef>
          </c:val>
          <c:extLst>
            <c:ext xmlns:c16="http://schemas.microsoft.com/office/drawing/2014/chart" uri="{C3380CC4-5D6E-409C-BE32-E72D297353CC}">
              <c16:uniqueId val="{00000001-E37A-4AAC-AFD5-F79A6147241A}"/>
            </c:ext>
          </c:extLst>
        </c:ser>
        <c:ser>
          <c:idx val="4"/>
          <c:order val="4"/>
          <c:tx>
            <c:strRef>
              <c:f>'Sum G1&amp;G2'!$A$33</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G1&amp;G2'!$B$33:$F$33,'Sum G1&amp;G2'!$N$33)</c:f>
              <c:numCache>
                <c:formatCode>_(* #,##0_);_(* \(#,##0\);_(* "-"??_);_(@_)</c:formatCode>
                <c:ptCount val="6"/>
                <c:pt idx="0">
                  <c:v>52479</c:v>
                </c:pt>
                <c:pt idx="1">
                  <c:v>69996</c:v>
                </c:pt>
                <c:pt idx="2">
                  <c:v>79330</c:v>
                </c:pt>
                <c:pt idx="3">
                  <c:v>62429</c:v>
                </c:pt>
                <c:pt idx="4">
                  <c:v>45206</c:v>
                </c:pt>
                <c:pt idx="5">
                  <c:v>309440</c:v>
                </c:pt>
              </c:numCache>
              <c:extLst/>
            </c:numRef>
          </c:val>
          <c:extLst>
            <c:ext xmlns:c16="http://schemas.microsoft.com/office/drawing/2014/chart" uri="{C3380CC4-5D6E-409C-BE32-E72D297353CC}">
              <c16:uniqueId val="{00000002-E37A-4AAC-AFD5-F79A6147241A}"/>
            </c:ext>
          </c:extLst>
        </c:ser>
        <c:dLbls>
          <c:showLegendKey val="0"/>
          <c:showVal val="0"/>
          <c:showCatName val="0"/>
          <c:showSerName val="0"/>
          <c:showPercent val="0"/>
          <c:showBubbleSize val="0"/>
        </c:dLbls>
        <c:gapWidth val="150"/>
        <c:axId val="1020406496"/>
        <c:axId val="1020402536"/>
      </c:barChart>
      <c:lineChart>
        <c:grouping val="standard"/>
        <c:varyColors val="0"/>
        <c:ser>
          <c:idx val="1"/>
          <c:order val="1"/>
          <c:tx>
            <c:strRef>
              <c:f>'Sum G1&amp;G2'!$A$30</c:f>
              <c:strCache>
                <c:ptCount val="1"/>
                <c:pt idx="0">
                  <c:v>% G1</c:v>
                </c:pt>
              </c:strCache>
            </c:strRef>
          </c:tx>
          <c:spPr>
            <a:ln w="28575" cap="rnd">
              <a:solidFill>
                <a:srgbClr val="00B050"/>
              </a:solidFill>
              <a:round/>
            </a:ln>
            <a:effectLst/>
          </c:spPr>
          <c:marker>
            <c:symbol val="none"/>
          </c:marker>
          <c:cat>
            <c:strRef>
              <c:f>('Sum G1&amp;G2'!$B$28:$F$28,'Sum G1&amp;G2'!$N$28)</c:f>
              <c:strCache>
                <c:ptCount val="6"/>
                <c:pt idx="0">
                  <c:v>Jan</c:v>
                </c:pt>
                <c:pt idx="1">
                  <c:v>Feb</c:v>
                </c:pt>
                <c:pt idx="2">
                  <c:v>Mar</c:v>
                </c:pt>
                <c:pt idx="3">
                  <c:v>Apr</c:v>
                </c:pt>
                <c:pt idx="4">
                  <c:v>May</c:v>
                </c:pt>
                <c:pt idx="5">
                  <c:v>Total</c:v>
                </c:pt>
              </c:strCache>
              <c:extLst/>
            </c:strRef>
          </c:cat>
          <c:val>
            <c:numRef>
              <c:f>('Sum G1&amp;G2'!$B$30:$F$30,'Sum G1&amp;G2'!$N$30)</c:f>
              <c:numCache>
                <c:formatCode>0.00%</c:formatCode>
                <c:ptCount val="6"/>
                <c:pt idx="0">
                  <c:v>0</c:v>
                </c:pt>
                <c:pt idx="1">
                  <c:v>0</c:v>
                </c:pt>
                <c:pt idx="2">
                  <c:v>0</c:v>
                </c:pt>
                <c:pt idx="3">
                  <c:v>0</c:v>
                </c:pt>
                <c:pt idx="4">
                  <c:v>0</c:v>
                </c:pt>
                <c:pt idx="5">
                  <c:v>0</c:v>
                </c:pt>
              </c:numCache>
              <c:extLst/>
            </c:numRef>
          </c:val>
          <c:smooth val="0"/>
          <c:extLst>
            <c:ext xmlns:c16="http://schemas.microsoft.com/office/drawing/2014/chart" uri="{C3380CC4-5D6E-409C-BE32-E72D297353CC}">
              <c16:uniqueId val="{00000003-E37A-4AAC-AFD5-F79A6147241A}"/>
            </c:ext>
          </c:extLst>
        </c:ser>
        <c:ser>
          <c:idx val="3"/>
          <c:order val="3"/>
          <c:tx>
            <c:strRef>
              <c:f>'Sum G1&amp;G2'!$A$32</c:f>
              <c:strCache>
                <c:ptCount val="1"/>
                <c:pt idx="0">
                  <c:v>% G2</c:v>
                </c:pt>
              </c:strCache>
            </c:strRef>
          </c:tx>
          <c:spPr>
            <a:ln w="28575" cap="rnd">
              <a:solidFill>
                <a:srgbClr val="FF345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G1&amp;G2'!$B$32:$F$32,'Sum G1&amp;G2'!$N$32)</c:f>
              <c:numCache>
                <c:formatCode>0.00%</c:formatCode>
                <c:ptCount val="6"/>
                <c:pt idx="0">
                  <c:v>1.8102479086872843E-3</c:v>
                </c:pt>
                <c:pt idx="1">
                  <c:v>2.4858563346476944E-3</c:v>
                </c:pt>
                <c:pt idx="2">
                  <c:v>1.298373881255515E-3</c:v>
                </c:pt>
                <c:pt idx="3">
                  <c:v>2.3546749106985536E-3</c:v>
                </c:pt>
                <c:pt idx="4">
                  <c:v>1.3051364863071273E-3</c:v>
                </c:pt>
                <c:pt idx="5">
                  <c:v>1.8678903826266804E-3</c:v>
                </c:pt>
              </c:numCache>
              <c:extLst/>
            </c:numRef>
          </c:val>
          <c:smooth val="0"/>
          <c:extLst>
            <c:ext xmlns:c16="http://schemas.microsoft.com/office/drawing/2014/chart" uri="{C3380CC4-5D6E-409C-BE32-E72D297353CC}">
              <c16:uniqueId val="{00000004-E37A-4AAC-AFD5-F79A6147241A}"/>
            </c:ext>
          </c:extLst>
        </c:ser>
        <c:dLbls>
          <c:showLegendKey val="0"/>
          <c:showVal val="0"/>
          <c:showCatName val="0"/>
          <c:showSerName val="0"/>
          <c:showPercent val="0"/>
          <c:showBubbleSize val="0"/>
        </c:dLbls>
        <c:marker val="1"/>
        <c:smooth val="0"/>
        <c:axId val="1020405056"/>
        <c:axId val="1020408656"/>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max val="6.0000000000000019E-3"/>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Top</a:t>
            </a:r>
            <a:r>
              <a:rPr lang="en-US" sz="2400" b="1" baseline="0" dirty="0"/>
              <a:t> 5 G2 by Value Line Construction </a:t>
            </a:r>
          </a:p>
          <a:p>
            <a:pPr>
              <a:defRPr sz="2400"/>
            </a:pPr>
            <a:r>
              <a:rPr lang="en-US" sz="2400" b="1" baseline="0" dirty="0"/>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Value-1'!$F$4</c:f>
              <c:strCache>
                <c:ptCount val="1"/>
                <c:pt idx="0">
                  <c:v> Value </c:v>
                </c:pt>
              </c:strCache>
            </c:strRef>
          </c:tx>
          <c:spPr>
            <a:solidFill>
              <a:srgbClr val="002060"/>
            </a:solidFill>
            <a:ln>
              <a:noFill/>
            </a:ln>
            <a:effectLst/>
          </c:spPr>
          <c:invertIfNegative val="0"/>
          <c:cat>
            <c:strRef>
              <c:f>'G2 Value-1'!$E$5:$E$9</c:f>
              <c:strCache>
                <c:ptCount val="5"/>
                <c:pt idx="0">
                  <c:v>PIP</c:v>
                </c:pt>
                <c:pt idx="1">
                  <c:v>I05</c:v>
                </c:pt>
                <c:pt idx="2">
                  <c:v>I03</c:v>
                </c:pt>
                <c:pt idx="3">
                  <c:v>INL</c:v>
                </c:pt>
                <c:pt idx="4">
                  <c:v>I04</c:v>
                </c:pt>
              </c:strCache>
            </c:strRef>
          </c:cat>
          <c:val>
            <c:numRef>
              <c:f>'G2 Value-1'!$F$5:$F$9</c:f>
              <c:numCache>
                <c:formatCode>_(* #,##0_);_(* \(#,##0\);_(* "-"??_);_(@_)</c:formatCode>
                <c:ptCount val="5"/>
                <c:pt idx="0">
                  <c:v>23188421</c:v>
                </c:pt>
                <c:pt idx="1">
                  <c:v>17527303</c:v>
                </c:pt>
                <c:pt idx="2">
                  <c:v>3866237</c:v>
                </c:pt>
                <c:pt idx="3">
                  <c:v>3766013</c:v>
                </c:pt>
                <c:pt idx="4">
                  <c:v>3144750</c:v>
                </c:pt>
              </c:numCache>
            </c:numRef>
          </c:val>
          <c:extLst>
            <c:ext xmlns:c16="http://schemas.microsoft.com/office/drawing/2014/chart" uri="{C3380CC4-5D6E-409C-BE32-E72D297353CC}">
              <c16:uniqueId val="{00000000-0301-4E54-AE69-BCAEB396B6D4}"/>
            </c:ext>
          </c:extLst>
        </c:ser>
        <c:dLbls>
          <c:showLegendKey val="0"/>
          <c:showVal val="0"/>
          <c:showCatName val="0"/>
          <c:showSerName val="0"/>
          <c:showPercent val="0"/>
          <c:showBubbleSize val="0"/>
        </c:dLbls>
        <c:gapWidth val="150"/>
        <c:axId val="508946384"/>
        <c:axId val="508951424"/>
      </c:barChart>
      <c:lineChart>
        <c:grouping val="standard"/>
        <c:varyColors val="0"/>
        <c:ser>
          <c:idx val="1"/>
          <c:order val="1"/>
          <c:tx>
            <c:strRef>
              <c:f>'G2 Value-1'!$G$4</c:f>
              <c:strCache>
                <c:ptCount val="1"/>
                <c:pt idx="0">
                  <c:v>%</c:v>
                </c:pt>
              </c:strCache>
            </c:strRef>
          </c:tx>
          <c:spPr>
            <a:ln w="28575" cap="rnd">
              <a:solidFill>
                <a:srgbClr val="6CE5E8"/>
              </a:solidFill>
              <a:round/>
            </a:ln>
            <a:effectLst/>
          </c:spPr>
          <c:marker>
            <c:symbol val="none"/>
          </c:marker>
          <c:cat>
            <c:strRef>
              <c:f>'G2 Value-1'!$E$5:$E$9</c:f>
              <c:strCache>
                <c:ptCount val="5"/>
                <c:pt idx="0">
                  <c:v>PIP</c:v>
                </c:pt>
                <c:pt idx="1">
                  <c:v>I05</c:v>
                </c:pt>
                <c:pt idx="2">
                  <c:v>I03</c:v>
                </c:pt>
                <c:pt idx="3">
                  <c:v>INL</c:v>
                </c:pt>
                <c:pt idx="4">
                  <c:v>I04</c:v>
                </c:pt>
              </c:strCache>
            </c:strRef>
          </c:cat>
          <c:val>
            <c:numRef>
              <c:f>'G2 Value-1'!$G$5:$G$9</c:f>
              <c:numCache>
                <c:formatCode>0%</c:formatCode>
                <c:ptCount val="5"/>
                <c:pt idx="0">
                  <c:v>0.37371108841007705</c:v>
                </c:pt>
                <c:pt idx="1">
                  <c:v>0.28247492492150322</c:v>
                </c:pt>
                <c:pt idx="2">
                  <c:v>6.230935850790837E-2</c:v>
                </c:pt>
                <c:pt idx="3">
                  <c:v>6.0694120449016328E-2</c:v>
                </c:pt>
                <c:pt idx="4">
                  <c:v>5.0681671911924915E-2</c:v>
                </c:pt>
              </c:numCache>
            </c:numRef>
          </c:val>
          <c:smooth val="0"/>
          <c:extLst>
            <c:ext xmlns:c16="http://schemas.microsoft.com/office/drawing/2014/chart" uri="{C3380CC4-5D6E-409C-BE32-E72D297353CC}">
              <c16:uniqueId val="{00000001-0301-4E54-AE69-BCAEB396B6D4}"/>
            </c:ext>
          </c:extLst>
        </c:ser>
        <c:dLbls>
          <c:showLegendKey val="0"/>
          <c:showVal val="0"/>
          <c:showCatName val="0"/>
          <c:showSerName val="0"/>
          <c:showPercent val="0"/>
          <c:showBubbleSize val="0"/>
        </c:dLbls>
        <c:marker val="1"/>
        <c:smooth val="0"/>
        <c:axId val="508950704"/>
        <c:axId val="508948184"/>
      </c:lineChart>
      <c:catAx>
        <c:axId val="50894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51424"/>
        <c:crosses val="autoZero"/>
        <c:auto val="1"/>
        <c:lblAlgn val="ctr"/>
        <c:lblOffset val="100"/>
        <c:noMultiLvlLbl val="0"/>
      </c:catAx>
      <c:valAx>
        <c:axId val="5089514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46384"/>
        <c:crosses val="autoZero"/>
        <c:crossBetween val="between"/>
      </c:valAx>
      <c:valAx>
        <c:axId val="50894818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0704"/>
        <c:crosses val="max"/>
        <c:crossBetween val="between"/>
      </c:valAx>
      <c:catAx>
        <c:axId val="508950704"/>
        <c:scaling>
          <c:orientation val="minMax"/>
        </c:scaling>
        <c:delete val="1"/>
        <c:axPos val="b"/>
        <c:numFmt formatCode="General" sourceLinked="1"/>
        <c:majorTickMark val="none"/>
        <c:minorTickMark val="none"/>
        <c:tickLblPos val="nextTo"/>
        <c:crossAx val="50894818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800" b="1" dirty="0"/>
              <a:t>Top 10 </a:t>
            </a:r>
            <a:r>
              <a:rPr lang="en-US" sz="2800" b="1" dirty="0" err="1"/>
              <a:t>Penyebab</a:t>
            </a:r>
            <a:r>
              <a:rPr lang="en-US" sz="2800" b="1" dirty="0"/>
              <a:t> </a:t>
            </a:r>
            <a:r>
              <a:rPr lang="en-US" sz="2800" b="1" dirty="0" err="1"/>
              <a:t>Gagal</a:t>
            </a:r>
            <a:r>
              <a:rPr lang="en-US" sz="2800" b="1" dirty="0"/>
              <a:t> G2 </a:t>
            </a:r>
            <a:r>
              <a:rPr lang="en-US" sz="2800" b="1" dirty="0" err="1"/>
              <a:t>Konstruksi</a:t>
            </a:r>
            <a:endParaRPr lang="en-US" sz="2800" b="1"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G2'!$E$4</c:f>
              <c:strCache>
                <c:ptCount val="1"/>
                <c:pt idx="0">
                  <c:v> Value </c:v>
                </c:pt>
              </c:strCache>
            </c:strRef>
          </c:tx>
          <c:spPr>
            <a:solidFill>
              <a:schemeClr val="accent1"/>
            </a:solidFill>
            <a:ln>
              <a:noFill/>
            </a:ln>
            <a:effectLst/>
          </c:spPr>
          <c:invertIfNegative val="0"/>
          <c:cat>
            <c:strRef>
              <c:f>'Top 5 G2'!$D$5:$D$14</c:f>
              <c:strCache>
                <c:ptCount val="10"/>
                <c:pt idx="0">
                  <c:v>KENTOP</c:v>
                </c:pt>
                <c:pt idx="1">
                  <c:v>GAGAL G2</c:v>
                </c:pt>
                <c:pt idx="2">
                  <c:v>GAGAL CHROME</c:v>
                </c:pt>
                <c:pt idx="3">
                  <c:v>GAGAL LAS</c:v>
                </c:pt>
                <c:pt idx="4">
                  <c:v>GAGAL SETTING AWAL PROSES</c:v>
                </c:pt>
                <c:pt idx="5">
                  <c:v>KARAT</c:v>
                </c:pt>
                <c:pt idx="6">
                  <c:v>BINTIK</c:v>
                </c:pt>
                <c:pt idx="7">
                  <c:v>MESIN ERROR</c:v>
                </c:pt>
                <c:pt idx="8">
                  <c:v>GAGAL BENDING</c:v>
                </c:pt>
                <c:pt idx="9">
                  <c:v>HANDLING</c:v>
                </c:pt>
              </c:strCache>
            </c:strRef>
          </c:cat>
          <c:val>
            <c:numRef>
              <c:f>'Top 5 G2'!$E$5:$E$14</c:f>
              <c:numCache>
                <c:formatCode>_(* #,##0_);_(* \(#,##0\);_(* "-"??_);_(@_)</c:formatCode>
                <c:ptCount val="10"/>
                <c:pt idx="0">
                  <c:v>17088717</c:v>
                </c:pt>
                <c:pt idx="1">
                  <c:v>9275512</c:v>
                </c:pt>
                <c:pt idx="2">
                  <c:v>6559832</c:v>
                </c:pt>
                <c:pt idx="3">
                  <c:v>6439660</c:v>
                </c:pt>
                <c:pt idx="4">
                  <c:v>5575731</c:v>
                </c:pt>
                <c:pt idx="5">
                  <c:v>3836081</c:v>
                </c:pt>
                <c:pt idx="6">
                  <c:v>3101062</c:v>
                </c:pt>
                <c:pt idx="7">
                  <c:v>2895452</c:v>
                </c:pt>
                <c:pt idx="8">
                  <c:v>2689841</c:v>
                </c:pt>
                <c:pt idx="9">
                  <c:v>2190065</c:v>
                </c:pt>
              </c:numCache>
            </c:numRef>
          </c:val>
          <c:extLst>
            <c:ext xmlns:c16="http://schemas.microsoft.com/office/drawing/2014/chart" uri="{C3380CC4-5D6E-409C-BE32-E72D297353CC}">
              <c16:uniqueId val="{00000000-25BC-499A-97C4-BB88B164B82B}"/>
            </c:ext>
          </c:extLst>
        </c:ser>
        <c:dLbls>
          <c:showLegendKey val="0"/>
          <c:showVal val="0"/>
          <c:showCatName val="0"/>
          <c:showSerName val="0"/>
          <c:showPercent val="0"/>
          <c:showBubbleSize val="0"/>
        </c:dLbls>
        <c:gapWidth val="150"/>
        <c:axId val="1023625904"/>
        <c:axId val="1023618704"/>
      </c:barChart>
      <c:lineChart>
        <c:grouping val="standard"/>
        <c:varyColors val="0"/>
        <c:ser>
          <c:idx val="1"/>
          <c:order val="1"/>
          <c:tx>
            <c:strRef>
              <c:f>'Top 5 G2'!$F$4</c:f>
              <c:strCache>
                <c:ptCount val="1"/>
                <c:pt idx="0">
                  <c:v>%</c:v>
                </c:pt>
              </c:strCache>
            </c:strRef>
          </c:tx>
          <c:spPr>
            <a:ln w="28575" cap="rnd">
              <a:solidFill>
                <a:schemeClr val="accent2"/>
              </a:solidFill>
              <a:round/>
            </a:ln>
            <a:effectLst/>
          </c:spPr>
          <c:marker>
            <c:symbol val="none"/>
          </c:marker>
          <c:cat>
            <c:strRef>
              <c:f>'Top 5 G2'!$D$5:$D$14</c:f>
              <c:strCache>
                <c:ptCount val="10"/>
                <c:pt idx="0">
                  <c:v>KENTOP</c:v>
                </c:pt>
                <c:pt idx="1">
                  <c:v>GAGAL G2</c:v>
                </c:pt>
                <c:pt idx="2">
                  <c:v>GAGAL CHROME</c:v>
                </c:pt>
                <c:pt idx="3">
                  <c:v>GAGAL LAS</c:v>
                </c:pt>
                <c:pt idx="4">
                  <c:v>GAGAL SETTING AWAL PROSES</c:v>
                </c:pt>
                <c:pt idx="5">
                  <c:v>KARAT</c:v>
                </c:pt>
                <c:pt idx="6">
                  <c:v>BINTIK</c:v>
                </c:pt>
                <c:pt idx="7">
                  <c:v>MESIN ERROR</c:v>
                </c:pt>
                <c:pt idx="8">
                  <c:v>GAGAL BENDING</c:v>
                </c:pt>
                <c:pt idx="9">
                  <c:v>HANDLING</c:v>
                </c:pt>
              </c:strCache>
            </c:strRef>
          </c:cat>
          <c:val>
            <c:numRef>
              <c:f>'Top 5 G2'!$F$5:$F$14</c:f>
              <c:numCache>
                <c:formatCode>0%</c:formatCode>
                <c:ptCount val="10"/>
                <c:pt idx="0">
                  <c:v>0.24148830424893053</c:v>
                </c:pt>
                <c:pt idx="1">
                  <c:v>0.13107640930097947</c:v>
                </c:pt>
                <c:pt idx="2">
                  <c:v>9.2699920411688633E-2</c:v>
                </c:pt>
                <c:pt idx="3">
                  <c:v>9.1001716122963941E-2</c:v>
                </c:pt>
                <c:pt idx="4">
                  <c:v>7.8793148961282089E-2</c:v>
                </c:pt>
                <c:pt idx="5">
                  <c:v>5.4209376610984995E-2</c:v>
                </c:pt>
                <c:pt idx="6">
                  <c:v>4.3822494324810751E-2</c:v>
                </c:pt>
                <c:pt idx="7">
                  <c:v>4.0916927438974758E-2</c:v>
                </c:pt>
                <c:pt idx="8">
                  <c:v>3.8011346421691433E-2</c:v>
                </c:pt>
                <c:pt idx="9">
                  <c:v>3.0948788200128426E-2</c:v>
                </c:pt>
              </c:numCache>
            </c:numRef>
          </c:val>
          <c:smooth val="0"/>
          <c:extLst>
            <c:ext xmlns:c16="http://schemas.microsoft.com/office/drawing/2014/chart" uri="{C3380CC4-5D6E-409C-BE32-E72D297353CC}">
              <c16:uniqueId val="{00000001-25BC-499A-97C4-BB88B164B82B}"/>
            </c:ext>
          </c:extLst>
        </c:ser>
        <c:dLbls>
          <c:showLegendKey val="0"/>
          <c:showVal val="0"/>
          <c:showCatName val="0"/>
          <c:showSerName val="0"/>
          <c:showPercent val="0"/>
          <c:showBubbleSize val="0"/>
        </c:dLbls>
        <c:marker val="1"/>
        <c:smooth val="0"/>
        <c:axId val="1023622664"/>
        <c:axId val="1023628424"/>
      </c:lineChart>
      <c:catAx>
        <c:axId val="102362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3618704"/>
        <c:crosses val="autoZero"/>
        <c:auto val="1"/>
        <c:lblAlgn val="ctr"/>
        <c:lblOffset val="100"/>
        <c:noMultiLvlLbl val="0"/>
      </c:catAx>
      <c:valAx>
        <c:axId val="1023618704"/>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25904"/>
        <c:crosses val="autoZero"/>
        <c:crossBetween val="between"/>
      </c:valAx>
      <c:valAx>
        <c:axId val="102362842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3622664"/>
        <c:crosses val="max"/>
        <c:crossBetween val="between"/>
      </c:valAx>
      <c:catAx>
        <c:axId val="1023622664"/>
        <c:scaling>
          <c:orientation val="minMax"/>
        </c:scaling>
        <c:delete val="1"/>
        <c:axPos val="b"/>
        <c:numFmt formatCode="General" sourceLinked="1"/>
        <c:majorTickMark val="none"/>
        <c:minorTickMark val="none"/>
        <c:tickLblPos val="nextTo"/>
        <c:crossAx val="102362842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G1</a:t>
            </a:r>
            <a:r>
              <a:rPr lang="en-US" sz="2400" b="1" baseline="0"/>
              <a:t> By Qty Line Finishing</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G1&amp;G2'!$A$38</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G1&amp;G2'!$B$38:$F$38,'Sum G1&amp;G2'!$N$38)</c:f>
              <c:numCache>
                <c:formatCode>_(* #,##0_);_(* \(#,##0\);_(* "-"??_);_(@_)</c:formatCode>
                <c:ptCount val="6"/>
                <c:pt idx="0">
                  <c:v>782</c:v>
                </c:pt>
                <c:pt idx="1">
                  <c:v>517</c:v>
                </c:pt>
                <c:pt idx="2">
                  <c:v>796</c:v>
                </c:pt>
                <c:pt idx="3">
                  <c:v>664</c:v>
                </c:pt>
                <c:pt idx="4">
                  <c:v>3175</c:v>
                </c:pt>
                <c:pt idx="5">
                  <c:v>5934</c:v>
                </c:pt>
              </c:numCache>
              <c:extLst/>
            </c:numRef>
          </c:val>
          <c:extLst>
            <c:ext xmlns:c16="http://schemas.microsoft.com/office/drawing/2014/chart" uri="{C3380CC4-5D6E-409C-BE32-E72D297353CC}">
              <c16:uniqueId val="{00000000-0598-4DA5-B23A-048594B01A3C}"/>
            </c:ext>
          </c:extLst>
        </c:ser>
        <c:ser>
          <c:idx val="4"/>
          <c:order val="4"/>
          <c:tx>
            <c:strRef>
              <c:f>'Sum G1&amp;G2'!$A$42</c:f>
              <c:strCache>
                <c:ptCount val="1"/>
                <c:pt idx="0">
                  <c:v> Hasil Produksi </c:v>
                </c:pt>
              </c:strCache>
            </c:strRef>
          </c:tx>
          <c:spPr>
            <a:solidFill>
              <a:srgbClr val="0049AB"/>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G1&amp;G2'!$B$42:$F$42,'Sum G1&amp;G2'!$N$42)</c:f>
              <c:numCache>
                <c:formatCode>_(* #,##0_);_(* \(#,##0\);_(* "-"??_);_(@_)</c:formatCode>
                <c:ptCount val="6"/>
                <c:pt idx="0">
                  <c:v>83295</c:v>
                </c:pt>
                <c:pt idx="1">
                  <c:v>81404</c:v>
                </c:pt>
                <c:pt idx="2">
                  <c:v>121796</c:v>
                </c:pt>
                <c:pt idx="3">
                  <c:v>106855</c:v>
                </c:pt>
                <c:pt idx="4">
                  <c:v>51283</c:v>
                </c:pt>
                <c:pt idx="5">
                  <c:v>444633</c:v>
                </c:pt>
              </c:numCache>
              <c:extLst/>
            </c:numRef>
          </c:val>
          <c:extLst>
            <c:ext xmlns:c16="http://schemas.microsoft.com/office/drawing/2014/chart" uri="{C3380CC4-5D6E-409C-BE32-E72D297353CC}">
              <c16:uniqueId val="{00000001-0598-4DA5-B23A-048594B01A3C}"/>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2"/>
                <c:order val="2"/>
                <c:tx>
                  <c:strRef>
                    <c:extLst>
                      <c:ext uri="{02D57815-91ED-43cb-92C2-25804820EDAC}">
                        <c15:formulaRef>
                          <c15:sqref>'Sum G1&amp;G2'!$A$40</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G1&amp;G2'!$B$40:$F$40,'Sum G1&amp;G2'!$N$40)</c15:sqref>
                        </c15:formulaRef>
                      </c:ext>
                    </c:extLst>
                    <c:numCache>
                      <c:formatCode>_(* #,##0_);_(* \(#,##0\);_(* "-"??_);_(@_)</c:formatCode>
                      <c:ptCount val="6"/>
                      <c:pt idx="0">
                        <c:v>81</c:v>
                      </c:pt>
                      <c:pt idx="1">
                        <c:v>93</c:v>
                      </c:pt>
                      <c:pt idx="2">
                        <c:v>313</c:v>
                      </c:pt>
                      <c:pt idx="3">
                        <c:v>361</c:v>
                      </c:pt>
                      <c:pt idx="4">
                        <c:v>90</c:v>
                      </c:pt>
                      <c:pt idx="5">
                        <c:v>938</c:v>
                      </c:pt>
                    </c:numCache>
                  </c:numRef>
                </c:val>
                <c:extLst>
                  <c:ext xmlns:c16="http://schemas.microsoft.com/office/drawing/2014/chart" uri="{C3380CC4-5D6E-409C-BE32-E72D297353CC}">
                    <c16:uniqueId val="{00000003-0598-4DA5-B23A-048594B01A3C}"/>
                  </c:ext>
                </c:extLst>
              </c15:ser>
            </c15:filteredBarSeries>
          </c:ext>
        </c:extLst>
      </c:barChart>
      <c:lineChart>
        <c:grouping val="standard"/>
        <c:varyColors val="0"/>
        <c:ser>
          <c:idx val="1"/>
          <c:order val="1"/>
          <c:tx>
            <c:strRef>
              <c:f>'Sum G1&amp;G2'!$A$39</c:f>
              <c:strCache>
                <c:ptCount val="1"/>
                <c:pt idx="0">
                  <c:v>% G1</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G1&amp;G2'!$B$39:$F$39,'Sum G1&amp;G2'!$N$39)</c:f>
              <c:numCache>
                <c:formatCode>0.00%</c:formatCode>
                <c:ptCount val="6"/>
                <c:pt idx="0">
                  <c:v>9.3883186265682206E-3</c:v>
                </c:pt>
                <c:pt idx="1">
                  <c:v>6.3510392609699767E-3</c:v>
                </c:pt>
                <c:pt idx="2">
                  <c:v>6.5355184078294852E-3</c:v>
                </c:pt>
                <c:pt idx="3">
                  <c:v>6.2140283561836129E-3</c:v>
                </c:pt>
                <c:pt idx="4">
                  <c:v>6.1911354639939159E-2</c:v>
                </c:pt>
                <c:pt idx="5">
                  <c:v>1.3345838028216529E-2</c:v>
                </c:pt>
              </c:numCache>
              <c:extLst/>
            </c:numRef>
          </c:val>
          <c:smooth val="0"/>
          <c:extLst>
            <c:ext xmlns:c16="http://schemas.microsoft.com/office/drawing/2014/chart" uri="{C3380CC4-5D6E-409C-BE32-E72D297353CC}">
              <c16:uniqueId val="{00000002-0598-4DA5-B23A-048594B01A3C}"/>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3"/>
                <c:order val="3"/>
                <c:tx>
                  <c:strRef>
                    <c:extLst>
                      <c:ext uri="{02D57815-91ED-43cb-92C2-25804820EDAC}">
                        <c15:formulaRef>
                          <c15:sqref>'Sum G1&amp;G2'!$A$41</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G1&amp;G2'!$B$41:$F$41,'Sum G1&amp;G2'!$N$41)</c15:sqref>
                        </c15:formulaRef>
                      </c:ext>
                    </c:extLst>
                    <c:numCache>
                      <c:formatCode>0.00%</c:formatCode>
                      <c:ptCount val="6"/>
                      <c:pt idx="0">
                        <c:v>9.7244732576985411E-4</c:v>
                      </c:pt>
                      <c:pt idx="1">
                        <c:v>1.1424500024568816E-3</c:v>
                      </c:pt>
                      <c:pt idx="2">
                        <c:v>2.5698709317218955E-3</c:v>
                      </c:pt>
                      <c:pt idx="3">
                        <c:v>3.3784099948528379E-3</c:v>
                      </c:pt>
                      <c:pt idx="4">
                        <c:v>1.7549675331006377E-3</c:v>
                      </c:pt>
                      <c:pt idx="5">
                        <c:v>2.1096050000787166E-3</c:v>
                      </c:pt>
                    </c:numCache>
                  </c:numRef>
                </c:val>
                <c:smooth val="0"/>
                <c:extLst>
                  <c:ext xmlns:c16="http://schemas.microsoft.com/office/drawing/2014/chart" uri="{C3380CC4-5D6E-409C-BE32-E72D297353CC}">
                    <c16:uniqueId val="{00000004-0598-4DA5-B23A-048594B01A3C}"/>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a:t>G2 By Qty Line Finishing</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G1&amp;G2'!$A$40</c:f>
              <c:strCache>
                <c:ptCount val="1"/>
                <c:pt idx="0">
                  <c:v>G2</c:v>
                </c:pt>
              </c:strCache>
            </c:strRef>
          </c:tx>
          <c:spPr>
            <a:solidFill>
              <a:schemeClr val="accent3"/>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G1&amp;G2'!$B$40:$F$40,'Sum G1&amp;G2'!$N$40)</c:f>
              <c:numCache>
                <c:formatCode>_(* #,##0_);_(* \(#,##0\);_(* "-"??_);_(@_)</c:formatCode>
                <c:ptCount val="6"/>
                <c:pt idx="0">
                  <c:v>81</c:v>
                </c:pt>
                <c:pt idx="1">
                  <c:v>93</c:v>
                </c:pt>
                <c:pt idx="2">
                  <c:v>313</c:v>
                </c:pt>
                <c:pt idx="3">
                  <c:v>361</c:v>
                </c:pt>
                <c:pt idx="4">
                  <c:v>90</c:v>
                </c:pt>
                <c:pt idx="5">
                  <c:v>938</c:v>
                </c:pt>
              </c:numCache>
              <c:extLst/>
            </c:numRef>
          </c:val>
          <c:extLst>
            <c:ext xmlns:c16="http://schemas.microsoft.com/office/drawing/2014/chart" uri="{C3380CC4-5D6E-409C-BE32-E72D297353CC}">
              <c16:uniqueId val="{00000000-F65D-4B24-96F3-9FFEFBF18521}"/>
            </c:ext>
          </c:extLst>
        </c:ser>
        <c:ser>
          <c:idx val="4"/>
          <c:order val="4"/>
          <c:tx>
            <c:strRef>
              <c:f>'Sum G1&amp;G2'!$A$42</c:f>
              <c:strCache>
                <c:ptCount val="1"/>
                <c:pt idx="0">
                  <c:v> Hasil Produksi </c:v>
                </c:pt>
              </c:strCache>
            </c:strRef>
          </c:tx>
          <c:spPr>
            <a:solidFill>
              <a:srgbClr val="0049AB"/>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G1&amp;G2'!$B$42:$F$42,'Sum G1&amp;G2'!$N$42)</c:f>
              <c:numCache>
                <c:formatCode>_(* #,##0_);_(* \(#,##0\);_(* "-"??_);_(@_)</c:formatCode>
                <c:ptCount val="6"/>
                <c:pt idx="0">
                  <c:v>83295</c:v>
                </c:pt>
                <c:pt idx="1">
                  <c:v>81404</c:v>
                </c:pt>
                <c:pt idx="2">
                  <c:v>121796</c:v>
                </c:pt>
                <c:pt idx="3">
                  <c:v>106855</c:v>
                </c:pt>
                <c:pt idx="4">
                  <c:v>51283</c:v>
                </c:pt>
                <c:pt idx="5">
                  <c:v>444633</c:v>
                </c:pt>
              </c:numCache>
              <c:extLst/>
            </c:numRef>
          </c:val>
          <c:extLst>
            <c:ext xmlns:c16="http://schemas.microsoft.com/office/drawing/2014/chart" uri="{C3380CC4-5D6E-409C-BE32-E72D297353CC}">
              <c16:uniqueId val="{00000001-F65D-4B24-96F3-9FFEFBF18521}"/>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0"/>
                <c:order val="0"/>
                <c:tx>
                  <c:strRef>
                    <c:extLst>
                      <c:ext uri="{02D57815-91ED-43cb-92C2-25804820EDAC}">
                        <c15:formulaRef>
                          <c15:sqref>'Sum G1&amp;G2'!$A$38</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G1&amp;G2'!$B$38:$F$38,'Sum G1&amp;G2'!$N$38)</c15:sqref>
                        </c15:formulaRef>
                      </c:ext>
                    </c:extLst>
                    <c:numCache>
                      <c:formatCode>_(* #,##0_);_(* \(#,##0\);_(* "-"??_);_(@_)</c:formatCode>
                      <c:ptCount val="6"/>
                      <c:pt idx="0">
                        <c:v>782</c:v>
                      </c:pt>
                      <c:pt idx="1">
                        <c:v>517</c:v>
                      </c:pt>
                      <c:pt idx="2">
                        <c:v>796</c:v>
                      </c:pt>
                      <c:pt idx="3">
                        <c:v>664</c:v>
                      </c:pt>
                      <c:pt idx="4">
                        <c:v>3175</c:v>
                      </c:pt>
                      <c:pt idx="5">
                        <c:v>5934</c:v>
                      </c:pt>
                    </c:numCache>
                  </c:numRef>
                </c:val>
                <c:extLst>
                  <c:ext xmlns:c16="http://schemas.microsoft.com/office/drawing/2014/chart" uri="{C3380CC4-5D6E-409C-BE32-E72D297353CC}">
                    <c16:uniqueId val="{00000003-F65D-4B24-96F3-9FFEFBF18521}"/>
                  </c:ext>
                </c:extLst>
              </c15:ser>
            </c15:filteredBarSeries>
          </c:ext>
        </c:extLst>
      </c:barChart>
      <c:lineChart>
        <c:grouping val="standard"/>
        <c:varyColors val="0"/>
        <c:ser>
          <c:idx val="3"/>
          <c:order val="3"/>
          <c:tx>
            <c:strRef>
              <c:f>'Sum G1&amp;G2'!$A$41</c:f>
              <c:strCache>
                <c:ptCount val="1"/>
                <c:pt idx="0">
                  <c:v>% G2</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G1&amp;G2'!$B$41:$F$41,'Sum G1&amp;G2'!$N$41)</c:f>
              <c:numCache>
                <c:formatCode>0.00%</c:formatCode>
                <c:ptCount val="6"/>
                <c:pt idx="0">
                  <c:v>9.7244732576985411E-4</c:v>
                </c:pt>
                <c:pt idx="1">
                  <c:v>1.1424500024568816E-3</c:v>
                </c:pt>
                <c:pt idx="2">
                  <c:v>2.5698709317218955E-3</c:v>
                </c:pt>
                <c:pt idx="3">
                  <c:v>3.3784099948528379E-3</c:v>
                </c:pt>
                <c:pt idx="4">
                  <c:v>1.7549675331006377E-3</c:v>
                </c:pt>
                <c:pt idx="5">
                  <c:v>2.1096050000787166E-3</c:v>
                </c:pt>
              </c:numCache>
              <c:extLst/>
            </c:numRef>
          </c:val>
          <c:smooth val="0"/>
          <c:extLst>
            <c:ext xmlns:c16="http://schemas.microsoft.com/office/drawing/2014/chart" uri="{C3380CC4-5D6E-409C-BE32-E72D297353CC}">
              <c16:uniqueId val="{00000002-F65D-4B24-96F3-9FFEFBF18521}"/>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1"/>
                <c:order val="1"/>
                <c:tx>
                  <c:strRef>
                    <c:extLst>
                      <c:ext uri="{02D57815-91ED-43cb-92C2-25804820EDAC}">
                        <c15:formulaRef>
                          <c15:sqref>'Sum G1&amp;G2'!$A$39</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G1&amp;G2'!$B$39:$F$39,'Sum G1&amp;G2'!$N$39)</c15:sqref>
                        </c15:formulaRef>
                      </c:ext>
                    </c:extLst>
                    <c:numCache>
                      <c:formatCode>0.00%</c:formatCode>
                      <c:ptCount val="6"/>
                      <c:pt idx="0">
                        <c:v>9.3883186265682206E-3</c:v>
                      </c:pt>
                      <c:pt idx="1">
                        <c:v>6.3510392609699767E-3</c:v>
                      </c:pt>
                      <c:pt idx="2">
                        <c:v>6.5355184078294852E-3</c:v>
                      </c:pt>
                      <c:pt idx="3">
                        <c:v>6.2140283561836129E-3</c:v>
                      </c:pt>
                      <c:pt idx="4">
                        <c:v>6.1911354639939159E-2</c:v>
                      </c:pt>
                      <c:pt idx="5">
                        <c:v>1.3345838028216529E-2</c:v>
                      </c:pt>
                    </c:numCache>
                  </c:numRef>
                </c:val>
                <c:smooth val="0"/>
                <c:extLst>
                  <c:ext xmlns:c16="http://schemas.microsoft.com/office/drawing/2014/chart" uri="{C3380CC4-5D6E-409C-BE32-E72D297353CC}">
                    <c16:uniqueId val="{00000004-F65D-4B24-96F3-9FFEFBF18521}"/>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max val="4.000000000000001E-3"/>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prstClr val="black">
                    <a:lumMod val="65000"/>
                    <a:lumOff val="35000"/>
                  </a:prstClr>
                </a:solidFill>
              </a:rPr>
              <a:t>Top 5 G2 by Value Line Finishing </a:t>
            </a:r>
          </a:p>
          <a:p>
            <a:pPr>
              <a:defRPr sz="2400"/>
            </a:pPr>
            <a:r>
              <a:rPr lang="en-US" sz="2400" b="1" i="0" u="none" strike="noStrike" kern="1200" spc="0" baseline="0" dirty="0">
                <a:solidFill>
                  <a:prstClr val="black">
                    <a:lumMod val="65000"/>
                    <a:lumOff val="35000"/>
                  </a:prstClr>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Value-1'!$F$29</c:f>
              <c:strCache>
                <c:ptCount val="1"/>
                <c:pt idx="0">
                  <c:v> Value </c:v>
                </c:pt>
              </c:strCache>
            </c:strRef>
          </c:tx>
          <c:spPr>
            <a:solidFill>
              <a:srgbClr val="0049AB"/>
            </a:solidFill>
            <a:ln>
              <a:noFill/>
            </a:ln>
            <a:effectLst/>
          </c:spPr>
          <c:invertIfNegative val="0"/>
          <c:cat>
            <c:strRef>
              <c:f>'G2 Value-1'!$E$30:$E$34</c:f>
              <c:strCache>
                <c:ptCount val="5"/>
                <c:pt idx="0">
                  <c:v>I05</c:v>
                </c:pt>
                <c:pt idx="1">
                  <c:v>I06</c:v>
                </c:pt>
                <c:pt idx="2">
                  <c:v>PIP</c:v>
                </c:pt>
                <c:pt idx="3">
                  <c:v>ICT</c:v>
                </c:pt>
                <c:pt idx="4">
                  <c:v>PLS</c:v>
                </c:pt>
              </c:strCache>
            </c:strRef>
          </c:cat>
          <c:val>
            <c:numRef>
              <c:f>'G2 Value-1'!$F$30:$F$34</c:f>
              <c:numCache>
                <c:formatCode>_(* #,##0_);_(* \(#,##0\);_(* "-"??_);_(@_)</c:formatCode>
                <c:ptCount val="5"/>
                <c:pt idx="0">
                  <c:v>17738705</c:v>
                </c:pt>
                <c:pt idx="1">
                  <c:v>405114</c:v>
                </c:pt>
                <c:pt idx="2">
                  <c:v>367639</c:v>
                </c:pt>
                <c:pt idx="3">
                  <c:v>12134</c:v>
                </c:pt>
                <c:pt idx="4">
                  <c:v>3864</c:v>
                </c:pt>
              </c:numCache>
            </c:numRef>
          </c:val>
          <c:extLst>
            <c:ext xmlns:c16="http://schemas.microsoft.com/office/drawing/2014/chart" uri="{C3380CC4-5D6E-409C-BE32-E72D297353CC}">
              <c16:uniqueId val="{00000000-1BEC-4B55-881C-4E687587B5FA}"/>
            </c:ext>
          </c:extLst>
        </c:ser>
        <c:dLbls>
          <c:showLegendKey val="0"/>
          <c:showVal val="0"/>
          <c:showCatName val="0"/>
          <c:showSerName val="0"/>
          <c:showPercent val="0"/>
          <c:showBubbleSize val="0"/>
        </c:dLbls>
        <c:gapWidth val="150"/>
        <c:axId val="668039664"/>
        <c:axId val="668044344"/>
      </c:barChart>
      <c:lineChart>
        <c:grouping val="standard"/>
        <c:varyColors val="0"/>
        <c:ser>
          <c:idx val="1"/>
          <c:order val="1"/>
          <c:tx>
            <c:strRef>
              <c:f>'G2 Value-1'!$G$29</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 Value-1'!$E$30:$E$34</c:f>
              <c:strCache>
                <c:ptCount val="5"/>
                <c:pt idx="0">
                  <c:v>I05</c:v>
                </c:pt>
                <c:pt idx="1">
                  <c:v>I06</c:v>
                </c:pt>
                <c:pt idx="2">
                  <c:v>PIP</c:v>
                </c:pt>
                <c:pt idx="3">
                  <c:v>ICT</c:v>
                </c:pt>
                <c:pt idx="4">
                  <c:v>PLS</c:v>
                </c:pt>
              </c:strCache>
            </c:strRef>
          </c:cat>
          <c:val>
            <c:numRef>
              <c:f>'G2 Value-1'!$G$30:$G$34</c:f>
              <c:numCache>
                <c:formatCode>0%</c:formatCode>
                <c:ptCount val="5"/>
                <c:pt idx="0">
                  <c:v>0.9574279922726574</c:v>
                </c:pt>
                <c:pt idx="1">
                  <c:v>2.1865603135152501E-2</c:v>
                </c:pt>
                <c:pt idx="2">
                  <c:v>1.9842929326076932E-2</c:v>
                </c:pt>
                <c:pt idx="3">
                  <c:v>6.5491991992856443E-4</c:v>
                </c:pt>
                <c:pt idx="4">
                  <c:v>2.0855534618460301E-4</c:v>
                </c:pt>
              </c:numCache>
            </c:numRef>
          </c:val>
          <c:smooth val="0"/>
          <c:extLst>
            <c:ext xmlns:c16="http://schemas.microsoft.com/office/drawing/2014/chart" uri="{C3380CC4-5D6E-409C-BE32-E72D297353CC}">
              <c16:uniqueId val="{00000001-1BEC-4B55-881C-4E687587B5FA}"/>
            </c:ext>
          </c:extLst>
        </c:ser>
        <c:dLbls>
          <c:showLegendKey val="0"/>
          <c:showVal val="0"/>
          <c:showCatName val="0"/>
          <c:showSerName val="0"/>
          <c:showPercent val="0"/>
          <c:showBubbleSize val="0"/>
        </c:dLbls>
        <c:marker val="1"/>
        <c:smooth val="0"/>
        <c:axId val="668042184"/>
        <c:axId val="668033904"/>
      </c:lineChart>
      <c:catAx>
        <c:axId val="66803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8044344"/>
        <c:crosses val="autoZero"/>
        <c:auto val="1"/>
        <c:lblAlgn val="ctr"/>
        <c:lblOffset val="100"/>
        <c:noMultiLvlLbl val="0"/>
      </c:catAx>
      <c:valAx>
        <c:axId val="66804434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8039664"/>
        <c:crosses val="autoZero"/>
        <c:crossBetween val="between"/>
      </c:valAx>
      <c:valAx>
        <c:axId val="66803390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8042184"/>
        <c:crosses val="max"/>
        <c:crossBetween val="between"/>
      </c:valAx>
      <c:catAx>
        <c:axId val="668042184"/>
        <c:scaling>
          <c:orientation val="minMax"/>
        </c:scaling>
        <c:delete val="1"/>
        <c:axPos val="b"/>
        <c:numFmt formatCode="General" sourceLinked="1"/>
        <c:majorTickMark val="none"/>
        <c:minorTickMark val="none"/>
        <c:tickLblPos val="nextTo"/>
        <c:crossAx val="6680339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Sales!$A$2</c:f>
              <c:strCache>
                <c:ptCount val="1"/>
                <c:pt idx="0">
                  <c:v>Budget</c:v>
                </c:pt>
              </c:strCache>
            </c:strRef>
          </c:tx>
          <c:spPr>
            <a:ln w="38100" cap="rnd">
              <a:solidFill>
                <a:srgbClr val="00B0F0"/>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(Sales!$B$2:$F$2,Sales!$N$2)</c:f>
              <c:numCache>
                <c:formatCode>_(* #,##0_);_(* \(#,##0\);_(* "-"??_);_(@_)</c:formatCode>
                <c:ptCount val="6"/>
                <c:pt idx="0">
                  <c:v>26061.447823603601</c:v>
                </c:pt>
                <c:pt idx="1">
                  <c:v>28215.95875945946</c:v>
                </c:pt>
                <c:pt idx="2">
                  <c:v>25164.170940765765</c:v>
                </c:pt>
                <c:pt idx="3">
                  <c:v>23159.533605270273</c:v>
                </c:pt>
                <c:pt idx="4">
                  <c:v>29406.139884819815</c:v>
                </c:pt>
                <c:pt idx="5">
                  <c:v>373892.24066058564</c:v>
                </c:pt>
              </c:numCache>
              <c:extLst/>
            </c:numRef>
          </c:val>
          <c:smooth val="0"/>
          <c:extLst>
            <c:ext xmlns:c16="http://schemas.microsoft.com/office/drawing/2014/chart" uri="{C3380CC4-5D6E-409C-BE32-E72D297353CC}">
              <c16:uniqueId val="{00000000-60B6-47F4-9DC0-0A1AD8FD6EB4}"/>
            </c:ext>
          </c:extLst>
        </c:ser>
        <c:ser>
          <c:idx val="1"/>
          <c:order val="1"/>
          <c:tx>
            <c:strRef>
              <c:f>Sales!$A$3</c:f>
              <c:strCache>
                <c:ptCount val="1"/>
                <c:pt idx="0">
                  <c:v>Actual</c:v>
                </c:pt>
              </c:strCache>
            </c:strRef>
          </c:tx>
          <c:spPr>
            <a:ln w="38100" cap="rnd">
              <a:solidFill>
                <a:srgbClr val="0049AB"/>
              </a:solidFill>
              <a:round/>
            </a:ln>
            <a:effectLst/>
          </c:spPr>
          <c:marker>
            <c:symbol val="none"/>
          </c:marker>
          <c:cat>
            <c:strRef>
              <c:f>(Sales!$B$1:$F$1,Sales!$N$1)</c:f>
              <c:strCache>
                <c:ptCount val="6"/>
                <c:pt idx="0">
                  <c:v>Jan</c:v>
                </c:pt>
                <c:pt idx="1">
                  <c:v>Feb</c:v>
                </c:pt>
                <c:pt idx="2">
                  <c:v>Mar</c:v>
                </c:pt>
                <c:pt idx="3">
                  <c:v>Apr</c:v>
                </c:pt>
                <c:pt idx="4">
                  <c:v>May</c:v>
                </c:pt>
                <c:pt idx="5">
                  <c:v>YTD</c:v>
                </c:pt>
              </c:strCache>
              <c:extLst/>
            </c:strRef>
          </c:cat>
          <c:val>
            <c:numRef>
              <c:f>(Sales!$B$3:$F$3,Sales!$N$3)</c:f>
              <c:numCache>
                <c:formatCode>_(* #,##0_);_(* \(#,##0\);_(* "-"??_);_(@_)</c:formatCode>
                <c:ptCount val="6"/>
                <c:pt idx="0">
                  <c:v>11859.533208000001</c:v>
                </c:pt>
                <c:pt idx="1">
                  <c:v>12510.391136</c:v>
                </c:pt>
                <c:pt idx="2">
                  <c:v>18539.347857000001</c:v>
                </c:pt>
                <c:pt idx="3">
                  <c:v>11651.138786</c:v>
                </c:pt>
                <c:pt idx="4">
                  <c:v>17112.668421999999</c:v>
                </c:pt>
                <c:pt idx="5">
                  <c:v>71673.079408999998</c:v>
                </c:pt>
              </c:numCache>
              <c:extLst/>
            </c:numRef>
          </c:val>
          <c:smooth val="0"/>
          <c:extLst>
            <c:ext xmlns:c16="http://schemas.microsoft.com/office/drawing/2014/chart" uri="{C3380CC4-5D6E-409C-BE32-E72D297353CC}">
              <c16:uniqueId val="{00000001-60B6-47F4-9DC0-0A1AD8FD6EB4}"/>
            </c:ext>
          </c:extLst>
        </c:ser>
        <c:dLbls>
          <c:showLegendKey val="0"/>
          <c:showVal val="0"/>
          <c:showCatName val="0"/>
          <c:showSerName val="0"/>
          <c:showPercent val="0"/>
          <c:showBubbleSize val="0"/>
        </c:dLbls>
        <c:marker val="1"/>
        <c:smooth val="0"/>
        <c:axId val="793075776"/>
        <c:axId val="793076136"/>
      </c:lineChart>
      <c:lineChart>
        <c:grouping val="standard"/>
        <c:varyColors val="0"/>
        <c:ser>
          <c:idx val="3"/>
          <c:order val="2"/>
          <c:tx>
            <c:strRef>
              <c:f>Sales!$A$4</c:f>
              <c:strCache>
                <c:ptCount val="1"/>
                <c:pt idx="0">
                  <c:v>% YTD</c:v>
                </c:pt>
              </c:strCache>
            </c:strRef>
          </c:tx>
          <c:spPr>
            <a:ln w="28575" cap="rnd">
              <a:solidFill>
                <a:srgbClr val="FF7300"/>
              </a:solidFill>
              <a:round/>
            </a:ln>
            <a:effectLst/>
          </c:spPr>
          <c:marker>
            <c:symbol val="none"/>
          </c:marker>
          <c:dLbls>
            <c:spPr>
              <a:solidFill>
                <a:srgbClr val="FF7300"/>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(Sales!$B$1:$F$1,Sales!$N$1)</c:f>
              <c:strCache>
                <c:ptCount val="6"/>
                <c:pt idx="0">
                  <c:v>Jan</c:v>
                </c:pt>
                <c:pt idx="1">
                  <c:v>Feb</c:v>
                </c:pt>
                <c:pt idx="2">
                  <c:v>Mar</c:v>
                </c:pt>
                <c:pt idx="3">
                  <c:v>Apr</c:v>
                </c:pt>
                <c:pt idx="4">
                  <c:v>May</c:v>
                </c:pt>
                <c:pt idx="5">
                  <c:v>YTD</c:v>
                </c:pt>
              </c:strCache>
              <c:extLst/>
            </c:strRef>
          </c:cat>
          <c:val>
            <c:numRef>
              <c:f>(Sales!$B$4:$F$4,Sales!$N$4)</c:f>
              <c:numCache>
                <c:formatCode>0%</c:formatCode>
                <c:ptCount val="6"/>
                <c:pt idx="0">
                  <c:v>0.45506041292375693</c:v>
                </c:pt>
                <c:pt idx="1">
                  <c:v>0.44898837063457797</c:v>
                </c:pt>
                <c:pt idx="2">
                  <c:v>0.54013620497565262</c:v>
                </c:pt>
                <c:pt idx="3">
                  <c:v>0.53177212592121637</c:v>
                </c:pt>
                <c:pt idx="4">
                  <c:v>0.5429480491298373</c:v>
                </c:pt>
                <c:pt idx="5">
                  <c:v>0.19169448203142536</c:v>
                </c:pt>
              </c:numCache>
              <c:extLst/>
            </c:numRef>
          </c:val>
          <c:smooth val="0"/>
          <c:extLst>
            <c:ext xmlns:c16="http://schemas.microsoft.com/office/drawing/2014/chart" uri="{C3380CC4-5D6E-409C-BE32-E72D297353CC}">
              <c16:uniqueId val="{00000002-60B6-47F4-9DC0-0A1AD8FD6EB4}"/>
            </c:ext>
          </c:extLst>
        </c:ser>
        <c:dLbls>
          <c:showLegendKey val="0"/>
          <c:showVal val="0"/>
          <c:showCatName val="0"/>
          <c:showSerName val="0"/>
          <c:showPercent val="0"/>
          <c:showBubbleSize val="0"/>
        </c:dLbls>
        <c:marker val="1"/>
        <c:smooth val="0"/>
        <c:axId val="411031888"/>
        <c:axId val="411031528"/>
      </c:lineChart>
      <c:catAx>
        <c:axId val="79307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6136"/>
        <c:crosses val="autoZero"/>
        <c:auto val="1"/>
        <c:lblAlgn val="ctr"/>
        <c:lblOffset val="100"/>
        <c:noMultiLvlLbl val="0"/>
      </c:catAx>
      <c:valAx>
        <c:axId val="79307613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93075776"/>
        <c:crosses val="autoZero"/>
        <c:crossBetween val="between"/>
      </c:valAx>
      <c:valAx>
        <c:axId val="41103152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1031888"/>
        <c:crosses val="max"/>
        <c:crossBetween val="between"/>
      </c:valAx>
      <c:catAx>
        <c:axId val="411031888"/>
        <c:scaling>
          <c:orientation val="minMax"/>
        </c:scaling>
        <c:delete val="1"/>
        <c:axPos val="b"/>
        <c:numFmt formatCode="General" sourceLinked="1"/>
        <c:majorTickMark val="out"/>
        <c:minorTickMark val="none"/>
        <c:tickLblPos val="nextTo"/>
        <c:crossAx val="4110315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Top 10 Penyebab Gagal G2 Finishing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G2'!$E$54</c:f>
              <c:strCache>
                <c:ptCount val="1"/>
                <c:pt idx="0">
                  <c:v> Value </c:v>
                </c:pt>
              </c:strCache>
            </c:strRef>
          </c:tx>
          <c:spPr>
            <a:solidFill>
              <a:srgbClr val="0049AB"/>
            </a:solidFill>
            <a:ln>
              <a:noFill/>
            </a:ln>
            <a:effectLst/>
          </c:spPr>
          <c:invertIfNegative val="0"/>
          <c:cat>
            <c:strRef>
              <c:f>'Top 5 G2'!$D$55:$D$59</c:f>
              <c:strCache>
                <c:ptCount val="5"/>
                <c:pt idx="0">
                  <c:v>TERBAKAR</c:v>
                </c:pt>
                <c:pt idx="1">
                  <c:v>GAGAL CHROME</c:v>
                </c:pt>
                <c:pt idx="2">
                  <c:v>KARAT</c:v>
                </c:pt>
                <c:pt idx="3">
                  <c:v>GAGAL MOLOTOK</c:v>
                </c:pt>
                <c:pt idx="4">
                  <c:v>GAGAL CAT</c:v>
                </c:pt>
              </c:strCache>
            </c:strRef>
          </c:cat>
          <c:val>
            <c:numRef>
              <c:f>'Top 5 G2'!$E$55:$E$59</c:f>
              <c:numCache>
                <c:formatCode>_(* #,##0_);_(* \(#,##0\);_(* "-"??_);_(@_)</c:formatCode>
                <c:ptCount val="5"/>
                <c:pt idx="0">
                  <c:v>8700111</c:v>
                </c:pt>
                <c:pt idx="1">
                  <c:v>8249746</c:v>
                </c:pt>
                <c:pt idx="2">
                  <c:v>1185652</c:v>
                </c:pt>
                <c:pt idx="3">
                  <c:v>1173604</c:v>
                </c:pt>
                <c:pt idx="4">
                  <c:v>541850</c:v>
                </c:pt>
              </c:numCache>
            </c:numRef>
          </c:val>
          <c:extLst>
            <c:ext xmlns:c16="http://schemas.microsoft.com/office/drawing/2014/chart" uri="{C3380CC4-5D6E-409C-BE32-E72D297353CC}">
              <c16:uniqueId val="{00000000-3538-47EB-9D3C-753541130E56}"/>
            </c:ext>
          </c:extLst>
        </c:ser>
        <c:dLbls>
          <c:showLegendKey val="0"/>
          <c:showVal val="0"/>
          <c:showCatName val="0"/>
          <c:showSerName val="0"/>
          <c:showPercent val="0"/>
          <c:showBubbleSize val="0"/>
        </c:dLbls>
        <c:gapWidth val="150"/>
        <c:axId val="508974824"/>
        <c:axId val="508971944"/>
      </c:barChart>
      <c:lineChart>
        <c:grouping val="standard"/>
        <c:varyColors val="0"/>
        <c:ser>
          <c:idx val="1"/>
          <c:order val="1"/>
          <c:tx>
            <c:strRef>
              <c:f>'Top 5 G2'!$F$54</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5 G2'!$D$55:$D$59</c:f>
              <c:strCache>
                <c:ptCount val="5"/>
                <c:pt idx="0">
                  <c:v>TERBAKAR</c:v>
                </c:pt>
                <c:pt idx="1">
                  <c:v>GAGAL CHROME</c:v>
                </c:pt>
                <c:pt idx="2">
                  <c:v>KARAT</c:v>
                </c:pt>
                <c:pt idx="3">
                  <c:v>GAGAL MOLOTOK</c:v>
                </c:pt>
                <c:pt idx="4">
                  <c:v>GAGAL CAT</c:v>
                </c:pt>
              </c:strCache>
            </c:strRef>
          </c:cat>
          <c:val>
            <c:numRef>
              <c:f>'Top 5 G2'!$F$55:$F$59</c:f>
              <c:numCache>
                <c:formatCode>0%</c:formatCode>
                <c:ptCount val="5"/>
                <c:pt idx="0">
                  <c:v>0.43160392837906963</c:v>
                </c:pt>
                <c:pt idx="1">
                  <c:v>0.40926176479007176</c:v>
                </c:pt>
                <c:pt idx="2">
                  <c:v>5.8819026664200108E-2</c:v>
                </c:pt>
                <c:pt idx="3">
                  <c:v>5.8221337263557861E-2</c:v>
                </c:pt>
                <c:pt idx="4">
                  <c:v>2.6880644234561935E-2</c:v>
                </c:pt>
              </c:numCache>
            </c:numRef>
          </c:val>
          <c:smooth val="0"/>
          <c:extLst>
            <c:ext xmlns:c16="http://schemas.microsoft.com/office/drawing/2014/chart" uri="{C3380CC4-5D6E-409C-BE32-E72D297353CC}">
              <c16:uniqueId val="{00000001-3538-47EB-9D3C-753541130E56}"/>
            </c:ext>
          </c:extLst>
        </c:ser>
        <c:dLbls>
          <c:showLegendKey val="0"/>
          <c:showVal val="0"/>
          <c:showCatName val="0"/>
          <c:showSerName val="0"/>
          <c:showPercent val="0"/>
          <c:showBubbleSize val="0"/>
        </c:dLbls>
        <c:marker val="1"/>
        <c:smooth val="0"/>
        <c:axId val="508955744"/>
        <c:axId val="508955384"/>
      </c:lineChart>
      <c:catAx>
        <c:axId val="50897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8971944"/>
        <c:crosses val="autoZero"/>
        <c:auto val="1"/>
        <c:lblAlgn val="ctr"/>
        <c:lblOffset val="100"/>
        <c:noMultiLvlLbl val="0"/>
      </c:catAx>
      <c:valAx>
        <c:axId val="50897194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74824"/>
        <c:crosses val="autoZero"/>
        <c:crossBetween val="between"/>
      </c:valAx>
      <c:valAx>
        <c:axId val="50895538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955744"/>
        <c:crosses val="max"/>
        <c:crossBetween val="between"/>
      </c:valAx>
      <c:catAx>
        <c:axId val="508955744"/>
        <c:scaling>
          <c:orientation val="minMax"/>
        </c:scaling>
        <c:delete val="1"/>
        <c:axPos val="b"/>
        <c:numFmt formatCode="General" sourceLinked="1"/>
        <c:majorTickMark val="none"/>
        <c:minorTickMark val="none"/>
        <c:tickLblPos val="nextTo"/>
        <c:crossAx val="50895538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G1 </a:t>
            </a:r>
            <a:r>
              <a:rPr lang="en-US" sz="2400" b="1" baseline="0" dirty="0"/>
              <a:t>By Qty Line Assembling</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 G1&amp;G2'!$A$47</c:f>
              <c:strCache>
                <c:ptCount val="1"/>
                <c:pt idx="0">
                  <c:v> G1 </c:v>
                </c:pt>
              </c:strCache>
            </c:strRef>
          </c:tx>
          <c:spPr>
            <a:solidFill>
              <a:schemeClr val="accent1"/>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G1&amp;G2'!$B$47:$F$47,'Sum G1&amp;G2'!$N$47)</c:f>
              <c:numCache>
                <c:formatCode>_(* #,##0_);_(* \(#,##0\);_(* "-"??_);_(@_)</c:formatCode>
                <c:ptCount val="6"/>
                <c:pt idx="0">
                  <c:v>663</c:v>
                </c:pt>
                <c:pt idx="1">
                  <c:v>549</c:v>
                </c:pt>
                <c:pt idx="2">
                  <c:v>898</c:v>
                </c:pt>
                <c:pt idx="3">
                  <c:v>975</c:v>
                </c:pt>
                <c:pt idx="4">
                  <c:v>1370</c:v>
                </c:pt>
                <c:pt idx="5">
                  <c:v>4455</c:v>
                </c:pt>
              </c:numCache>
              <c:extLst/>
            </c:numRef>
          </c:val>
          <c:extLst>
            <c:ext xmlns:c16="http://schemas.microsoft.com/office/drawing/2014/chart" uri="{C3380CC4-5D6E-409C-BE32-E72D297353CC}">
              <c16:uniqueId val="{00000000-0417-4B0C-86C0-72C335E8FF64}"/>
            </c:ext>
          </c:extLst>
        </c:ser>
        <c:ser>
          <c:idx val="4"/>
          <c:order val="4"/>
          <c:tx>
            <c:strRef>
              <c:f>'Sum G1&amp;G2'!$A$51</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G1&amp;G2'!$B$51:$F$51,'Sum G1&amp;G2'!$N$51)</c:f>
              <c:numCache>
                <c:formatCode>_(* #,##0_);_(* \(#,##0\);_(* "-"??_);_(@_)</c:formatCode>
                <c:ptCount val="6"/>
                <c:pt idx="0">
                  <c:v>103948</c:v>
                </c:pt>
                <c:pt idx="1">
                  <c:v>165462</c:v>
                </c:pt>
                <c:pt idx="2">
                  <c:v>117565</c:v>
                </c:pt>
                <c:pt idx="3">
                  <c:v>243045</c:v>
                </c:pt>
                <c:pt idx="4">
                  <c:v>30992</c:v>
                </c:pt>
                <c:pt idx="5">
                  <c:v>661012</c:v>
                </c:pt>
              </c:numCache>
              <c:extLst/>
            </c:numRef>
          </c:val>
          <c:extLst>
            <c:ext xmlns:c16="http://schemas.microsoft.com/office/drawing/2014/chart" uri="{C3380CC4-5D6E-409C-BE32-E72D297353CC}">
              <c16:uniqueId val="{00000001-0417-4B0C-86C0-72C335E8FF64}"/>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2"/>
                <c:order val="2"/>
                <c:tx>
                  <c:strRef>
                    <c:extLst>
                      <c:ext uri="{02D57815-91ED-43cb-92C2-25804820EDAC}">
                        <c15:formulaRef>
                          <c15:sqref>'Sum G1&amp;G2'!$A$49</c15:sqref>
                        </c15:formulaRef>
                      </c:ext>
                    </c:extLst>
                    <c:strCache>
                      <c:ptCount val="1"/>
                      <c:pt idx="0">
                        <c:v>G2</c:v>
                      </c:pt>
                    </c:strCache>
                  </c:strRef>
                </c:tx>
                <c:spPr>
                  <a:solidFill>
                    <a:schemeClr val="accent3"/>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G1&amp;G2'!$B$49:$F$49,'Sum G1&amp;G2'!$N$49)</c15:sqref>
                        </c15:formulaRef>
                      </c:ext>
                    </c:extLst>
                    <c:numCache>
                      <c:formatCode>_(* #,##0_);_(* \(#,##0\);_(* "-"??_);_(@_)</c:formatCode>
                      <c:ptCount val="6"/>
                      <c:pt idx="0">
                        <c:v>143</c:v>
                      </c:pt>
                      <c:pt idx="1">
                        <c:v>50</c:v>
                      </c:pt>
                      <c:pt idx="2">
                        <c:v>44</c:v>
                      </c:pt>
                      <c:pt idx="3">
                        <c:v>115</c:v>
                      </c:pt>
                      <c:pt idx="4">
                        <c:v>75</c:v>
                      </c:pt>
                      <c:pt idx="5">
                        <c:v>427</c:v>
                      </c:pt>
                    </c:numCache>
                  </c:numRef>
                </c:val>
                <c:extLst>
                  <c:ext xmlns:c16="http://schemas.microsoft.com/office/drawing/2014/chart" uri="{C3380CC4-5D6E-409C-BE32-E72D297353CC}">
                    <c16:uniqueId val="{00000003-0417-4B0C-86C0-72C335E8FF64}"/>
                  </c:ext>
                </c:extLst>
              </c15:ser>
            </c15:filteredBarSeries>
          </c:ext>
        </c:extLst>
      </c:barChart>
      <c:lineChart>
        <c:grouping val="standard"/>
        <c:varyColors val="0"/>
        <c:ser>
          <c:idx val="1"/>
          <c:order val="1"/>
          <c:tx>
            <c:strRef>
              <c:f>'Sum G1&amp;G2'!$A$48</c:f>
              <c:strCache>
                <c:ptCount val="1"/>
                <c:pt idx="0">
                  <c:v>% G1</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G1&amp;G2'!$B$48:$F$48,'Sum G1&amp;G2'!$N$48)</c:f>
              <c:numCache>
                <c:formatCode>0.00%</c:formatCode>
                <c:ptCount val="6"/>
                <c:pt idx="0">
                  <c:v>6.3781890945472739E-3</c:v>
                </c:pt>
                <c:pt idx="1">
                  <c:v>3.3179823766181964E-3</c:v>
                </c:pt>
                <c:pt idx="2">
                  <c:v>7.6383277335941822E-3</c:v>
                </c:pt>
                <c:pt idx="3">
                  <c:v>4.0116027896068629E-3</c:v>
                </c:pt>
                <c:pt idx="4">
                  <c:v>4.4204956117707798E-2</c:v>
                </c:pt>
                <c:pt idx="5">
                  <c:v>6.7396658457032554E-3</c:v>
                </c:pt>
              </c:numCache>
              <c:extLst/>
            </c:numRef>
          </c:val>
          <c:smooth val="0"/>
          <c:extLst>
            <c:ext xmlns:c16="http://schemas.microsoft.com/office/drawing/2014/chart" uri="{C3380CC4-5D6E-409C-BE32-E72D297353CC}">
              <c16:uniqueId val="{00000002-0417-4B0C-86C0-72C335E8FF64}"/>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3"/>
                <c:order val="3"/>
                <c:tx>
                  <c:strRef>
                    <c:extLst>
                      <c:ext uri="{02D57815-91ED-43cb-92C2-25804820EDAC}">
                        <c15:formulaRef>
                          <c15:sqref>'Sum G1&amp;G2'!$A$50</c15:sqref>
                        </c15:formulaRef>
                      </c:ext>
                    </c:extLst>
                    <c:strCache>
                      <c:ptCount val="1"/>
                      <c:pt idx="0">
                        <c:v>% G2</c:v>
                      </c:pt>
                    </c:strCache>
                  </c:strRef>
                </c:tx>
                <c:spPr>
                  <a:ln w="28575" cap="rnd">
                    <a:solidFill>
                      <a:schemeClr val="accent4"/>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G1&amp;G2'!$B$50:$F$50,'Sum G1&amp;G2'!$N$50)</c15:sqref>
                        </c15:formulaRef>
                      </c:ext>
                    </c:extLst>
                    <c:numCache>
                      <c:formatCode>0.00%</c:formatCode>
                      <c:ptCount val="6"/>
                      <c:pt idx="0">
                        <c:v>1.375687843921961E-3</c:v>
                      </c:pt>
                      <c:pt idx="1">
                        <c:v>3.0218418730584666E-4</c:v>
                      </c:pt>
                      <c:pt idx="2">
                        <c:v>3.7426104708033852E-4</c:v>
                      </c:pt>
                      <c:pt idx="3">
                        <c:v>4.7316340595363E-4</c:v>
                      </c:pt>
                      <c:pt idx="4">
                        <c:v>2.4199793495095507E-3</c:v>
                      </c:pt>
                      <c:pt idx="5">
                        <c:v>6.4597919553654093E-4</c:v>
                      </c:pt>
                    </c:numCache>
                  </c:numRef>
                </c:val>
                <c:smooth val="0"/>
                <c:extLst>
                  <c:ext xmlns:c16="http://schemas.microsoft.com/office/drawing/2014/chart" uri="{C3380CC4-5D6E-409C-BE32-E72D297353CC}">
                    <c16:uniqueId val="{00000004-0417-4B0C-86C0-72C335E8FF64}"/>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a:t>G2 By Qty Line Assembling</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'Sum G1&amp;G2'!$A$49</c:f>
              <c:strCache>
                <c:ptCount val="1"/>
                <c:pt idx="0">
                  <c:v>G2</c:v>
                </c:pt>
              </c:strCache>
            </c:strRef>
          </c:tx>
          <c:spPr>
            <a:solidFill>
              <a:schemeClr val="accent3"/>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G1&amp;G2'!$B$49:$F$49,'Sum G1&amp;G2'!$N$49)</c:f>
              <c:numCache>
                <c:formatCode>_(* #,##0_);_(* \(#,##0\);_(* "-"??_);_(@_)</c:formatCode>
                <c:ptCount val="6"/>
                <c:pt idx="0">
                  <c:v>143</c:v>
                </c:pt>
                <c:pt idx="1">
                  <c:v>50</c:v>
                </c:pt>
                <c:pt idx="2">
                  <c:v>44</c:v>
                </c:pt>
                <c:pt idx="3">
                  <c:v>115</c:v>
                </c:pt>
                <c:pt idx="4">
                  <c:v>75</c:v>
                </c:pt>
                <c:pt idx="5">
                  <c:v>427</c:v>
                </c:pt>
              </c:numCache>
              <c:extLst/>
            </c:numRef>
          </c:val>
          <c:extLst>
            <c:ext xmlns:c16="http://schemas.microsoft.com/office/drawing/2014/chart" uri="{C3380CC4-5D6E-409C-BE32-E72D297353CC}">
              <c16:uniqueId val="{00000000-0564-4B4E-9043-F946DE7C4A0A}"/>
            </c:ext>
          </c:extLst>
        </c:ser>
        <c:ser>
          <c:idx val="4"/>
          <c:order val="4"/>
          <c:tx>
            <c:strRef>
              <c:f>'Sum G1&amp;G2'!$A$51</c:f>
              <c:strCache>
                <c:ptCount val="1"/>
                <c:pt idx="0">
                  <c:v> Hasil Produksi </c:v>
                </c:pt>
              </c:strCache>
            </c:strRef>
          </c:tx>
          <c:spPr>
            <a:solidFill>
              <a:srgbClr val="002060"/>
            </a:solidFill>
            <a:ln>
              <a:noFill/>
            </a:ln>
            <a:effectLst/>
          </c:spPr>
          <c:invertIfNegative val="0"/>
          <c:cat>
            <c:strRef>
              <c:f>('Sum G1&amp;G2'!$B$28:$F$28,'Sum G1&amp;G2'!$N$28)</c:f>
              <c:strCache>
                <c:ptCount val="6"/>
                <c:pt idx="0">
                  <c:v>Jan</c:v>
                </c:pt>
                <c:pt idx="1">
                  <c:v>Feb</c:v>
                </c:pt>
                <c:pt idx="2">
                  <c:v>Mar</c:v>
                </c:pt>
                <c:pt idx="3">
                  <c:v>Apr</c:v>
                </c:pt>
                <c:pt idx="4">
                  <c:v>May</c:v>
                </c:pt>
                <c:pt idx="5">
                  <c:v>Total</c:v>
                </c:pt>
              </c:strCache>
              <c:extLst/>
            </c:strRef>
          </c:cat>
          <c:val>
            <c:numRef>
              <c:f>('Sum G1&amp;G2'!$B$51:$F$51,'Sum G1&amp;G2'!$N$51)</c:f>
              <c:numCache>
                <c:formatCode>_(* #,##0_);_(* \(#,##0\);_(* "-"??_);_(@_)</c:formatCode>
                <c:ptCount val="6"/>
                <c:pt idx="0">
                  <c:v>103948</c:v>
                </c:pt>
                <c:pt idx="1">
                  <c:v>165462</c:v>
                </c:pt>
                <c:pt idx="2">
                  <c:v>117565</c:v>
                </c:pt>
                <c:pt idx="3">
                  <c:v>243045</c:v>
                </c:pt>
                <c:pt idx="4">
                  <c:v>30992</c:v>
                </c:pt>
                <c:pt idx="5">
                  <c:v>661012</c:v>
                </c:pt>
              </c:numCache>
              <c:extLst/>
            </c:numRef>
          </c:val>
          <c:extLst>
            <c:ext xmlns:c16="http://schemas.microsoft.com/office/drawing/2014/chart" uri="{C3380CC4-5D6E-409C-BE32-E72D297353CC}">
              <c16:uniqueId val="{00000001-0564-4B4E-9043-F946DE7C4A0A}"/>
            </c:ext>
          </c:extLst>
        </c:ser>
        <c:dLbls>
          <c:showLegendKey val="0"/>
          <c:showVal val="0"/>
          <c:showCatName val="0"/>
          <c:showSerName val="0"/>
          <c:showPercent val="0"/>
          <c:showBubbleSize val="0"/>
        </c:dLbls>
        <c:gapWidth val="150"/>
        <c:axId val="1020406496"/>
        <c:axId val="1020402536"/>
        <c:extLst>
          <c:ext xmlns:c15="http://schemas.microsoft.com/office/drawing/2012/chart" uri="{02D57815-91ED-43cb-92C2-25804820EDAC}">
            <c15:filteredBarSeries>
              <c15:ser>
                <c:idx val="0"/>
                <c:order val="0"/>
                <c:tx>
                  <c:strRef>
                    <c:extLst>
                      <c:ext uri="{02D57815-91ED-43cb-92C2-25804820EDAC}">
                        <c15:formulaRef>
                          <c15:sqref>'Sum G1&amp;G2'!$A$47</c15:sqref>
                        </c15:formulaRef>
                      </c:ext>
                    </c:extLst>
                    <c:strCache>
                      <c:ptCount val="1"/>
                      <c:pt idx="0">
                        <c:v> G1 </c:v>
                      </c:pt>
                    </c:strCache>
                  </c:strRef>
                </c:tx>
                <c:spPr>
                  <a:solidFill>
                    <a:schemeClr val="accent1"/>
                  </a:solidFill>
                  <a:ln>
                    <a:noFill/>
                  </a:ln>
                  <a:effectLst/>
                </c:spPr>
                <c:invertIfNegative val="0"/>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G1&amp;G2'!$B$47:$F$47,'Sum G1&amp;G2'!$N$47)</c15:sqref>
                        </c15:formulaRef>
                      </c:ext>
                    </c:extLst>
                    <c:numCache>
                      <c:formatCode>_(* #,##0_);_(* \(#,##0\);_(* "-"??_);_(@_)</c:formatCode>
                      <c:ptCount val="6"/>
                      <c:pt idx="0">
                        <c:v>663</c:v>
                      </c:pt>
                      <c:pt idx="1">
                        <c:v>549</c:v>
                      </c:pt>
                      <c:pt idx="2">
                        <c:v>898</c:v>
                      </c:pt>
                      <c:pt idx="3">
                        <c:v>975</c:v>
                      </c:pt>
                      <c:pt idx="4">
                        <c:v>1370</c:v>
                      </c:pt>
                      <c:pt idx="5">
                        <c:v>4455</c:v>
                      </c:pt>
                    </c:numCache>
                  </c:numRef>
                </c:val>
                <c:extLst>
                  <c:ext xmlns:c16="http://schemas.microsoft.com/office/drawing/2014/chart" uri="{C3380CC4-5D6E-409C-BE32-E72D297353CC}">
                    <c16:uniqueId val="{00000003-0564-4B4E-9043-F946DE7C4A0A}"/>
                  </c:ext>
                </c:extLst>
              </c15:ser>
            </c15:filteredBarSeries>
          </c:ext>
        </c:extLst>
      </c:barChart>
      <c:lineChart>
        <c:grouping val="standard"/>
        <c:varyColors val="0"/>
        <c:ser>
          <c:idx val="3"/>
          <c:order val="3"/>
          <c:tx>
            <c:strRef>
              <c:f>'Sum G1&amp;G2'!$A$50</c:f>
              <c:strCache>
                <c:ptCount val="1"/>
                <c:pt idx="0">
                  <c:v>% G2</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 G1&amp;G2'!$B$28:$F$28,'Sum G1&amp;G2'!$N$28)</c:f>
              <c:strCache>
                <c:ptCount val="6"/>
                <c:pt idx="0">
                  <c:v>Jan</c:v>
                </c:pt>
                <c:pt idx="1">
                  <c:v>Feb</c:v>
                </c:pt>
                <c:pt idx="2">
                  <c:v>Mar</c:v>
                </c:pt>
                <c:pt idx="3">
                  <c:v>Apr</c:v>
                </c:pt>
                <c:pt idx="4">
                  <c:v>May</c:v>
                </c:pt>
                <c:pt idx="5">
                  <c:v>Total</c:v>
                </c:pt>
              </c:strCache>
              <c:extLst/>
            </c:strRef>
          </c:cat>
          <c:val>
            <c:numRef>
              <c:f>('Sum G1&amp;G2'!$B$50:$F$50,'Sum G1&amp;G2'!$N$50)</c:f>
              <c:numCache>
                <c:formatCode>0.00%</c:formatCode>
                <c:ptCount val="6"/>
                <c:pt idx="0">
                  <c:v>1.375687843921961E-3</c:v>
                </c:pt>
                <c:pt idx="1">
                  <c:v>3.0218418730584666E-4</c:v>
                </c:pt>
                <c:pt idx="2">
                  <c:v>3.7426104708033852E-4</c:v>
                </c:pt>
                <c:pt idx="3">
                  <c:v>4.7316340595363E-4</c:v>
                </c:pt>
                <c:pt idx="4">
                  <c:v>2.4199793495095507E-3</c:v>
                </c:pt>
                <c:pt idx="5">
                  <c:v>6.4597919553654093E-4</c:v>
                </c:pt>
              </c:numCache>
              <c:extLst/>
            </c:numRef>
          </c:val>
          <c:smooth val="0"/>
          <c:extLst>
            <c:ext xmlns:c16="http://schemas.microsoft.com/office/drawing/2014/chart" uri="{C3380CC4-5D6E-409C-BE32-E72D297353CC}">
              <c16:uniqueId val="{00000002-0564-4B4E-9043-F946DE7C4A0A}"/>
            </c:ext>
          </c:extLst>
        </c:ser>
        <c:dLbls>
          <c:showLegendKey val="0"/>
          <c:showVal val="0"/>
          <c:showCatName val="0"/>
          <c:showSerName val="0"/>
          <c:showPercent val="0"/>
          <c:showBubbleSize val="0"/>
        </c:dLbls>
        <c:marker val="1"/>
        <c:smooth val="0"/>
        <c:axId val="1020405056"/>
        <c:axId val="1020408656"/>
        <c:extLst>
          <c:ext xmlns:c15="http://schemas.microsoft.com/office/drawing/2012/chart" uri="{02D57815-91ED-43cb-92C2-25804820EDAC}">
            <c15:filteredLineSeries>
              <c15:ser>
                <c:idx val="1"/>
                <c:order val="1"/>
                <c:tx>
                  <c:strRef>
                    <c:extLst>
                      <c:ext uri="{02D57815-91ED-43cb-92C2-25804820EDAC}">
                        <c15:formulaRef>
                          <c15:sqref>'Sum G1&amp;G2'!$A$48</c15:sqref>
                        </c15:formulaRef>
                      </c:ext>
                    </c:extLst>
                    <c:strCache>
                      <c:ptCount val="1"/>
                      <c:pt idx="0">
                        <c:v>% G1</c:v>
                      </c:pt>
                    </c:strCache>
                  </c:strRef>
                </c:tx>
                <c:spPr>
                  <a:ln w="28575" cap="rnd">
                    <a:solidFill>
                      <a:schemeClr val="accent2"/>
                    </a:solidFill>
                    <a:round/>
                  </a:ln>
                  <a:effectLst/>
                </c:spPr>
                <c:marker>
                  <c:symbol val="none"/>
                </c:marker>
                <c:cat>
                  <c:strRef>
                    <c:extLst>
                      <c:ext uri="{02D57815-91ED-43cb-92C2-25804820EDAC}">
                        <c15:formulaRef>
                          <c15:sqref>('Sum G1&amp;G2'!$B$28:$F$28,'Sum G1&amp;G2'!$N$28)</c15:sqref>
                        </c15:formulaRef>
                      </c:ext>
                    </c:extLst>
                    <c:strCache>
                      <c:ptCount val="6"/>
                      <c:pt idx="0">
                        <c:v>Jan</c:v>
                      </c:pt>
                      <c:pt idx="1">
                        <c:v>Feb</c:v>
                      </c:pt>
                      <c:pt idx="2">
                        <c:v>Mar</c:v>
                      </c:pt>
                      <c:pt idx="3">
                        <c:v>Apr</c:v>
                      </c:pt>
                      <c:pt idx="4">
                        <c:v>May</c:v>
                      </c:pt>
                      <c:pt idx="5">
                        <c:v>Total</c:v>
                      </c:pt>
                    </c:strCache>
                  </c:strRef>
                </c:cat>
                <c:val>
                  <c:numRef>
                    <c:extLst>
                      <c:ext uri="{02D57815-91ED-43cb-92C2-25804820EDAC}">
                        <c15:formulaRef>
                          <c15:sqref>('Sum G1&amp;G2'!$B$48:$F$48,'Sum G1&amp;G2'!$N$48)</c15:sqref>
                        </c15:formulaRef>
                      </c:ext>
                    </c:extLst>
                    <c:numCache>
                      <c:formatCode>0.00%</c:formatCode>
                      <c:ptCount val="6"/>
                      <c:pt idx="0">
                        <c:v>6.3781890945472739E-3</c:v>
                      </c:pt>
                      <c:pt idx="1">
                        <c:v>3.3179823766181964E-3</c:v>
                      </c:pt>
                      <c:pt idx="2">
                        <c:v>7.6383277335941822E-3</c:v>
                      </c:pt>
                      <c:pt idx="3">
                        <c:v>4.0116027896068629E-3</c:v>
                      </c:pt>
                      <c:pt idx="4">
                        <c:v>4.4204956117707798E-2</c:v>
                      </c:pt>
                      <c:pt idx="5">
                        <c:v>6.7396658457032554E-3</c:v>
                      </c:pt>
                    </c:numCache>
                  </c:numRef>
                </c:val>
                <c:smooth val="0"/>
                <c:extLst>
                  <c:ext xmlns:c16="http://schemas.microsoft.com/office/drawing/2014/chart" uri="{C3380CC4-5D6E-409C-BE32-E72D297353CC}">
                    <c16:uniqueId val="{00000004-0564-4B4E-9043-F946DE7C4A0A}"/>
                  </c:ext>
                </c:extLst>
              </c15:ser>
            </c15:filteredLineSeries>
          </c:ext>
        </c:extLst>
      </c:lineChart>
      <c:catAx>
        <c:axId val="10204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0402536"/>
        <c:crosses val="autoZero"/>
        <c:auto val="1"/>
        <c:lblAlgn val="ctr"/>
        <c:lblOffset val="100"/>
        <c:noMultiLvlLbl val="0"/>
      </c:catAx>
      <c:valAx>
        <c:axId val="10204025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Qty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6496"/>
        <c:crosses val="autoZero"/>
        <c:crossBetween val="between"/>
      </c:valAx>
      <c:valAx>
        <c:axId val="102040865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20405056"/>
        <c:crosses val="max"/>
        <c:crossBetween val="between"/>
      </c:valAx>
      <c:catAx>
        <c:axId val="1020405056"/>
        <c:scaling>
          <c:orientation val="minMax"/>
        </c:scaling>
        <c:delete val="1"/>
        <c:axPos val="b"/>
        <c:numFmt formatCode="General" sourceLinked="1"/>
        <c:majorTickMark val="out"/>
        <c:minorTickMark val="none"/>
        <c:tickLblPos val="nextTo"/>
        <c:crossAx val="102040865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prstClr val="black">
                    <a:lumMod val="65000"/>
                    <a:lumOff val="35000"/>
                  </a:prstClr>
                </a:solidFill>
              </a:rPr>
              <a:t>Top 5 G2 by Value Line Assembling </a:t>
            </a:r>
          </a:p>
          <a:p>
            <a:pPr>
              <a:defRPr sz="2400"/>
            </a:pPr>
            <a:r>
              <a:rPr lang="en-US" sz="2400" b="1" i="0" u="none" strike="noStrike" kern="1200" spc="0" baseline="0" dirty="0">
                <a:solidFill>
                  <a:prstClr val="black">
                    <a:lumMod val="65000"/>
                    <a:lumOff val="35000"/>
                  </a:prstClr>
                </a:solidFill>
              </a:rPr>
              <a:t>Jan-Mei 2025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'G2 Value-1'!$F$42</c:f>
              <c:strCache>
                <c:ptCount val="1"/>
                <c:pt idx="0">
                  <c:v> Value </c:v>
                </c:pt>
              </c:strCache>
            </c:strRef>
          </c:tx>
          <c:spPr>
            <a:solidFill>
              <a:srgbClr val="0049AB"/>
            </a:solidFill>
            <a:ln>
              <a:noFill/>
            </a:ln>
            <a:effectLst/>
          </c:spPr>
          <c:invertIfNegative val="0"/>
          <c:cat>
            <c:strRef>
              <c:f>'G2 Value-1'!$E$43:$E$47</c:f>
              <c:strCache>
                <c:ptCount val="5"/>
                <c:pt idx="0">
                  <c:v>TRX</c:v>
                </c:pt>
                <c:pt idx="1">
                  <c:v>I07</c:v>
                </c:pt>
                <c:pt idx="2">
                  <c:v>I05</c:v>
                </c:pt>
                <c:pt idx="3">
                  <c:v>I04</c:v>
                </c:pt>
                <c:pt idx="4">
                  <c:v>I06</c:v>
                </c:pt>
              </c:strCache>
            </c:strRef>
          </c:cat>
          <c:val>
            <c:numRef>
              <c:f>'G2 Value-1'!$F$43:$F$47</c:f>
              <c:numCache>
                <c:formatCode>_(* #,##0_);_(* \(#,##0\);_(* "-"??_);_(@_)</c:formatCode>
                <c:ptCount val="5"/>
                <c:pt idx="0">
                  <c:v>18274005</c:v>
                </c:pt>
                <c:pt idx="1">
                  <c:v>9370334</c:v>
                </c:pt>
                <c:pt idx="2">
                  <c:v>5001711</c:v>
                </c:pt>
                <c:pt idx="3">
                  <c:v>4977640</c:v>
                </c:pt>
                <c:pt idx="4">
                  <c:v>4669371</c:v>
                </c:pt>
              </c:numCache>
            </c:numRef>
          </c:val>
          <c:extLst>
            <c:ext xmlns:c16="http://schemas.microsoft.com/office/drawing/2014/chart" uri="{C3380CC4-5D6E-409C-BE32-E72D297353CC}">
              <c16:uniqueId val="{00000000-985D-4D72-9682-F61F8F38BF67}"/>
            </c:ext>
          </c:extLst>
        </c:ser>
        <c:dLbls>
          <c:showLegendKey val="0"/>
          <c:showVal val="0"/>
          <c:showCatName val="0"/>
          <c:showSerName val="0"/>
          <c:showPercent val="0"/>
          <c:showBubbleSize val="0"/>
        </c:dLbls>
        <c:gapWidth val="150"/>
        <c:axId val="546363768"/>
        <c:axId val="546358368"/>
      </c:barChart>
      <c:lineChart>
        <c:grouping val="standard"/>
        <c:varyColors val="0"/>
        <c:ser>
          <c:idx val="1"/>
          <c:order val="1"/>
          <c:tx>
            <c:strRef>
              <c:f>'G2 Value-1'!$G$42</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 Value-1'!$E$43:$E$47</c:f>
              <c:strCache>
                <c:ptCount val="5"/>
                <c:pt idx="0">
                  <c:v>TRX</c:v>
                </c:pt>
                <c:pt idx="1">
                  <c:v>I07</c:v>
                </c:pt>
                <c:pt idx="2">
                  <c:v>I05</c:v>
                </c:pt>
                <c:pt idx="3">
                  <c:v>I04</c:v>
                </c:pt>
                <c:pt idx="4">
                  <c:v>I06</c:v>
                </c:pt>
              </c:strCache>
            </c:strRef>
          </c:cat>
          <c:val>
            <c:numRef>
              <c:f>'G2 Value-1'!$G$43:$G$47</c:f>
              <c:numCache>
                <c:formatCode>0%</c:formatCode>
                <c:ptCount val="5"/>
                <c:pt idx="0">
                  <c:v>0.35405749703079259</c:v>
                </c:pt>
                <c:pt idx="1">
                  <c:v>0.18154952909242034</c:v>
                </c:pt>
                <c:pt idx="2">
                  <c:v>9.6907781164084314E-2</c:v>
                </c:pt>
                <c:pt idx="3">
                  <c:v>9.6441407317134603E-2</c:v>
                </c:pt>
                <c:pt idx="4">
                  <c:v>9.0468718213011806E-2</c:v>
                </c:pt>
              </c:numCache>
            </c:numRef>
          </c:val>
          <c:smooth val="0"/>
          <c:extLst>
            <c:ext xmlns:c16="http://schemas.microsoft.com/office/drawing/2014/chart" uri="{C3380CC4-5D6E-409C-BE32-E72D297353CC}">
              <c16:uniqueId val="{00000001-985D-4D72-9682-F61F8F38BF67}"/>
            </c:ext>
          </c:extLst>
        </c:ser>
        <c:dLbls>
          <c:showLegendKey val="0"/>
          <c:showVal val="0"/>
          <c:showCatName val="0"/>
          <c:showSerName val="0"/>
          <c:showPercent val="0"/>
          <c:showBubbleSize val="0"/>
        </c:dLbls>
        <c:marker val="1"/>
        <c:smooth val="0"/>
        <c:axId val="546357288"/>
        <c:axId val="546355128"/>
      </c:lineChart>
      <c:catAx>
        <c:axId val="54636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58368"/>
        <c:crosses val="autoZero"/>
        <c:auto val="1"/>
        <c:lblAlgn val="ctr"/>
        <c:lblOffset val="100"/>
        <c:noMultiLvlLbl val="0"/>
      </c:catAx>
      <c:valAx>
        <c:axId val="54635836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63768"/>
        <c:crosses val="autoZero"/>
        <c:crossBetween val="between"/>
      </c:valAx>
      <c:valAx>
        <c:axId val="5463551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57288"/>
        <c:crosses val="max"/>
        <c:crossBetween val="between"/>
      </c:valAx>
      <c:catAx>
        <c:axId val="546357288"/>
        <c:scaling>
          <c:orientation val="minMax"/>
        </c:scaling>
        <c:delete val="1"/>
        <c:axPos val="b"/>
        <c:numFmt formatCode="General" sourceLinked="1"/>
        <c:majorTickMark val="none"/>
        <c:minorTickMark val="none"/>
        <c:tickLblPos val="nextTo"/>
        <c:crossAx val="5463551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a:solidFill>
                  <a:sysClr val="windowText" lastClr="000000">
                    <a:lumMod val="65000"/>
                    <a:lumOff val="35000"/>
                  </a:sysClr>
                </a:solidFill>
              </a:rPr>
              <a:t>Top 10 Penyebab Gagal G2 Assembling</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'Top 5 G2'!$E$75</c:f>
              <c:strCache>
                <c:ptCount val="1"/>
                <c:pt idx="0">
                  <c:v> Value </c:v>
                </c:pt>
              </c:strCache>
            </c:strRef>
          </c:tx>
          <c:spPr>
            <a:solidFill>
              <a:srgbClr val="0049AB"/>
            </a:solidFill>
            <a:ln>
              <a:noFill/>
            </a:ln>
            <a:effectLst/>
          </c:spPr>
          <c:invertIfNegative val="0"/>
          <c:cat>
            <c:strRef>
              <c:f>'Top 5 G2'!$D$76:$D$80</c:f>
              <c:strCache>
                <c:ptCount val="5"/>
                <c:pt idx="0">
                  <c:v>KENTOP</c:v>
                </c:pt>
                <c:pt idx="1">
                  <c:v>HASIL BONGKARAN</c:v>
                </c:pt>
                <c:pt idx="2">
                  <c:v>KARAT</c:v>
                </c:pt>
                <c:pt idx="3">
                  <c:v>HANDLING</c:v>
                </c:pt>
                <c:pt idx="4">
                  <c:v>CACAT GORES</c:v>
                </c:pt>
              </c:strCache>
            </c:strRef>
          </c:cat>
          <c:val>
            <c:numRef>
              <c:f>'Top 5 G2'!$E$76:$E$80</c:f>
              <c:numCache>
                <c:formatCode>_(* #,##0_);_(* \(#,##0\);_(* "-"??_);_(@_)</c:formatCode>
                <c:ptCount val="5"/>
                <c:pt idx="0">
                  <c:v>17092538</c:v>
                </c:pt>
                <c:pt idx="1">
                  <c:v>11631291</c:v>
                </c:pt>
                <c:pt idx="2">
                  <c:v>4879018</c:v>
                </c:pt>
                <c:pt idx="3">
                  <c:v>3664087</c:v>
                </c:pt>
                <c:pt idx="4">
                  <c:v>2485025</c:v>
                </c:pt>
              </c:numCache>
            </c:numRef>
          </c:val>
          <c:extLst>
            <c:ext xmlns:c16="http://schemas.microsoft.com/office/drawing/2014/chart" uri="{C3380CC4-5D6E-409C-BE32-E72D297353CC}">
              <c16:uniqueId val="{00000000-510A-48F8-BA6B-1FCDFDC4DCCA}"/>
            </c:ext>
          </c:extLst>
        </c:ser>
        <c:dLbls>
          <c:showLegendKey val="0"/>
          <c:showVal val="0"/>
          <c:showCatName val="0"/>
          <c:showSerName val="0"/>
          <c:showPercent val="0"/>
          <c:showBubbleSize val="0"/>
        </c:dLbls>
        <c:gapWidth val="150"/>
        <c:axId val="341764632"/>
        <c:axId val="341771472"/>
      </c:barChart>
      <c:lineChart>
        <c:grouping val="standard"/>
        <c:varyColors val="0"/>
        <c:ser>
          <c:idx val="1"/>
          <c:order val="1"/>
          <c:tx>
            <c:strRef>
              <c:f>'Top 5 G2'!$F$75</c:f>
              <c:strCache>
                <c:ptCount val="1"/>
                <c:pt idx="0">
                  <c:v>%</c:v>
                </c:pt>
              </c:strCache>
            </c:strRef>
          </c:tx>
          <c:spPr>
            <a:ln w="28575" cap="rnd">
              <a:solidFill>
                <a:srgbClr val="6CE5E8"/>
              </a:solidFill>
              <a:round/>
            </a:ln>
            <a:effectLst/>
          </c:spPr>
          <c:marker>
            <c:symbol val="none"/>
          </c:marker>
          <c:dLbls>
            <c:spPr>
              <a:solidFill>
                <a:srgbClr val="6CE5E8"/>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5 G2'!$D$76:$D$80</c:f>
              <c:strCache>
                <c:ptCount val="5"/>
                <c:pt idx="0">
                  <c:v>KENTOP</c:v>
                </c:pt>
                <c:pt idx="1">
                  <c:v>HASIL BONGKARAN</c:v>
                </c:pt>
                <c:pt idx="2">
                  <c:v>KARAT</c:v>
                </c:pt>
                <c:pt idx="3">
                  <c:v>HANDLING</c:v>
                </c:pt>
                <c:pt idx="4">
                  <c:v>CACAT GORES</c:v>
                </c:pt>
              </c:strCache>
            </c:strRef>
          </c:cat>
          <c:val>
            <c:numRef>
              <c:f>'Top 5 G2'!$F$76:$F$80</c:f>
              <c:numCache>
                <c:formatCode>0%</c:formatCode>
                <c:ptCount val="5"/>
                <c:pt idx="0">
                  <c:v>0.33304520465073284</c:v>
                </c:pt>
                <c:pt idx="1">
                  <c:v>0.22663373288666827</c:v>
                </c:pt>
                <c:pt idx="2">
                  <c:v>9.5066838424147967E-2</c:v>
                </c:pt>
                <c:pt idx="3">
                  <c:v>7.1394113897718978E-2</c:v>
                </c:pt>
                <c:pt idx="4">
                  <c:v>4.8420290754198556E-2</c:v>
                </c:pt>
              </c:numCache>
            </c:numRef>
          </c:val>
          <c:smooth val="0"/>
          <c:extLst>
            <c:ext xmlns:c16="http://schemas.microsoft.com/office/drawing/2014/chart" uri="{C3380CC4-5D6E-409C-BE32-E72D297353CC}">
              <c16:uniqueId val="{00000001-510A-48F8-BA6B-1FCDFDC4DCCA}"/>
            </c:ext>
          </c:extLst>
        </c:ser>
        <c:dLbls>
          <c:showLegendKey val="0"/>
          <c:showVal val="0"/>
          <c:showCatName val="0"/>
          <c:showSerName val="0"/>
          <c:showPercent val="0"/>
          <c:showBubbleSize val="0"/>
        </c:dLbls>
        <c:marker val="1"/>
        <c:smooth val="0"/>
        <c:axId val="341768232"/>
        <c:axId val="341767872"/>
      </c:lineChart>
      <c:catAx>
        <c:axId val="34176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71472"/>
        <c:crosses val="autoZero"/>
        <c:auto val="1"/>
        <c:lblAlgn val="ctr"/>
        <c:lblOffset val="100"/>
        <c:noMultiLvlLbl val="0"/>
      </c:catAx>
      <c:valAx>
        <c:axId val="3417714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Rupiah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1764632"/>
        <c:crosses val="autoZero"/>
        <c:crossBetween val="between"/>
      </c:valAx>
      <c:valAx>
        <c:axId val="34176787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1768232"/>
        <c:crosses val="max"/>
        <c:crossBetween val="between"/>
      </c:valAx>
      <c:catAx>
        <c:axId val="341768232"/>
        <c:scaling>
          <c:orientation val="minMax"/>
        </c:scaling>
        <c:delete val="1"/>
        <c:axPos val="b"/>
        <c:numFmt formatCode="General" sourceLinked="1"/>
        <c:majorTickMark val="none"/>
        <c:minorTickMark val="none"/>
        <c:tickLblPos val="nextTo"/>
        <c:crossAx val="34176787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G1 &amp; G2 By Qty - NSB</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'2025'!$B$21</c:f>
              <c:strCache>
                <c:ptCount val="1"/>
                <c:pt idx="0">
                  <c:v>G1</c:v>
                </c:pt>
              </c:strCache>
            </c:strRef>
          </c:tx>
          <c:spPr>
            <a:ln w="28575" cap="rnd">
              <a:solidFill>
                <a:schemeClr val="accent1"/>
              </a:solidFill>
              <a:round/>
            </a:ln>
            <a:effectLst/>
          </c:spPr>
          <c:marker>
            <c:symbol val="none"/>
          </c:marker>
          <c:cat>
            <c:strRef>
              <c:f>'2025'!$C$20:$H$20</c:f>
              <c:strCache>
                <c:ptCount val="6"/>
                <c:pt idx="0">
                  <c:v>Jan</c:v>
                </c:pt>
                <c:pt idx="1">
                  <c:v>Feb</c:v>
                </c:pt>
                <c:pt idx="2">
                  <c:v>Mar</c:v>
                </c:pt>
                <c:pt idx="3">
                  <c:v>Apr</c:v>
                </c:pt>
                <c:pt idx="4">
                  <c:v>May</c:v>
                </c:pt>
                <c:pt idx="5">
                  <c:v>YTD Mei</c:v>
                </c:pt>
              </c:strCache>
            </c:strRef>
          </c:cat>
          <c:val>
            <c:numRef>
              <c:f>'2025'!$C$21:$H$21</c:f>
              <c:numCache>
                <c:formatCode>0.00%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0-105A-42A1-8511-00D27D5BBD2B}"/>
            </c:ext>
          </c:extLst>
        </c:ser>
        <c:ser>
          <c:idx val="1"/>
          <c:order val="1"/>
          <c:tx>
            <c:strRef>
              <c:f>'2025'!$B$22</c:f>
              <c:strCache>
                <c:ptCount val="1"/>
                <c:pt idx="0">
                  <c:v>KPI G1</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105A-42A1-8511-00D27D5BBD2B}"/>
                </c:ext>
              </c:extLst>
            </c:dLbl>
            <c:dLbl>
              <c:idx val="1"/>
              <c:delete val="1"/>
              <c:extLst>
                <c:ext xmlns:c15="http://schemas.microsoft.com/office/drawing/2012/chart" uri="{CE6537A1-D6FC-4f65-9D91-7224C49458BB}"/>
                <c:ext xmlns:c16="http://schemas.microsoft.com/office/drawing/2014/chart" uri="{C3380CC4-5D6E-409C-BE32-E72D297353CC}">
                  <c16:uniqueId val="{00000005-105A-42A1-8511-00D27D5BBD2B}"/>
                </c:ext>
              </c:extLst>
            </c:dLbl>
            <c:dLbl>
              <c:idx val="2"/>
              <c:delete val="1"/>
              <c:extLst>
                <c:ext xmlns:c15="http://schemas.microsoft.com/office/drawing/2012/chart" uri="{CE6537A1-D6FC-4f65-9D91-7224C49458BB}"/>
                <c:ext xmlns:c16="http://schemas.microsoft.com/office/drawing/2014/chart" uri="{C3380CC4-5D6E-409C-BE32-E72D297353CC}">
                  <c16:uniqueId val="{00000006-105A-42A1-8511-00D27D5BBD2B}"/>
                </c:ext>
              </c:extLst>
            </c:dLbl>
            <c:dLbl>
              <c:idx val="3"/>
              <c:delete val="1"/>
              <c:extLst>
                <c:ext xmlns:c15="http://schemas.microsoft.com/office/drawing/2012/chart" uri="{CE6537A1-D6FC-4f65-9D91-7224C49458BB}"/>
                <c:ext xmlns:c16="http://schemas.microsoft.com/office/drawing/2014/chart" uri="{C3380CC4-5D6E-409C-BE32-E72D297353CC}">
                  <c16:uniqueId val="{00000007-105A-42A1-8511-00D27D5BBD2B}"/>
                </c:ext>
              </c:extLst>
            </c:dLbl>
            <c:dLbl>
              <c:idx val="4"/>
              <c:delete val="1"/>
              <c:extLst>
                <c:ext xmlns:c15="http://schemas.microsoft.com/office/drawing/2012/chart" uri="{CE6537A1-D6FC-4f65-9D91-7224C49458BB}"/>
                <c:ext xmlns:c16="http://schemas.microsoft.com/office/drawing/2014/chart" uri="{C3380CC4-5D6E-409C-BE32-E72D297353CC}">
                  <c16:uniqueId val="{00000008-105A-42A1-8511-00D27D5BBD2B}"/>
                </c:ext>
              </c:extLst>
            </c:dLbl>
            <c:dLbl>
              <c:idx val="5"/>
              <c:tx>
                <c:rich>
                  <a:bodyPr/>
                  <a:lstStyle/>
                  <a:p>
                    <a:r>
                      <a:rPr lang="en-US" dirty="0"/>
                      <a:t>KPI G1 </a:t>
                    </a:r>
                    <a:fld id="{EA1A3999-242C-4542-867F-42FC94D5421F}"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05A-42A1-8511-00D27D5BBD2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'2025'!$C$22:$H$22</c:f>
              <c:numCache>
                <c:formatCode>0.00%</c:formatCode>
                <c:ptCount val="6"/>
                <c:pt idx="0">
                  <c:v>5.0000000000000001E-3</c:v>
                </c:pt>
                <c:pt idx="1">
                  <c:v>5.0000000000000001E-3</c:v>
                </c:pt>
                <c:pt idx="2">
                  <c:v>5.0000000000000001E-3</c:v>
                </c:pt>
                <c:pt idx="3">
                  <c:v>5.0000000000000001E-3</c:v>
                </c:pt>
                <c:pt idx="4">
                  <c:v>5.0000000000000001E-3</c:v>
                </c:pt>
                <c:pt idx="5">
                  <c:v>5.0000000000000001E-3</c:v>
                </c:pt>
              </c:numCache>
            </c:numRef>
          </c:val>
          <c:smooth val="0"/>
          <c:extLst>
            <c:ext xmlns:c16="http://schemas.microsoft.com/office/drawing/2014/chart" uri="{C3380CC4-5D6E-409C-BE32-E72D297353CC}">
              <c16:uniqueId val="{00000001-105A-42A1-8511-00D27D5BBD2B}"/>
            </c:ext>
          </c:extLst>
        </c:ser>
        <c:ser>
          <c:idx val="2"/>
          <c:order val="2"/>
          <c:tx>
            <c:strRef>
              <c:f>'2025'!$B$23</c:f>
              <c:strCache>
                <c:ptCount val="1"/>
                <c:pt idx="0">
                  <c:v>G2</c:v>
                </c:pt>
              </c:strCache>
            </c:strRef>
          </c:tx>
          <c:spPr>
            <a:ln w="38100" cap="rnd">
              <a:solidFill>
                <a:srgbClr val="00B1F2"/>
              </a:solidFill>
              <a:round/>
            </a:ln>
            <a:effectLst/>
          </c:spPr>
          <c:marker>
            <c:symbol val="none"/>
          </c:marker>
          <c:dLbls>
            <c:spPr>
              <a:solidFill>
                <a:srgbClr val="00B0F0"/>
              </a:solid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'2025'!$C$23:$H$23</c:f>
              <c:numCache>
                <c:formatCode>0.00%</c:formatCode>
                <c:ptCount val="6"/>
                <c:pt idx="0">
                  <c:v>2.7403414195867025E-2</c:v>
                </c:pt>
                <c:pt idx="1">
                  <c:v>4.6403712296983757E-3</c:v>
                </c:pt>
                <c:pt idx="2">
                  <c:v>2.9296875E-3</c:v>
                </c:pt>
                <c:pt idx="3">
                  <c:v>0</c:v>
                </c:pt>
                <c:pt idx="4">
                  <c:v>0</c:v>
                </c:pt>
                <c:pt idx="5">
                  <c:v>1.15E-2</c:v>
                </c:pt>
              </c:numCache>
            </c:numRef>
          </c:val>
          <c:smooth val="0"/>
          <c:extLst>
            <c:ext xmlns:c16="http://schemas.microsoft.com/office/drawing/2014/chart" uri="{C3380CC4-5D6E-409C-BE32-E72D297353CC}">
              <c16:uniqueId val="{00000002-105A-42A1-8511-00D27D5BBD2B}"/>
            </c:ext>
          </c:extLst>
        </c:ser>
        <c:ser>
          <c:idx val="3"/>
          <c:order val="3"/>
          <c:tx>
            <c:strRef>
              <c:f>'2025'!$B$24</c:f>
              <c:strCache>
                <c:ptCount val="1"/>
                <c:pt idx="0">
                  <c:v>KPI G2</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A-105A-42A1-8511-00D27D5BBD2B}"/>
                </c:ext>
              </c:extLst>
            </c:dLbl>
            <c:dLbl>
              <c:idx val="1"/>
              <c:delete val="1"/>
              <c:extLst>
                <c:ext xmlns:c15="http://schemas.microsoft.com/office/drawing/2012/chart" uri="{CE6537A1-D6FC-4f65-9D91-7224C49458BB}"/>
                <c:ext xmlns:c16="http://schemas.microsoft.com/office/drawing/2014/chart" uri="{C3380CC4-5D6E-409C-BE32-E72D297353CC}">
                  <c16:uniqueId val="{0000000B-105A-42A1-8511-00D27D5BBD2B}"/>
                </c:ext>
              </c:extLst>
            </c:dLbl>
            <c:dLbl>
              <c:idx val="2"/>
              <c:delete val="1"/>
              <c:extLst>
                <c:ext xmlns:c15="http://schemas.microsoft.com/office/drawing/2012/chart" uri="{CE6537A1-D6FC-4f65-9D91-7224C49458BB}"/>
                <c:ext xmlns:c16="http://schemas.microsoft.com/office/drawing/2014/chart" uri="{C3380CC4-5D6E-409C-BE32-E72D297353CC}">
                  <c16:uniqueId val="{0000000C-105A-42A1-8511-00D27D5BBD2B}"/>
                </c:ext>
              </c:extLst>
            </c:dLbl>
            <c:dLbl>
              <c:idx val="3"/>
              <c:delete val="1"/>
              <c:extLst>
                <c:ext xmlns:c15="http://schemas.microsoft.com/office/drawing/2012/chart" uri="{CE6537A1-D6FC-4f65-9D91-7224C49458BB}"/>
                <c:ext xmlns:c16="http://schemas.microsoft.com/office/drawing/2014/chart" uri="{C3380CC4-5D6E-409C-BE32-E72D297353CC}">
                  <c16:uniqueId val="{0000000D-105A-42A1-8511-00D27D5BBD2B}"/>
                </c:ext>
              </c:extLst>
            </c:dLbl>
            <c:dLbl>
              <c:idx val="4"/>
              <c:delete val="1"/>
              <c:extLst>
                <c:ext xmlns:c15="http://schemas.microsoft.com/office/drawing/2012/chart" uri="{CE6537A1-D6FC-4f65-9D91-7224C49458BB}"/>
                <c:ext xmlns:c16="http://schemas.microsoft.com/office/drawing/2014/chart" uri="{C3380CC4-5D6E-409C-BE32-E72D297353CC}">
                  <c16:uniqueId val="{0000000E-105A-42A1-8511-00D27D5BBD2B}"/>
                </c:ext>
              </c:extLst>
            </c:dLbl>
            <c:dLbl>
              <c:idx val="5"/>
              <c:tx>
                <c:rich>
                  <a:bodyPr/>
                  <a:lstStyle/>
                  <a:p>
                    <a:r>
                      <a:rPr lang="en-US" dirty="0"/>
                      <a:t>KPI G2 </a:t>
                    </a:r>
                    <a:fld id="{18F4AE4D-F853-4F3F-9251-8297E54A5B90}"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05A-42A1-8511-00D27D5BBD2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'2025'!$C$20:$H$20</c:f>
              <c:strCache>
                <c:ptCount val="6"/>
                <c:pt idx="0">
                  <c:v>Jan</c:v>
                </c:pt>
                <c:pt idx="1">
                  <c:v>Feb</c:v>
                </c:pt>
                <c:pt idx="2">
                  <c:v>Mar</c:v>
                </c:pt>
                <c:pt idx="3">
                  <c:v>Apr</c:v>
                </c:pt>
                <c:pt idx="4">
                  <c:v>May</c:v>
                </c:pt>
                <c:pt idx="5">
                  <c:v>YTD Mei</c:v>
                </c:pt>
              </c:strCache>
            </c:strRef>
          </c:cat>
          <c:val>
            <c:numRef>
              <c:f>'2025'!$C$24:$H$24</c:f>
              <c:numCache>
                <c:formatCode>0.00%</c:formatCode>
                <c:ptCount val="6"/>
                <c:pt idx="0">
                  <c:v>2E-3</c:v>
                </c:pt>
                <c:pt idx="1">
                  <c:v>2E-3</c:v>
                </c:pt>
                <c:pt idx="2">
                  <c:v>2E-3</c:v>
                </c:pt>
                <c:pt idx="3">
                  <c:v>2E-3</c:v>
                </c:pt>
                <c:pt idx="4">
                  <c:v>2E-3</c:v>
                </c:pt>
                <c:pt idx="5">
                  <c:v>2E-3</c:v>
                </c:pt>
              </c:numCache>
            </c:numRef>
          </c:val>
          <c:smooth val="0"/>
          <c:extLst>
            <c:ext xmlns:c16="http://schemas.microsoft.com/office/drawing/2014/chart" uri="{C3380CC4-5D6E-409C-BE32-E72D297353CC}">
              <c16:uniqueId val="{00000003-105A-42A1-8511-00D27D5BBD2B}"/>
            </c:ext>
          </c:extLst>
        </c:ser>
        <c:dLbls>
          <c:showLegendKey val="0"/>
          <c:showVal val="0"/>
          <c:showCatName val="0"/>
          <c:showSerName val="0"/>
          <c:showPercent val="0"/>
          <c:showBubbleSize val="0"/>
        </c:dLbls>
        <c:smooth val="0"/>
        <c:axId val="576423168"/>
        <c:axId val="576420648"/>
      </c:lineChart>
      <c:catAx>
        <c:axId val="5764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6420648"/>
        <c:crosses val="autoZero"/>
        <c:auto val="1"/>
        <c:lblAlgn val="ctr"/>
        <c:lblOffset val="100"/>
        <c:noMultiLvlLbl val="0"/>
      </c:catAx>
      <c:valAx>
        <c:axId val="576420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6423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[Olah Data RTM (1).xlsx]Sum Complain!PivotTable3</c:name>
    <c:fmtId val="9"/>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s>
    <c:plotArea>
      <c:layout/>
      <c:pieChart>
        <c:varyColors val="1"/>
        <c:ser>
          <c:idx val="0"/>
          <c:order val="0"/>
          <c:tx>
            <c:strRef>
              <c:f>'Sum Complain'!$B$3</c:f>
              <c:strCache>
                <c:ptCount val="1"/>
                <c:pt idx="0">
                  <c:v>Total</c:v>
                </c:pt>
              </c:strCache>
            </c:strRef>
          </c:tx>
          <c:dPt>
            <c:idx val="0"/>
            <c:bubble3D val="0"/>
            <c:spPr>
              <a:solidFill>
                <a:srgbClr val="B7ACE9"/>
              </a:solidFill>
              <a:ln w="19050">
                <a:solidFill>
                  <a:schemeClr val="lt1"/>
                </a:solidFill>
              </a:ln>
              <a:effectLst/>
            </c:spPr>
            <c:extLst>
              <c:ext xmlns:c16="http://schemas.microsoft.com/office/drawing/2014/chart" uri="{C3380CC4-5D6E-409C-BE32-E72D297353CC}">
                <c16:uniqueId val="{00000001-2DDA-43C8-8B7D-A05098127FF7}"/>
              </c:ext>
            </c:extLst>
          </c:dPt>
          <c:dPt>
            <c:idx val="1"/>
            <c:bubble3D val="0"/>
            <c:spPr>
              <a:solidFill>
                <a:srgbClr val="00B1F2"/>
              </a:solidFill>
              <a:ln w="19050">
                <a:solidFill>
                  <a:schemeClr val="lt1"/>
                </a:solidFill>
              </a:ln>
              <a:effectLst/>
            </c:spPr>
            <c:extLst>
              <c:ext xmlns:c16="http://schemas.microsoft.com/office/drawing/2014/chart" uri="{C3380CC4-5D6E-409C-BE32-E72D297353CC}">
                <c16:uniqueId val="{00000003-2DDA-43C8-8B7D-A05098127FF7}"/>
              </c:ext>
            </c:extLst>
          </c:dPt>
          <c:dPt>
            <c:idx val="2"/>
            <c:bubble3D val="0"/>
            <c:spPr>
              <a:solidFill>
                <a:srgbClr val="1971E7"/>
              </a:solidFill>
              <a:ln w="19050">
                <a:solidFill>
                  <a:schemeClr val="lt1"/>
                </a:solidFill>
              </a:ln>
              <a:effectLst/>
            </c:spPr>
            <c:extLst>
              <c:ext xmlns:c16="http://schemas.microsoft.com/office/drawing/2014/chart" uri="{C3380CC4-5D6E-409C-BE32-E72D297353CC}">
                <c16:uniqueId val="{00000005-2DDA-43C8-8B7D-A05098127FF7}"/>
              </c:ext>
            </c:extLst>
          </c:dPt>
          <c:dPt>
            <c:idx val="3"/>
            <c:bubble3D val="0"/>
            <c:spPr>
              <a:solidFill>
                <a:srgbClr val="6CE5E8"/>
              </a:solidFill>
              <a:ln w="19050">
                <a:solidFill>
                  <a:schemeClr val="lt1"/>
                </a:solidFill>
              </a:ln>
              <a:effectLst/>
            </c:spPr>
            <c:extLst>
              <c:ext xmlns:c16="http://schemas.microsoft.com/office/drawing/2014/chart" uri="{C3380CC4-5D6E-409C-BE32-E72D297353CC}">
                <c16:uniqueId val="{00000007-2DDA-43C8-8B7D-A05098127FF7}"/>
              </c:ext>
            </c:extLst>
          </c:dPt>
          <c:dPt>
            <c:idx val="4"/>
            <c:bubble3D val="0"/>
            <c:spPr>
              <a:solidFill>
                <a:srgbClr val="6CE871"/>
              </a:solidFill>
              <a:ln w="19050">
                <a:solidFill>
                  <a:schemeClr val="lt1"/>
                </a:solidFill>
              </a:ln>
              <a:effectLst/>
            </c:spPr>
            <c:extLst>
              <c:ext xmlns:c16="http://schemas.microsoft.com/office/drawing/2014/chart" uri="{C3380CC4-5D6E-409C-BE32-E72D297353CC}">
                <c16:uniqueId val="{00000008-2DDA-43C8-8B7D-A05098127FF7}"/>
              </c:ext>
            </c:extLst>
          </c:dPt>
          <c:dLbls>
            <c:dLbl>
              <c:idx val="3"/>
              <c:layout>
                <c:manualLayout>
                  <c:x val="-7.5503537603606077E-2"/>
                  <c:y val="6.328548199275767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DA-43C8-8B7D-A05098127FF7}"/>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 Complain'!$A$4:$A$9</c:f>
              <c:strCache>
                <c:ptCount val="5"/>
                <c:pt idx="0">
                  <c:v>Cacat akibat handling</c:v>
                </c:pt>
                <c:pt idx="1">
                  <c:v>Kualitas internal</c:v>
                </c:pt>
                <c:pt idx="2">
                  <c:v>Kualitas suplier</c:v>
                </c:pt>
                <c:pt idx="3">
                  <c:v>Kurang komponen (human error)</c:v>
                </c:pt>
                <c:pt idx="4">
                  <c:v>Salah komponen (human error)</c:v>
                </c:pt>
              </c:strCache>
            </c:strRef>
          </c:cat>
          <c:val>
            <c:numRef>
              <c:f>'Sum Complain'!$B$4:$B$9</c:f>
              <c:numCache>
                <c:formatCode>General</c:formatCode>
                <c:ptCount val="5"/>
                <c:pt idx="0">
                  <c:v>7</c:v>
                </c:pt>
                <c:pt idx="1">
                  <c:v>5</c:v>
                </c:pt>
                <c:pt idx="2">
                  <c:v>5</c:v>
                </c:pt>
                <c:pt idx="3">
                  <c:v>1</c:v>
                </c:pt>
                <c:pt idx="4">
                  <c:v>2</c:v>
                </c:pt>
              </c:numCache>
            </c:numRef>
          </c:val>
          <c:extLst>
            <c:ext xmlns:c16="http://schemas.microsoft.com/office/drawing/2014/chart" uri="{C3380CC4-5D6E-409C-BE32-E72D297353CC}">
              <c16:uniqueId val="{00000006-2DDA-43C8-8B7D-A05098127FF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[Recap Internal Audit Findings - 2025.xlsx]Sheet4!PivotTable6</c:name>
    <c:fmtId val="4"/>
  </c:pivotSource>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Temuan Audit Berdasarkan Kategori</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pieChart>
        <c:varyColors val="1"/>
        <c:ser>
          <c:idx val="0"/>
          <c:order val="0"/>
          <c:tx>
            <c:strRef>
              <c:f>Sheet4!$F$3</c:f>
              <c:strCache>
                <c:ptCount val="1"/>
                <c:pt idx="0">
                  <c:v>Total</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3109-4679-AB15-2064A5848E05}"/>
              </c:ext>
            </c:extLst>
          </c:dPt>
          <c:dPt>
            <c:idx val="1"/>
            <c:bubble3D val="0"/>
            <c:spPr>
              <a:solidFill>
                <a:srgbClr val="1971E7"/>
              </a:solidFill>
              <a:ln w="19050">
                <a:solidFill>
                  <a:schemeClr val="lt1"/>
                </a:solidFill>
              </a:ln>
              <a:effectLst/>
            </c:spPr>
            <c:extLst>
              <c:ext xmlns:c16="http://schemas.microsoft.com/office/drawing/2014/chart" uri="{C3380CC4-5D6E-409C-BE32-E72D297353CC}">
                <c16:uniqueId val="{00000003-3109-4679-AB15-2064A5848E05}"/>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Sheet4!$E$4:$E$6</c:f>
              <c:strCache>
                <c:ptCount val="2"/>
                <c:pt idx="0">
                  <c:v>Minor</c:v>
                </c:pt>
                <c:pt idx="1">
                  <c:v>Perlu Perhatian</c:v>
                </c:pt>
              </c:strCache>
            </c:strRef>
          </c:cat>
          <c:val>
            <c:numRef>
              <c:f>Sheet4!$F$4:$F$6</c:f>
              <c:numCache>
                <c:formatCode>General</c:formatCode>
                <c:ptCount val="2"/>
                <c:pt idx="0">
                  <c:v>7</c:v>
                </c:pt>
                <c:pt idx="1">
                  <c:v>8</c:v>
                </c:pt>
              </c:numCache>
            </c:numRef>
          </c:val>
          <c:extLst>
            <c:ext xmlns:c16="http://schemas.microsoft.com/office/drawing/2014/chart" uri="{C3380CC4-5D6E-409C-BE32-E72D297353CC}">
              <c16:uniqueId val="{00000004-3109-4679-AB15-2064A5848E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[Recap Internal Audit Findings - 2025.xlsx]Sheet4!PivotTable7</c:name>
    <c:fmtId val="4"/>
  </c:pivotSource>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Temuan Audit Berdasarkan Status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pieChart>
        <c:varyColors val="1"/>
        <c:ser>
          <c:idx val="0"/>
          <c:order val="0"/>
          <c:tx>
            <c:strRef>
              <c:f>Sheet4!$B$22</c:f>
              <c:strCache>
                <c:ptCount val="1"/>
                <c:pt idx="0">
                  <c:v>Total</c:v>
                </c:pt>
              </c:strCache>
            </c:strRef>
          </c:tx>
          <c:spPr>
            <a:solidFill>
              <a:srgbClr val="6CE5E8"/>
            </a:solidFill>
          </c:spPr>
          <c:dPt>
            <c:idx val="0"/>
            <c:bubble3D val="0"/>
            <c:spPr>
              <a:solidFill>
                <a:srgbClr val="0049AB"/>
              </a:solidFill>
              <a:ln w="19050">
                <a:solidFill>
                  <a:schemeClr val="lt1"/>
                </a:solidFill>
              </a:ln>
              <a:effectLst/>
            </c:spPr>
            <c:extLst>
              <c:ext xmlns:c16="http://schemas.microsoft.com/office/drawing/2014/chart" uri="{C3380CC4-5D6E-409C-BE32-E72D297353CC}">
                <c16:uniqueId val="{00000001-C3CA-40FC-A6E4-7BCE6C566D8C}"/>
              </c:ext>
            </c:extLst>
          </c:dPt>
          <c:dPt>
            <c:idx val="1"/>
            <c:bubble3D val="0"/>
            <c:spPr>
              <a:solidFill>
                <a:srgbClr val="6CE5E8"/>
              </a:solidFill>
              <a:ln w="19050">
                <a:solidFill>
                  <a:schemeClr val="lt1"/>
                </a:solidFill>
              </a:ln>
              <a:effectLst/>
            </c:spPr>
            <c:extLst>
              <c:ext xmlns:c16="http://schemas.microsoft.com/office/drawing/2014/chart" uri="{C3380CC4-5D6E-409C-BE32-E72D297353CC}">
                <c16:uniqueId val="{00000003-C3CA-40FC-A6E4-7BCE6C566D8C}"/>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Sheet4!$A$23:$A$25</c:f>
              <c:strCache>
                <c:ptCount val="2"/>
                <c:pt idx="0">
                  <c:v>Closed</c:v>
                </c:pt>
                <c:pt idx="1">
                  <c:v>Open</c:v>
                </c:pt>
              </c:strCache>
            </c:strRef>
          </c:cat>
          <c:val>
            <c:numRef>
              <c:f>Sheet4!$B$23:$B$25</c:f>
              <c:numCache>
                <c:formatCode>General</c:formatCode>
                <c:ptCount val="2"/>
                <c:pt idx="0">
                  <c:v>13</c:v>
                </c:pt>
                <c:pt idx="1">
                  <c:v>2</c:v>
                </c:pt>
              </c:numCache>
            </c:numRef>
          </c:val>
          <c:extLst>
            <c:ext xmlns:c16="http://schemas.microsoft.com/office/drawing/2014/chart" uri="{C3380CC4-5D6E-409C-BE32-E72D297353CC}">
              <c16:uniqueId val="{00000004-C3CA-40FC-A6E4-7BCE6C566D8C}"/>
            </c:ext>
          </c:extLst>
        </c:ser>
        <c:dLbls>
          <c:dLblPos val="bestFit"/>
          <c:showLegendKey val="0"/>
          <c:showVal val="1"/>
          <c:showCatName val="0"/>
          <c:showSerName val="0"/>
          <c:showPercent val="0"/>
          <c:showBubbleSize val="0"/>
          <c:showLeaderLines val="1"/>
        </c:dLbls>
        <c:firstSliceAng val="7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6CE5E8"/>
              </a:solidFill>
              <a:ln w="19050">
                <a:solidFill>
                  <a:schemeClr val="lt1"/>
                </a:solidFill>
              </a:ln>
              <a:effectLst/>
            </c:spPr>
            <c:extLst>
              <c:ext xmlns:c16="http://schemas.microsoft.com/office/drawing/2014/chart" uri="{C3380CC4-5D6E-409C-BE32-E72D297353CC}">
                <c16:uniqueId val="{00000001-CF10-4B84-A3D5-A07F76AD91B6}"/>
              </c:ext>
            </c:extLst>
          </c:dPt>
          <c:dPt>
            <c:idx val="1"/>
            <c:bubble3D val="0"/>
            <c:spPr>
              <a:solidFill>
                <a:srgbClr val="2D8BBA"/>
              </a:solidFill>
              <a:ln w="19050">
                <a:solidFill>
                  <a:schemeClr val="lt1"/>
                </a:solidFill>
              </a:ln>
              <a:effectLst/>
            </c:spPr>
            <c:extLst>
              <c:ext xmlns:c16="http://schemas.microsoft.com/office/drawing/2014/chart" uri="{C3380CC4-5D6E-409C-BE32-E72D297353CC}">
                <c16:uniqueId val="{00000003-CF10-4B84-A3D5-A07F76AD91B6}"/>
              </c:ext>
            </c:extLst>
          </c:dPt>
          <c:dPt>
            <c:idx val="2"/>
            <c:bubble3D val="0"/>
            <c:spPr>
              <a:solidFill>
                <a:srgbClr val="EE4D80"/>
              </a:solidFill>
              <a:ln w="19050">
                <a:solidFill>
                  <a:schemeClr val="lt1"/>
                </a:solidFill>
              </a:ln>
              <a:effectLst/>
            </c:spPr>
            <c:extLst>
              <c:ext xmlns:c16="http://schemas.microsoft.com/office/drawing/2014/chart" uri="{C3380CC4-5D6E-409C-BE32-E72D297353CC}">
                <c16:uniqueId val="{00000005-CF10-4B84-A3D5-A07F76AD91B6}"/>
              </c:ext>
            </c:extLst>
          </c:dPt>
          <c:dLbls>
            <c:dLbl>
              <c:idx val="0"/>
              <c:spPr>
                <a:solidFill>
                  <a:srgbClr val="6CE5E8"/>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CF10-4B84-A3D5-A07F76AD91B6}"/>
                </c:ext>
              </c:extLst>
            </c:dLbl>
            <c:dLbl>
              <c:idx val="1"/>
              <c:layout>
                <c:manualLayout>
                  <c:x val="5.5761053686866818E-2"/>
                  <c:y val="1.9320039848963886E-2"/>
                </c:manualLayout>
              </c:layout>
              <c:spPr>
                <a:solidFill>
                  <a:srgbClr val="2D8BBA"/>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6654234252446928"/>
                      <c:h val="0.13206407323444133"/>
                    </c:manualLayout>
                  </c15:layout>
                </c:ext>
                <c:ext xmlns:c16="http://schemas.microsoft.com/office/drawing/2014/chart" uri="{C3380CC4-5D6E-409C-BE32-E72D297353CC}">
                  <c16:uniqueId val="{00000003-CF10-4B84-A3D5-A07F76AD91B6}"/>
                </c:ext>
              </c:extLst>
            </c:dLbl>
            <c:dLbl>
              <c:idx val="2"/>
              <c:spPr>
                <a:solidFill>
                  <a:srgbClr val="EE4D80"/>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CF10-4B84-A3D5-A07F76AD91B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Sheet1!$A$1:$A$3</c:f>
              <c:strCache>
                <c:ptCount val="3"/>
                <c:pt idx="0">
                  <c:v>Tidak Baik</c:v>
                </c:pt>
                <c:pt idx="1">
                  <c:v>Baik</c:v>
                </c:pt>
                <c:pt idx="2">
                  <c:v>Kurang Baik</c:v>
                </c:pt>
              </c:strCache>
            </c:strRef>
          </c:cat>
          <c:val>
            <c:numRef>
              <c:f>Sheet1!$B$1:$B$3</c:f>
              <c:numCache>
                <c:formatCode>0%</c:formatCode>
                <c:ptCount val="3"/>
                <c:pt idx="0" formatCode="0.00%">
                  <c:v>2.5000000000000001E-2</c:v>
                </c:pt>
                <c:pt idx="1">
                  <c:v>0.5</c:v>
                </c:pt>
                <c:pt idx="2" formatCode="0.00%">
                  <c:v>0.47499999999999998</c:v>
                </c:pt>
              </c:numCache>
            </c:numRef>
          </c:val>
          <c:extLst>
            <c:ext xmlns:c16="http://schemas.microsoft.com/office/drawing/2014/chart" uri="{C3380CC4-5D6E-409C-BE32-E72D297353CC}">
              <c16:uniqueId val="{00000006-CF10-4B84-A3D5-A07F76AD91B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Pivot!$I$5</c:f>
              <c:strCache>
                <c:ptCount val="1"/>
                <c:pt idx="0">
                  <c:v>Moving</c:v>
                </c:pt>
              </c:strCache>
            </c:strRef>
          </c:tx>
          <c:spPr>
            <a:ln w="38100" cap="rnd">
              <a:solidFill>
                <a:srgbClr val="6CE5E8"/>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Pivot!$J$5:$O$5</c:f>
              <c:numCache>
                <c:formatCode>_(* #,##0_);_(* \(#,##0\);_(* "-"??_);_(@_)</c:formatCode>
                <c:ptCount val="6"/>
                <c:pt idx="0">
                  <c:v>21456.215677</c:v>
                </c:pt>
                <c:pt idx="1">
                  <c:v>1124.6804119999999</c:v>
                </c:pt>
                <c:pt idx="2">
                  <c:v>11171.973506</c:v>
                </c:pt>
                <c:pt idx="3">
                  <c:v>2884.5451969999999</c:v>
                </c:pt>
                <c:pt idx="4">
                  <c:v>234.22319400000001</c:v>
                </c:pt>
                <c:pt idx="5">
                  <c:v>36871.637986000002</c:v>
                </c:pt>
              </c:numCache>
            </c:numRef>
          </c:val>
          <c:smooth val="0"/>
          <c:extLst>
            <c:ext xmlns:c16="http://schemas.microsoft.com/office/drawing/2014/chart" uri="{C3380CC4-5D6E-409C-BE32-E72D297353CC}">
              <c16:uniqueId val="{00000000-BB10-41D9-8849-51822E183563}"/>
            </c:ext>
          </c:extLst>
        </c:ser>
        <c:ser>
          <c:idx val="1"/>
          <c:order val="1"/>
          <c:tx>
            <c:strRef>
              <c:f>Pivot!$I$6</c:f>
              <c:strCache>
                <c:ptCount val="1"/>
                <c:pt idx="0">
                  <c:v>Slowmoving</c:v>
                </c:pt>
              </c:strCache>
            </c:strRef>
          </c:tx>
          <c:spPr>
            <a:ln w="38100" cap="rnd">
              <a:solidFill>
                <a:srgbClr val="FF345C"/>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Pivot!$J$6:$O$6</c:f>
              <c:numCache>
                <c:formatCode>_(* #,##0_);_(* \(#,##0\);_(* "-"??_);_(@_)</c:formatCode>
                <c:ptCount val="6"/>
                <c:pt idx="0">
                  <c:v>2754.6586670000002</c:v>
                </c:pt>
                <c:pt idx="1">
                  <c:v>18.219605000000001</c:v>
                </c:pt>
                <c:pt idx="2">
                  <c:v>517.14775699999996</c:v>
                </c:pt>
                <c:pt idx="3">
                  <c:v>83.312387000000001</c:v>
                </c:pt>
                <c:pt idx="4">
                  <c:v>367.16097600000001</c:v>
                </c:pt>
                <c:pt idx="5">
                  <c:v>3740.4993920000002</c:v>
                </c:pt>
              </c:numCache>
            </c:numRef>
          </c:val>
          <c:smooth val="0"/>
          <c:extLst>
            <c:ext xmlns:c16="http://schemas.microsoft.com/office/drawing/2014/chart" uri="{C3380CC4-5D6E-409C-BE32-E72D297353CC}">
              <c16:uniqueId val="{00000001-BB10-41D9-8849-51822E183563}"/>
            </c:ext>
          </c:extLst>
        </c:ser>
        <c:ser>
          <c:idx val="2"/>
          <c:order val="2"/>
          <c:tx>
            <c:strRef>
              <c:f>Pivot!$I$7</c:f>
              <c:strCache>
                <c:ptCount val="1"/>
                <c:pt idx="0">
                  <c:v>Unmoving</c:v>
                </c:pt>
              </c:strCache>
            </c:strRef>
          </c:tx>
          <c:spPr>
            <a:ln w="38100" cap="rnd">
              <a:solidFill>
                <a:srgbClr val="0049AB"/>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Pivot!$J$7:$O$7</c:f>
              <c:numCache>
                <c:formatCode>_(* #,##0_);_(* \(#,##0\);_(* "-"??_);_(@_)</c:formatCode>
                <c:ptCount val="6"/>
                <c:pt idx="0">
                  <c:v>1203.10465</c:v>
                </c:pt>
                <c:pt idx="1">
                  <c:v>70.931280999999998</c:v>
                </c:pt>
                <c:pt idx="2">
                  <c:v>3280.9055589999998</c:v>
                </c:pt>
                <c:pt idx="3">
                  <c:v>726.00967900000001</c:v>
                </c:pt>
                <c:pt idx="4">
                  <c:v>81.149816000000001</c:v>
                </c:pt>
                <c:pt idx="5">
                  <c:v>5362.100985</c:v>
                </c:pt>
              </c:numCache>
            </c:numRef>
          </c:val>
          <c:smooth val="0"/>
          <c:extLst>
            <c:ext xmlns:c16="http://schemas.microsoft.com/office/drawing/2014/chart" uri="{C3380CC4-5D6E-409C-BE32-E72D297353CC}">
              <c16:uniqueId val="{00000002-BB10-41D9-8849-51822E183563}"/>
            </c:ext>
          </c:extLst>
        </c:ser>
        <c:ser>
          <c:idx val="3"/>
          <c:order val="3"/>
          <c:tx>
            <c:strRef>
              <c:f>Pivot!$I$8</c:f>
              <c:strCache>
                <c:ptCount val="1"/>
                <c:pt idx="0">
                  <c:v>Grand Total</c:v>
                </c:pt>
              </c:strCache>
            </c:strRef>
          </c:tx>
          <c:spPr>
            <a:ln w="38100" cap="rnd">
              <a:solidFill>
                <a:srgbClr val="FF7300"/>
              </a:solidFill>
              <a:round/>
            </a:ln>
            <a:effectLst/>
          </c:spPr>
          <c:marker>
            <c:symbol val="none"/>
          </c:marker>
          <c:cat>
            <c:strRef>
              <c:f>Pivot!$J$4:$O$4</c:f>
              <c:strCache>
                <c:ptCount val="6"/>
                <c:pt idx="0">
                  <c:v>FG</c:v>
                </c:pt>
                <c:pt idx="1">
                  <c:v>CM</c:v>
                </c:pt>
                <c:pt idx="2">
                  <c:v>RM</c:v>
                </c:pt>
                <c:pt idx="3">
                  <c:v>SF</c:v>
                </c:pt>
                <c:pt idx="4">
                  <c:v>SP</c:v>
                </c:pt>
                <c:pt idx="5">
                  <c:v>Grand Total</c:v>
                </c:pt>
              </c:strCache>
            </c:strRef>
          </c:cat>
          <c:val>
            <c:numRef>
              <c:f>Pivot!$J$8:$O$8</c:f>
              <c:numCache>
                <c:formatCode>_(* #,##0_);_(* \(#,##0\);_(* "-"??_);_(@_)</c:formatCode>
                <c:ptCount val="6"/>
                <c:pt idx="0">
                  <c:v>25413.978994000001</c:v>
                </c:pt>
                <c:pt idx="1">
                  <c:v>1213.8312980000001</c:v>
                </c:pt>
                <c:pt idx="2">
                  <c:v>14970.026822</c:v>
                </c:pt>
                <c:pt idx="3">
                  <c:v>3693.8672630000001</c:v>
                </c:pt>
                <c:pt idx="4">
                  <c:v>682.53398600000003</c:v>
                </c:pt>
                <c:pt idx="5">
                  <c:v>45974.238362999997</c:v>
                </c:pt>
              </c:numCache>
            </c:numRef>
          </c:val>
          <c:smooth val="0"/>
          <c:extLst>
            <c:ext xmlns:c16="http://schemas.microsoft.com/office/drawing/2014/chart" uri="{C3380CC4-5D6E-409C-BE32-E72D297353CC}">
              <c16:uniqueId val="{00000003-BB10-41D9-8849-51822E183563}"/>
            </c:ext>
          </c:extLst>
        </c:ser>
        <c:dLbls>
          <c:showLegendKey val="0"/>
          <c:showVal val="0"/>
          <c:showCatName val="0"/>
          <c:showSerName val="0"/>
          <c:showPercent val="0"/>
          <c:showBubbleSize val="0"/>
        </c:dLbls>
        <c:smooth val="0"/>
        <c:axId val="1023601424"/>
        <c:axId val="1023597464"/>
      </c:lineChart>
      <c:catAx>
        <c:axId val="102360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597464"/>
        <c:crosses val="autoZero"/>
        <c:auto val="1"/>
        <c:lblAlgn val="ctr"/>
        <c:lblOffset val="100"/>
        <c:noMultiLvlLbl val="0"/>
      </c:catAx>
      <c:valAx>
        <c:axId val="102359746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Juta Rupiah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6014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w="38100">
      <a:noFill/>
    </a:ln>
    <a:effectLst/>
  </c:spPr>
  <c:txPr>
    <a:bodyPr/>
    <a:lstStyle/>
    <a:p>
      <a:pPr>
        <a:defRPr sz="20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2025.xlsx]Sheet1!PivotTable69</c:name>
    <c:fmtId val="8"/>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s>
    <c:plotArea>
      <c:layout/>
      <c:pieChart>
        <c:varyColors val="1"/>
        <c:ser>
          <c:idx val="0"/>
          <c:order val="0"/>
          <c:tx>
            <c:strRef>
              <c:f>Sheet1!$B$3</c:f>
              <c:strCache>
                <c:ptCount val="1"/>
                <c:pt idx="0">
                  <c:v>Total</c:v>
                </c:pt>
              </c:strCache>
            </c:strRef>
          </c:tx>
          <c:dPt>
            <c:idx val="0"/>
            <c:bubble3D val="0"/>
            <c:spPr>
              <a:solidFill>
                <a:srgbClr val="6CE5E8"/>
              </a:solidFill>
              <a:ln w="19050">
                <a:solidFill>
                  <a:schemeClr val="lt1"/>
                </a:solidFill>
              </a:ln>
              <a:effectLst/>
            </c:spPr>
            <c:extLst>
              <c:ext xmlns:c16="http://schemas.microsoft.com/office/drawing/2014/chart" uri="{C3380CC4-5D6E-409C-BE32-E72D297353CC}">
                <c16:uniqueId val="{00000001-EFAD-491B-84E9-5AB50D8A5B50}"/>
              </c:ext>
            </c:extLst>
          </c:dPt>
          <c:dPt>
            <c:idx val="1"/>
            <c:bubble3D val="0"/>
            <c:spPr>
              <a:solidFill>
                <a:srgbClr val="00B1F2"/>
              </a:solidFill>
              <a:ln w="19050">
                <a:solidFill>
                  <a:schemeClr val="lt1"/>
                </a:solidFill>
              </a:ln>
              <a:effectLst/>
            </c:spPr>
            <c:extLst>
              <c:ext xmlns:c16="http://schemas.microsoft.com/office/drawing/2014/chart" uri="{C3380CC4-5D6E-409C-BE32-E72D297353CC}">
                <c16:uniqueId val="{00000003-EFAD-491B-84E9-5AB50D8A5B50}"/>
              </c:ext>
            </c:extLst>
          </c:dPt>
          <c:dPt>
            <c:idx val="2"/>
            <c:bubble3D val="0"/>
            <c:spPr>
              <a:solidFill>
                <a:srgbClr val="0049AB"/>
              </a:solidFill>
              <a:ln w="19050">
                <a:solidFill>
                  <a:schemeClr val="lt1"/>
                </a:solidFill>
              </a:ln>
              <a:effectLst/>
            </c:spPr>
            <c:extLst>
              <c:ext xmlns:c16="http://schemas.microsoft.com/office/drawing/2014/chart" uri="{C3380CC4-5D6E-409C-BE32-E72D297353CC}">
                <c16:uniqueId val="{00000005-EFAD-491B-84E9-5AB50D8A5B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AD-491B-84E9-5AB50D8A5B5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3"/>
                <c:pt idx="0">
                  <c:v>BO</c:v>
                </c:pt>
                <c:pt idx="1">
                  <c:v>FO</c:v>
                </c:pt>
                <c:pt idx="2">
                  <c:v>MO</c:v>
                </c:pt>
              </c:strCache>
            </c:strRef>
          </c:cat>
          <c:val>
            <c:numRef>
              <c:f>Sheet1!$B$4:$B$7</c:f>
              <c:numCache>
                <c:formatCode>General</c:formatCode>
                <c:ptCount val="3"/>
                <c:pt idx="0">
                  <c:v>49</c:v>
                </c:pt>
                <c:pt idx="1">
                  <c:v>46</c:v>
                </c:pt>
                <c:pt idx="2">
                  <c:v>353</c:v>
                </c:pt>
              </c:numCache>
            </c:numRef>
          </c:val>
          <c:extLst>
            <c:ext xmlns:c16="http://schemas.microsoft.com/office/drawing/2014/chart" uri="{C3380CC4-5D6E-409C-BE32-E72D297353CC}">
              <c16:uniqueId val="{00000008-EFAD-491B-84E9-5AB50D8A5B50}"/>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2025.xlsx]Sheet1!PivotTable78</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s>
    <c:plotArea>
      <c:layout/>
      <c:pieChart>
        <c:varyColors val="1"/>
        <c:ser>
          <c:idx val="0"/>
          <c:order val="0"/>
          <c:tx>
            <c:strRef>
              <c:f>Sheet1!$B$17</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FB-4541-84DE-3F23D8553886}"/>
              </c:ext>
            </c:extLst>
          </c:dPt>
          <c:dPt>
            <c:idx val="1"/>
            <c:bubble3D val="0"/>
            <c:spPr>
              <a:solidFill>
                <a:srgbClr val="0049AB"/>
              </a:solidFill>
              <a:ln w="19050">
                <a:solidFill>
                  <a:schemeClr val="lt1"/>
                </a:solidFill>
              </a:ln>
              <a:effectLst/>
            </c:spPr>
            <c:extLst>
              <c:ext xmlns:c16="http://schemas.microsoft.com/office/drawing/2014/chart" uri="{C3380CC4-5D6E-409C-BE32-E72D297353CC}">
                <c16:uniqueId val="{00000003-02FB-4541-84DE-3F23D8553886}"/>
              </c:ext>
            </c:extLst>
          </c:dPt>
          <c:dPt>
            <c:idx val="2"/>
            <c:bubble3D val="0"/>
            <c:spPr>
              <a:solidFill>
                <a:srgbClr val="6CE5E8"/>
              </a:solidFill>
              <a:ln w="19050">
                <a:solidFill>
                  <a:schemeClr val="lt1"/>
                </a:solidFill>
              </a:ln>
              <a:effectLst/>
            </c:spPr>
            <c:extLst>
              <c:ext xmlns:c16="http://schemas.microsoft.com/office/drawing/2014/chart" uri="{C3380CC4-5D6E-409C-BE32-E72D297353CC}">
                <c16:uniqueId val="{00000005-02FB-4541-84DE-3F23D855388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Sheet1!$A$18:$A$21</c:f>
              <c:strCache>
                <c:ptCount val="3"/>
                <c:pt idx="0">
                  <c:v>BOD</c:v>
                </c:pt>
                <c:pt idx="1">
                  <c:v>NON-STAFF</c:v>
                </c:pt>
                <c:pt idx="2">
                  <c:v>STAFF</c:v>
                </c:pt>
              </c:strCache>
            </c:strRef>
          </c:cat>
          <c:val>
            <c:numRef>
              <c:f>Sheet1!$B$18:$B$21</c:f>
              <c:numCache>
                <c:formatCode>General</c:formatCode>
                <c:ptCount val="3"/>
                <c:pt idx="0">
                  <c:v>4</c:v>
                </c:pt>
                <c:pt idx="1">
                  <c:v>344</c:v>
                </c:pt>
                <c:pt idx="2">
                  <c:v>100</c:v>
                </c:pt>
              </c:numCache>
            </c:numRef>
          </c:val>
          <c:extLst>
            <c:ext xmlns:c16="http://schemas.microsoft.com/office/drawing/2014/chart" uri="{C3380CC4-5D6E-409C-BE32-E72D297353CC}">
              <c16:uniqueId val="{00000006-02FB-4541-84DE-3F23D8553886}"/>
            </c:ext>
          </c:extLst>
        </c:ser>
        <c:dLbls>
          <c:dLblPos val="bestFit"/>
          <c:showLegendKey val="0"/>
          <c:showVal val="1"/>
          <c:showCatName val="0"/>
          <c:showSerName val="0"/>
          <c:showPercent val="0"/>
          <c:showBubbleSize val="0"/>
          <c:showLeaderLines val="1"/>
        </c:dLbls>
        <c:firstSliceAng val="8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2025.xlsx]Sheet1!PivotTable79</c:name>
    <c:fmtId val="1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Sheet1!$B$34</c:f>
              <c:strCache>
                <c:ptCount val="1"/>
                <c:pt idx="0">
                  <c:v>Total</c:v>
                </c:pt>
              </c:strCache>
            </c:strRef>
          </c:tx>
          <c:spPr>
            <a:solidFill>
              <a:srgbClr val="0049AB"/>
            </a:solidFill>
            <a:ln>
              <a:noFill/>
            </a:ln>
            <a:effectLst/>
          </c:spPr>
          <c:invertIfNegative val="0"/>
          <c:dLbls>
            <c:spPr>
              <a:solidFill>
                <a:srgbClr val="0049AB"/>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Sheet1!$A$35:$A$53</c:f>
              <c:strCache>
                <c:ptCount val="18"/>
                <c:pt idx="0">
                  <c:v>A. PRESIDENT DIRECTOR</c:v>
                </c:pt>
                <c:pt idx="1">
                  <c:v>B. DIRECTOR</c:v>
                </c:pt>
                <c:pt idx="2">
                  <c:v>C. GENERAL MANAGER</c:v>
                </c:pt>
                <c:pt idx="3">
                  <c:v>D. MANAGER</c:v>
                </c:pt>
                <c:pt idx="4">
                  <c:v>D.A. MANAGER (A)</c:v>
                </c:pt>
                <c:pt idx="5">
                  <c:v>E. ASSISTANT MANAGER</c:v>
                </c:pt>
                <c:pt idx="6">
                  <c:v>F. KEPALA BAGIAN</c:v>
                </c:pt>
                <c:pt idx="7">
                  <c:v>F.K. KEPALA BAGIAN (K)</c:v>
                </c:pt>
                <c:pt idx="8">
                  <c:v>G. WAKIL KEPALA BAGIAN</c:v>
                </c:pt>
                <c:pt idx="9">
                  <c:v>H. STAF</c:v>
                </c:pt>
                <c:pt idx="10">
                  <c:v>H.K. STAF (K)</c:v>
                </c:pt>
                <c:pt idx="11">
                  <c:v>I. SECTION CHIEF</c:v>
                </c:pt>
                <c:pt idx="12">
                  <c:v>I.A. SECTION CHIEF (A)</c:v>
                </c:pt>
                <c:pt idx="13">
                  <c:v>J. JUNIOR SECTION CHIEF</c:v>
                </c:pt>
                <c:pt idx="14">
                  <c:v>K. GROUP LEADER</c:v>
                </c:pt>
                <c:pt idx="15">
                  <c:v>L. JUNIOR GROUP LEADER</c:v>
                </c:pt>
                <c:pt idx="16">
                  <c:v>M. OPERATOR</c:v>
                </c:pt>
                <c:pt idx="17">
                  <c:v>M.K. OPERATOR (K)</c:v>
                </c:pt>
              </c:strCache>
            </c:strRef>
          </c:cat>
          <c:val>
            <c:numRef>
              <c:f>Sheet1!$B$35:$B$53</c:f>
              <c:numCache>
                <c:formatCode>General</c:formatCode>
                <c:ptCount val="18"/>
                <c:pt idx="0">
                  <c:v>1</c:v>
                </c:pt>
                <c:pt idx="1">
                  <c:v>3</c:v>
                </c:pt>
                <c:pt idx="2">
                  <c:v>1</c:v>
                </c:pt>
                <c:pt idx="3">
                  <c:v>12</c:v>
                </c:pt>
                <c:pt idx="4">
                  <c:v>1</c:v>
                </c:pt>
                <c:pt idx="5">
                  <c:v>7</c:v>
                </c:pt>
                <c:pt idx="6">
                  <c:v>22</c:v>
                </c:pt>
                <c:pt idx="7">
                  <c:v>1</c:v>
                </c:pt>
                <c:pt idx="8">
                  <c:v>9</c:v>
                </c:pt>
                <c:pt idx="9">
                  <c:v>38</c:v>
                </c:pt>
                <c:pt idx="10">
                  <c:v>9</c:v>
                </c:pt>
                <c:pt idx="11">
                  <c:v>8</c:v>
                </c:pt>
                <c:pt idx="12">
                  <c:v>1</c:v>
                </c:pt>
                <c:pt idx="13">
                  <c:v>23</c:v>
                </c:pt>
                <c:pt idx="14">
                  <c:v>41</c:v>
                </c:pt>
                <c:pt idx="15">
                  <c:v>52</c:v>
                </c:pt>
                <c:pt idx="16">
                  <c:v>216</c:v>
                </c:pt>
                <c:pt idx="17">
                  <c:v>3</c:v>
                </c:pt>
              </c:numCache>
            </c:numRef>
          </c:val>
          <c:extLst>
            <c:ext xmlns:c16="http://schemas.microsoft.com/office/drawing/2014/chart" uri="{C3380CC4-5D6E-409C-BE32-E72D297353CC}">
              <c16:uniqueId val="{00000000-BF97-4BDB-B715-6627BEB7C7BD}"/>
            </c:ext>
          </c:extLst>
        </c:ser>
        <c:dLbls>
          <c:showLegendKey val="0"/>
          <c:showVal val="0"/>
          <c:showCatName val="0"/>
          <c:showSerName val="0"/>
          <c:showPercent val="0"/>
          <c:showBubbleSize val="0"/>
        </c:dLbls>
        <c:gapWidth val="219"/>
        <c:overlap val="-27"/>
        <c:axId val="736956368"/>
        <c:axId val="736957088"/>
      </c:barChart>
      <c:catAx>
        <c:axId val="7369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6957088"/>
        <c:crosses val="autoZero"/>
        <c:auto val="1"/>
        <c:lblAlgn val="ctr"/>
        <c:lblOffset val="100"/>
        <c:noMultiLvlLbl val="0"/>
      </c:catAx>
      <c:valAx>
        <c:axId val="736957088"/>
        <c:scaling>
          <c:orientation val="minMax"/>
        </c:scaling>
        <c:delete val="1"/>
        <c:axPos val="l"/>
        <c:numFmt formatCode="General" sourceLinked="1"/>
        <c:majorTickMark val="none"/>
        <c:minorTickMark val="none"/>
        <c:tickLblPos val="nextTo"/>
        <c:crossAx val="736956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2025.xlsx]Sheet1!PivotTable80</c:name>
    <c:fmtId val="25"/>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Sheet1!$C$58</c:f>
              <c:strCache>
                <c:ptCount val="1"/>
                <c:pt idx="0">
                  <c:v>Total</c:v>
                </c:pt>
              </c:strCache>
            </c:strRef>
          </c:tx>
          <c:spPr>
            <a:solidFill>
              <a:schemeClr val="accent1"/>
            </a:solidFill>
            <a:ln>
              <a:noFill/>
            </a:ln>
            <a:effectLst/>
          </c:spPr>
          <c:invertIfNegative val="0"/>
          <c:dPt>
            <c:idx val="0"/>
            <c:invertIfNegative val="0"/>
            <c:bubble3D val="0"/>
            <c:spPr>
              <a:solidFill>
                <a:srgbClr val="0049AB"/>
              </a:solidFill>
              <a:ln>
                <a:noFill/>
              </a:ln>
              <a:effectLst/>
            </c:spPr>
            <c:extLst>
              <c:ext xmlns:c16="http://schemas.microsoft.com/office/drawing/2014/chart" uri="{C3380CC4-5D6E-409C-BE32-E72D297353CC}">
                <c16:uniqueId val="{00000001-819F-4065-A819-3F05D7AEDB64}"/>
              </c:ext>
            </c:extLst>
          </c:dPt>
          <c:dPt>
            <c:idx val="1"/>
            <c:invertIfNegative val="0"/>
            <c:bubble3D val="0"/>
            <c:spPr>
              <a:solidFill>
                <a:srgbClr val="6CE5E8"/>
              </a:solidFill>
              <a:ln>
                <a:noFill/>
              </a:ln>
              <a:effectLst/>
            </c:spPr>
            <c:extLst>
              <c:ext xmlns:c16="http://schemas.microsoft.com/office/drawing/2014/chart" uri="{C3380CC4-5D6E-409C-BE32-E72D297353CC}">
                <c16:uniqueId val="{00000004-819F-4065-A819-3F05D7AEDB64}"/>
              </c:ext>
            </c:extLst>
          </c:dPt>
          <c:dPt>
            <c:idx val="2"/>
            <c:invertIfNegative val="0"/>
            <c:bubble3D val="0"/>
            <c:spPr>
              <a:solidFill>
                <a:srgbClr val="0049AB"/>
              </a:solidFill>
              <a:ln>
                <a:noFill/>
              </a:ln>
              <a:effectLst/>
            </c:spPr>
            <c:extLst>
              <c:ext xmlns:c16="http://schemas.microsoft.com/office/drawing/2014/chart" uri="{C3380CC4-5D6E-409C-BE32-E72D297353CC}">
                <c16:uniqueId val="{00000002-819F-4065-A819-3F05D7AEDB64}"/>
              </c:ext>
            </c:extLst>
          </c:dPt>
          <c:dPt>
            <c:idx val="3"/>
            <c:invertIfNegative val="0"/>
            <c:bubble3D val="0"/>
            <c:spPr>
              <a:solidFill>
                <a:srgbClr val="6CE5E8"/>
              </a:solidFill>
              <a:ln>
                <a:noFill/>
              </a:ln>
              <a:effectLst/>
            </c:spPr>
            <c:extLst>
              <c:ext xmlns:c16="http://schemas.microsoft.com/office/drawing/2014/chart" uri="{C3380CC4-5D6E-409C-BE32-E72D297353CC}">
                <c16:uniqueId val="{00000005-819F-4065-A819-3F05D7AEDB64}"/>
              </c:ext>
            </c:extLst>
          </c:dPt>
          <c:dPt>
            <c:idx val="4"/>
            <c:invertIfNegative val="0"/>
            <c:bubble3D val="0"/>
            <c:spPr>
              <a:solidFill>
                <a:srgbClr val="0049AB"/>
              </a:solidFill>
              <a:ln>
                <a:noFill/>
              </a:ln>
              <a:effectLst/>
            </c:spPr>
            <c:extLst>
              <c:ext xmlns:c16="http://schemas.microsoft.com/office/drawing/2014/chart" uri="{C3380CC4-5D6E-409C-BE32-E72D297353CC}">
                <c16:uniqueId val="{00000003-819F-4065-A819-3F05D7AEDB64}"/>
              </c:ext>
            </c:extLst>
          </c:dPt>
          <c:dPt>
            <c:idx val="5"/>
            <c:invertIfNegative val="0"/>
            <c:bubble3D val="0"/>
            <c:spPr>
              <a:solidFill>
                <a:srgbClr val="6CE5E8"/>
              </a:solidFill>
              <a:ln>
                <a:noFill/>
              </a:ln>
              <a:effectLst/>
            </c:spPr>
            <c:extLst>
              <c:ext xmlns:c16="http://schemas.microsoft.com/office/drawing/2014/chart" uri="{C3380CC4-5D6E-409C-BE32-E72D297353CC}">
                <c16:uniqueId val="{00000006-819F-4065-A819-3F05D7AEDB6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Sheet1!$A$59:$B$68</c:f>
              <c:multiLvlStrCache>
                <c:ptCount val="6"/>
                <c:lvl>
                  <c:pt idx="0">
                    <c:v>NON-STAFF</c:v>
                  </c:pt>
                  <c:pt idx="1">
                    <c:v>STAFF</c:v>
                  </c:pt>
                  <c:pt idx="2">
                    <c:v>NON-STAFF</c:v>
                  </c:pt>
                  <c:pt idx="3">
                    <c:v>STAFF</c:v>
                  </c:pt>
                  <c:pt idx="4">
                    <c:v>NON-STAFF</c:v>
                  </c:pt>
                  <c:pt idx="5">
                    <c:v>STAFF</c:v>
                  </c:pt>
                </c:lvl>
                <c:lvl>
                  <c:pt idx="0">
                    <c:v>BO</c:v>
                  </c:pt>
                  <c:pt idx="2">
                    <c:v>FO</c:v>
                  </c:pt>
                  <c:pt idx="4">
                    <c:v>MO</c:v>
                  </c:pt>
                </c:lvl>
              </c:multiLvlStrCache>
            </c:multiLvlStrRef>
          </c:cat>
          <c:val>
            <c:numRef>
              <c:f>Sheet1!$C$59:$C$68</c:f>
              <c:numCache>
                <c:formatCode>General</c:formatCode>
                <c:ptCount val="6"/>
                <c:pt idx="0">
                  <c:v>16</c:v>
                </c:pt>
                <c:pt idx="1">
                  <c:v>31</c:v>
                </c:pt>
                <c:pt idx="2">
                  <c:v>25</c:v>
                </c:pt>
                <c:pt idx="3">
                  <c:v>20</c:v>
                </c:pt>
                <c:pt idx="4">
                  <c:v>303</c:v>
                </c:pt>
                <c:pt idx="5">
                  <c:v>49</c:v>
                </c:pt>
              </c:numCache>
            </c:numRef>
          </c:val>
          <c:extLst>
            <c:ext xmlns:c16="http://schemas.microsoft.com/office/drawing/2014/chart" uri="{C3380CC4-5D6E-409C-BE32-E72D297353CC}">
              <c16:uniqueId val="{00000000-819F-4065-A819-3F05D7AEDB64}"/>
            </c:ext>
          </c:extLst>
        </c:ser>
        <c:dLbls>
          <c:dLblPos val="outEnd"/>
          <c:showLegendKey val="0"/>
          <c:showVal val="1"/>
          <c:showCatName val="0"/>
          <c:showSerName val="0"/>
          <c:showPercent val="0"/>
          <c:showBubbleSize val="0"/>
        </c:dLbls>
        <c:gapWidth val="219"/>
        <c:overlap val="-27"/>
        <c:axId val="1020382376"/>
        <c:axId val="1020386336"/>
      </c:barChart>
      <c:catAx>
        <c:axId val="102038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20386336"/>
        <c:crosses val="autoZero"/>
        <c:auto val="1"/>
        <c:lblAlgn val="ctr"/>
        <c:lblOffset val="100"/>
        <c:noMultiLvlLbl val="0"/>
      </c:catAx>
      <c:valAx>
        <c:axId val="1020386336"/>
        <c:scaling>
          <c:orientation val="minMax"/>
        </c:scaling>
        <c:delete val="1"/>
        <c:axPos val="l"/>
        <c:numFmt formatCode="General" sourceLinked="1"/>
        <c:majorTickMark val="none"/>
        <c:minorTickMark val="none"/>
        <c:tickLblPos val="nextTo"/>
        <c:crossAx val="1020382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[MPP 2025.xlsx]Sheet1!PivotTable82</c:name>
    <c:fmtId val="22"/>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Sheet1!$B$85</c:f>
              <c:strCache>
                <c:ptCount val="1"/>
                <c:pt idx="0">
                  <c:v>Total</c:v>
                </c:pt>
              </c:strCache>
            </c:strRef>
          </c:tx>
          <c:spPr>
            <a:solidFill>
              <a:schemeClr val="accent1"/>
            </a:solidFill>
            <a:ln>
              <a:noFill/>
            </a:ln>
            <a:effectLst/>
          </c:spPr>
          <c:invertIfNegative val="0"/>
          <c:dPt>
            <c:idx val="1"/>
            <c:invertIfNegative val="0"/>
            <c:bubble3D val="0"/>
            <c:spPr>
              <a:solidFill>
                <a:srgbClr val="6CE5E8"/>
              </a:solidFill>
              <a:ln>
                <a:noFill/>
              </a:ln>
              <a:effectLst/>
            </c:spPr>
            <c:extLst>
              <c:ext xmlns:c16="http://schemas.microsoft.com/office/drawing/2014/chart" uri="{C3380CC4-5D6E-409C-BE32-E72D297353CC}">
                <c16:uniqueId val="{00000003-0F48-45B6-8E0B-D00432B03663}"/>
              </c:ext>
            </c:extLst>
          </c:dPt>
          <c:dPt>
            <c:idx val="2"/>
            <c:invertIfNegative val="0"/>
            <c:bubble3D val="0"/>
            <c:spPr>
              <a:solidFill>
                <a:srgbClr val="83CA54"/>
              </a:solidFill>
              <a:ln>
                <a:noFill/>
              </a:ln>
              <a:effectLst/>
            </c:spPr>
            <c:extLst>
              <c:ext xmlns:c16="http://schemas.microsoft.com/office/drawing/2014/chart" uri="{C3380CC4-5D6E-409C-BE32-E72D297353CC}">
                <c16:uniqueId val="{00000002-0F48-45B6-8E0B-D00432B03663}"/>
              </c:ext>
            </c:extLst>
          </c:dPt>
          <c:dPt>
            <c:idx val="3"/>
            <c:invertIfNegative val="0"/>
            <c:bubble3D val="0"/>
            <c:spPr>
              <a:solidFill>
                <a:srgbClr val="FF7300"/>
              </a:solidFill>
              <a:ln>
                <a:noFill/>
              </a:ln>
              <a:effectLst/>
            </c:spPr>
            <c:extLst>
              <c:ext xmlns:c16="http://schemas.microsoft.com/office/drawing/2014/chart" uri="{C3380CC4-5D6E-409C-BE32-E72D297353CC}">
                <c16:uniqueId val="{00000001-0F48-45B6-8E0B-D00432B03663}"/>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Sheet1!$A$86:$A$90</c:f>
              <c:strCache>
                <c:ptCount val="4"/>
                <c:pt idx="0">
                  <c:v>&lt; 30 Tahun</c:v>
                </c:pt>
                <c:pt idx="1">
                  <c:v>&gt; 50 Tahun</c:v>
                </c:pt>
                <c:pt idx="2">
                  <c:v>31 - 40 Tahun</c:v>
                </c:pt>
                <c:pt idx="3">
                  <c:v>41-50 Tahun</c:v>
                </c:pt>
              </c:strCache>
            </c:strRef>
          </c:cat>
          <c:val>
            <c:numRef>
              <c:f>Sheet1!$B$86:$B$90</c:f>
              <c:numCache>
                <c:formatCode>General</c:formatCode>
                <c:ptCount val="4"/>
                <c:pt idx="0">
                  <c:v>100</c:v>
                </c:pt>
                <c:pt idx="1">
                  <c:v>50</c:v>
                </c:pt>
                <c:pt idx="2">
                  <c:v>122</c:v>
                </c:pt>
                <c:pt idx="3">
                  <c:v>176</c:v>
                </c:pt>
              </c:numCache>
            </c:numRef>
          </c:val>
          <c:extLst>
            <c:ext xmlns:c16="http://schemas.microsoft.com/office/drawing/2014/chart" uri="{C3380CC4-5D6E-409C-BE32-E72D297353CC}">
              <c16:uniqueId val="{00000000-0F48-45B6-8E0B-D00432B03663}"/>
            </c:ext>
          </c:extLst>
        </c:ser>
        <c:dLbls>
          <c:showLegendKey val="0"/>
          <c:showVal val="0"/>
          <c:showCatName val="0"/>
          <c:showSerName val="0"/>
          <c:showPercent val="0"/>
          <c:showBubbleSize val="0"/>
        </c:dLbls>
        <c:gapWidth val="50"/>
        <c:axId val="1049532376"/>
        <c:axId val="1049539216"/>
      </c:barChart>
      <c:catAx>
        <c:axId val="1049532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49539216"/>
        <c:crosses val="autoZero"/>
        <c:auto val="1"/>
        <c:lblAlgn val="ctr"/>
        <c:lblOffset val="100"/>
        <c:noMultiLvlLbl val="0"/>
      </c:catAx>
      <c:valAx>
        <c:axId val="1049539216"/>
        <c:scaling>
          <c:orientation val="minMax"/>
        </c:scaling>
        <c:delete val="1"/>
        <c:axPos val="b"/>
        <c:numFmt formatCode="General" sourceLinked="1"/>
        <c:majorTickMark val="none"/>
        <c:minorTickMark val="none"/>
        <c:tickLblPos val="nextTo"/>
        <c:crossAx val="1049532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49AB"/>
              </a:solidFill>
              <a:ln>
                <a:noFill/>
              </a:ln>
              <a:effectLst/>
            </c:spPr>
            <c:extLst>
              <c:ext xmlns:c16="http://schemas.microsoft.com/office/drawing/2014/chart" uri="{C3380CC4-5D6E-409C-BE32-E72D297353CC}">
                <c16:uniqueId val="{00000004-DEED-4554-AD5E-C959F5A12AF0}"/>
              </c:ext>
            </c:extLst>
          </c:dPt>
          <c:dPt>
            <c:idx val="2"/>
            <c:invertIfNegative val="0"/>
            <c:bubble3D val="0"/>
            <c:spPr>
              <a:solidFill>
                <a:srgbClr val="6CE5E8"/>
              </a:solidFill>
              <a:ln>
                <a:noFill/>
              </a:ln>
              <a:effectLst/>
            </c:spPr>
            <c:extLst>
              <c:ext xmlns:c16="http://schemas.microsoft.com/office/drawing/2014/chart" uri="{C3380CC4-5D6E-409C-BE32-E72D297353CC}">
                <c16:uniqueId val="{00000003-DEED-4554-AD5E-C959F5A12AF0}"/>
              </c:ext>
            </c:extLst>
          </c:dPt>
          <c:dPt>
            <c:idx val="3"/>
            <c:invertIfNegative val="0"/>
            <c:bubble3D val="0"/>
            <c:spPr>
              <a:solidFill>
                <a:srgbClr val="83CA54"/>
              </a:solidFill>
              <a:ln>
                <a:noFill/>
              </a:ln>
              <a:effectLst/>
            </c:spPr>
            <c:extLst>
              <c:ext xmlns:c16="http://schemas.microsoft.com/office/drawing/2014/chart" uri="{C3380CC4-5D6E-409C-BE32-E72D297353CC}">
                <c16:uniqueId val="{00000002-DEED-4554-AD5E-C959F5A12AF0}"/>
              </c:ext>
            </c:extLst>
          </c:dPt>
          <c:dPt>
            <c:idx val="4"/>
            <c:invertIfNegative val="0"/>
            <c:bubble3D val="0"/>
            <c:spPr>
              <a:solidFill>
                <a:srgbClr val="FF7300"/>
              </a:solidFill>
              <a:ln>
                <a:noFill/>
              </a:ln>
              <a:effectLst/>
            </c:spPr>
            <c:extLst>
              <c:ext xmlns:c16="http://schemas.microsoft.com/office/drawing/2014/chart" uri="{C3380CC4-5D6E-409C-BE32-E72D297353CC}">
                <c16:uniqueId val="{00000001-DEED-4554-AD5E-C959F5A12AF0}"/>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Sheet1!$A$111:$A$115</c:f>
              <c:strCache>
                <c:ptCount val="5"/>
                <c:pt idx="0">
                  <c:v>SMP</c:v>
                </c:pt>
                <c:pt idx="1">
                  <c:v>SMA</c:v>
                </c:pt>
                <c:pt idx="2">
                  <c:v>D3</c:v>
                </c:pt>
                <c:pt idx="3">
                  <c:v>S1</c:v>
                </c:pt>
                <c:pt idx="4">
                  <c:v>S2</c:v>
                </c:pt>
              </c:strCache>
            </c:strRef>
          </c:cat>
          <c:val>
            <c:numRef>
              <c:f>Sheet1!$B$111:$B$115</c:f>
              <c:numCache>
                <c:formatCode>General</c:formatCode>
                <c:ptCount val="5"/>
                <c:pt idx="0">
                  <c:v>15</c:v>
                </c:pt>
                <c:pt idx="1">
                  <c:v>325</c:v>
                </c:pt>
                <c:pt idx="2">
                  <c:v>28</c:v>
                </c:pt>
                <c:pt idx="3">
                  <c:v>72</c:v>
                </c:pt>
                <c:pt idx="4">
                  <c:v>8</c:v>
                </c:pt>
              </c:numCache>
            </c:numRef>
          </c:val>
          <c:extLst>
            <c:ext xmlns:c16="http://schemas.microsoft.com/office/drawing/2014/chart" uri="{C3380CC4-5D6E-409C-BE32-E72D297353CC}">
              <c16:uniqueId val="{00000000-DEED-4554-AD5E-C959F5A12AF0}"/>
            </c:ext>
          </c:extLst>
        </c:ser>
        <c:dLbls>
          <c:dLblPos val="outEnd"/>
          <c:showLegendKey val="0"/>
          <c:showVal val="1"/>
          <c:showCatName val="0"/>
          <c:showSerName val="0"/>
          <c:showPercent val="0"/>
          <c:showBubbleSize val="0"/>
        </c:dLbls>
        <c:gapWidth val="182"/>
        <c:axId val="1023781424"/>
        <c:axId val="1023785024"/>
      </c:barChart>
      <c:catAx>
        <c:axId val="102378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785024"/>
        <c:crosses val="autoZero"/>
        <c:auto val="1"/>
        <c:lblAlgn val="ctr"/>
        <c:lblOffset val="100"/>
        <c:noMultiLvlLbl val="0"/>
      </c:catAx>
      <c:valAx>
        <c:axId val="1023785024"/>
        <c:scaling>
          <c:orientation val="minMax"/>
        </c:scaling>
        <c:delete val="1"/>
        <c:axPos val="b"/>
        <c:numFmt formatCode="General" sourceLinked="1"/>
        <c:majorTickMark val="none"/>
        <c:minorTickMark val="none"/>
        <c:tickLblPos val="nextTo"/>
        <c:crossAx val="1023781424"/>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Top 5 Value Finish</a:t>
            </a:r>
            <a:r>
              <a:rPr lang="en-US" sz="2000" b="1" baseline="0"/>
              <a:t> Good</a:t>
            </a:r>
            <a:r>
              <a:rPr lang="en-US" sz="2000" b="1"/>
              <a:t>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SUM'!$B$3</c:f>
              <c:strCache>
                <c:ptCount val="1"/>
                <c:pt idx="0">
                  <c:v>Value</c:v>
                </c:pt>
              </c:strCache>
            </c:strRef>
          </c:tx>
          <c:spPr>
            <a:solidFill>
              <a:srgbClr val="41B8D5"/>
            </a:solidFill>
            <a:ln>
              <a:noFill/>
            </a:ln>
            <a:effectLst/>
          </c:spPr>
          <c:invertIfNegative val="0"/>
          <c:cat>
            <c:strRef>
              <c:f>'FG SUM'!$A$4:$A$8</c:f>
              <c:strCache>
                <c:ptCount val="5"/>
                <c:pt idx="0">
                  <c:v>YAM</c:v>
                </c:pt>
                <c:pt idx="1">
                  <c:v>ZAO</c:v>
                </c:pt>
                <c:pt idx="2">
                  <c:v>ROL</c:v>
                </c:pt>
                <c:pt idx="3">
                  <c:v>KUM</c:v>
                </c:pt>
                <c:pt idx="4">
                  <c:v>CAE</c:v>
                </c:pt>
              </c:strCache>
            </c:strRef>
          </c:cat>
          <c:val>
            <c:numRef>
              <c:f>'FG SUM'!$B$4:$B$8</c:f>
              <c:numCache>
                <c:formatCode>_(* #,##0_);_(* \(#,##0\);_(* "-"??_);_(@_)</c:formatCode>
                <c:ptCount val="5"/>
                <c:pt idx="0">
                  <c:v>3976.3471420000001</c:v>
                </c:pt>
                <c:pt idx="1">
                  <c:v>3059.842314</c:v>
                </c:pt>
                <c:pt idx="2">
                  <c:v>2363.6637390000001</c:v>
                </c:pt>
                <c:pt idx="3">
                  <c:v>2287.4775119999999</c:v>
                </c:pt>
                <c:pt idx="4">
                  <c:v>1582.2310030000001</c:v>
                </c:pt>
              </c:numCache>
            </c:numRef>
          </c:val>
          <c:extLst>
            <c:ext xmlns:c16="http://schemas.microsoft.com/office/drawing/2014/chart" uri="{C3380CC4-5D6E-409C-BE32-E72D297353CC}">
              <c16:uniqueId val="{00000000-B325-47E9-87BD-1ADD4B97170F}"/>
            </c:ext>
          </c:extLst>
        </c:ser>
        <c:dLbls>
          <c:showLegendKey val="0"/>
          <c:showVal val="0"/>
          <c:showCatName val="0"/>
          <c:showSerName val="0"/>
          <c:showPercent val="0"/>
          <c:showBubbleSize val="0"/>
        </c:dLbls>
        <c:gapWidth val="150"/>
        <c:axId val="549056800"/>
        <c:axId val="549057160"/>
      </c:barChart>
      <c:lineChart>
        <c:grouping val="standard"/>
        <c:varyColors val="0"/>
        <c:ser>
          <c:idx val="1"/>
          <c:order val="1"/>
          <c:tx>
            <c:strRef>
              <c:f>'FG SUM'!$C$3</c:f>
              <c:strCache>
                <c:ptCount val="1"/>
                <c:pt idx="0">
                  <c:v>%</c:v>
                </c:pt>
              </c:strCache>
            </c:strRef>
          </c:tx>
          <c:spPr>
            <a:ln w="28575" cap="rnd">
              <a:solidFill>
                <a:srgbClr val="FF7300"/>
              </a:solidFill>
              <a:round/>
            </a:ln>
            <a:effectLst/>
          </c:spPr>
          <c:marker>
            <c:symbol val="none"/>
          </c:marker>
          <c:cat>
            <c:strRef>
              <c:f>'FG SUM'!$A$4:$A$8</c:f>
              <c:strCache>
                <c:ptCount val="5"/>
                <c:pt idx="0">
                  <c:v>YAM</c:v>
                </c:pt>
                <c:pt idx="1">
                  <c:v>ZAO</c:v>
                </c:pt>
                <c:pt idx="2">
                  <c:v>ROL</c:v>
                </c:pt>
                <c:pt idx="3">
                  <c:v>KUM</c:v>
                </c:pt>
                <c:pt idx="4">
                  <c:v>CAE</c:v>
                </c:pt>
              </c:strCache>
            </c:strRef>
          </c:cat>
          <c:val>
            <c:numRef>
              <c:f>'FG SUM'!$C$4:$C$8</c:f>
              <c:numCache>
                <c:formatCode>0%</c:formatCode>
                <c:ptCount val="5"/>
                <c:pt idx="0">
                  <c:v>0.15646299003154052</c:v>
                </c:pt>
                <c:pt idx="1">
                  <c:v>0.12039997021805997</c:v>
                </c:pt>
                <c:pt idx="2">
                  <c:v>9.3006441044042723E-2</c:v>
                </c:pt>
                <c:pt idx="3">
                  <c:v>9.0008633143989492E-2</c:v>
                </c:pt>
                <c:pt idx="4">
                  <c:v>6.2258295065623165E-2</c:v>
                </c:pt>
              </c:numCache>
            </c:numRef>
          </c:val>
          <c:smooth val="0"/>
          <c:extLst>
            <c:ext xmlns:c16="http://schemas.microsoft.com/office/drawing/2014/chart" uri="{C3380CC4-5D6E-409C-BE32-E72D297353CC}">
              <c16:uniqueId val="{00000001-B325-47E9-87BD-1ADD4B97170F}"/>
            </c:ext>
          </c:extLst>
        </c:ser>
        <c:dLbls>
          <c:showLegendKey val="0"/>
          <c:showVal val="0"/>
          <c:showCatName val="0"/>
          <c:showSerName val="0"/>
          <c:showPercent val="0"/>
          <c:showBubbleSize val="0"/>
        </c:dLbls>
        <c:marker val="1"/>
        <c:smooth val="0"/>
        <c:axId val="105909960"/>
        <c:axId val="105911760"/>
      </c:lineChart>
      <c:catAx>
        <c:axId val="5490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9057160"/>
        <c:crosses val="autoZero"/>
        <c:auto val="1"/>
        <c:lblAlgn val="ctr"/>
        <c:lblOffset val="100"/>
        <c:noMultiLvlLbl val="0"/>
      </c:catAx>
      <c:valAx>
        <c:axId val="54905716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9056800"/>
        <c:crosses val="autoZero"/>
        <c:crossBetween val="between"/>
      </c:valAx>
      <c:valAx>
        <c:axId val="10591176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5909960"/>
        <c:crosses val="max"/>
        <c:crossBetween val="between"/>
      </c:valAx>
      <c:catAx>
        <c:axId val="105909960"/>
        <c:scaling>
          <c:orientation val="minMax"/>
        </c:scaling>
        <c:delete val="1"/>
        <c:axPos val="b"/>
        <c:numFmt formatCode="General" sourceLinked="1"/>
        <c:majorTickMark val="out"/>
        <c:minorTickMark val="none"/>
        <c:tickLblPos val="nextTo"/>
        <c:crossAx val="1059117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Moving</a:t>
            </a:r>
          </a:p>
          <a:p>
            <a:pPr>
              <a:defRPr sz="2000"/>
            </a:pPr>
            <a:r>
              <a:rPr lang="en-US" sz="2000" b="1" i="0" u="none" strike="noStrike" kern="1200" spc="0" baseline="0" dirty="0">
                <a:solidFill>
                  <a:sysClr val="windowText" lastClr="000000">
                    <a:lumMod val="65000"/>
                    <a:lumOff val="35000"/>
                  </a:sysClr>
                </a:solidFill>
              </a:rPr>
              <a:t>&lt; 1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SUM'!$F$3</c:f>
              <c:strCache>
                <c:ptCount val="1"/>
                <c:pt idx="0">
                  <c:v>Value</c:v>
                </c:pt>
              </c:strCache>
            </c:strRef>
          </c:tx>
          <c:spPr>
            <a:solidFill>
              <a:srgbClr val="41B8D5"/>
            </a:solidFill>
            <a:ln>
              <a:noFill/>
            </a:ln>
            <a:effectLst/>
          </c:spPr>
          <c:invertIfNegative val="0"/>
          <c:cat>
            <c:strRef>
              <c:f>'FG SUM'!$E$4:$E$8</c:f>
              <c:strCache>
                <c:ptCount val="5"/>
                <c:pt idx="0">
                  <c:v>YAM</c:v>
                </c:pt>
                <c:pt idx="1">
                  <c:v>ROL</c:v>
                </c:pt>
                <c:pt idx="2">
                  <c:v>ZAO</c:v>
                </c:pt>
                <c:pt idx="3">
                  <c:v>KUM</c:v>
                </c:pt>
                <c:pt idx="4">
                  <c:v>CAE</c:v>
                </c:pt>
              </c:strCache>
            </c:strRef>
          </c:cat>
          <c:val>
            <c:numRef>
              <c:f>'FG SUM'!$F$4:$F$8</c:f>
              <c:numCache>
                <c:formatCode>_(* #,##0_);_(* \(#,##0\);_(* "-"??_);_(@_)</c:formatCode>
                <c:ptCount val="5"/>
                <c:pt idx="0">
                  <c:v>3848.8397850000001</c:v>
                </c:pt>
                <c:pt idx="1">
                  <c:v>2363.6637390000001</c:v>
                </c:pt>
                <c:pt idx="2">
                  <c:v>1758.9189899999999</c:v>
                </c:pt>
                <c:pt idx="3">
                  <c:v>1705.413016</c:v>
                </c:pt>
                <c:pt idx="4">
                  <c:v>1579.071083</c:v>
                </c:pt>
              </c:numCache>
            </c:numRef>
          </c:val>
          <c:extLst>
            <c:ext xmlns:c16="http://schemas.microsoft.com/office/drawing/2014/chart" uri="{C3380CC4-5D6E-409C-BE32-E72D297353CC}">
              <c16:uniqueId val="{00000000-7526-4253-9A04-4BF6C606483A}"/>
            </c:ext>
          </c:extLst>
        </c:ser>
        <c:dLbls>
          <c:showLegendKey val="0"/>
          <c:showVal val="0"/>
          <c:showCatName val="0"/>
          <c:showSerName val="0"/>
          <c:showPercent val="0"/>
          <c:showBubbleSize val="0"/>
        </c:dLbls>
        <c:gapWidth val="150"/>
        <c:axId val="588855552"/>
        <c:axId val="588848712"/>
      </c:barChart>
      <c:lineChart>
        <c:grouping val="standard"/>
        <c:varyColors val="0"/>
        <c:ser>
          <c:idx val="1"/>
          <c:order val="1"/>
          <c:tx>
            <c:strRef>
              <c:f>'FG SUM'!$G$3</c:f>
              <c:strCache>
                <c:ptCount val="1"/>
                <c:pt idx="0">
                  <c:v>%</c:v>
                </c:pt>
              </c:strCache>
            </c:strRef>
          </c:tx>
          <c:spPr>
            <a:ln w="28575" cap="rnd">
              <a:solidFill>
                <a:srgbClr val="FF7300"/>
              </a:solidFill>
              <a:round/>
            </a:ln>
            <a:effectLst/>
          </c:spPr>
          <c:marker>
            <c:symbol val="none"/>
          </c:marker>
          <c:cat>
            <c:strRef>
              <c:f>'FG SUM'!$E$4:$E$8</c:f>
              <c:strCache>
                <c:ptCount val="5"/>
                <c:pt idx="0">
                  <c:v>YAM</c:v>
                </c:pt>
                <c:pt idx="1">
                  <c:v>ROL</c:v>
                </c:pt>
                <c:pt idx="2">
                  <c:v>ZAO</c:v>
                </c:pt>
                <c:pt idx="3">
                  <c:v>KUM</c:v>
                </c:pt>
                <c:pt idx="4">
                  <c:v>CAE</c:v>
                </c:pt>
              </c:strCache>
            </c:strRef>
          </c:cat>
          <c:val>
            <c:numRef>
              <c:f>'FG SUM'!$G$4:$G$8</c:f>
              <c:numCache>
                <c:formatCode>0%</c:formatCode>
                <c:ptCount val="5"/>
                <c:pt idx="0">
                  <c:v>0.17938111002145482</c:v>
                </c:pt>
                <c:pt idx="1">
                  <c:v>0.11016219144057779</c:v>
                </c:pt>
                <c:pt idx="2">
                  <c:v>8.1977130379308885E-2</c:v>
                </c:pt>
                <c:pt idx="3">
                  <c:v>7.9483401997497566E-2</c:v>
                </c:pt>
                <c:pt idx="4">
                  <c:v>7.3595041491528554E-2</c:v>
                </c:pt>
              </c:numCache>
            </c:numRef>
          </c:val>
          <c:smooth val="0"/>
          <c:extLst>
            <c:ext xmlns:c16="http://schemas.microsoft.com/office/drawing/2014/chart" uri="{C3380CC4-5D6E-409C-BE32-E72D297353CC}">
              <c16:uniqueId val="{00000001-7526-4253-9A04-4BF6C606483A}"/>
            </c:ext>
          </c:extLst>
        </c:ser>
        <c:dLbls>
          <c:showLegendKey val="0"/>
          <c:showVal val="0"/>
          <c:showCatName val="0"/>
          <c:showSerName val="0"/>
          <c:showPercent val="0"/>
          <c:showBubbleSize val="0"/>
        </c:dLbls>
        <c:marker val="1"/>
        <c:smooth val="0"/>
        <c:axId val="588829352"/>
        <c:axId val="588828632"/>
      </c:lineChart>
      <c:catAx>
        <c:axId val="58885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48712"/>
        <c:crosses val="autoZero"/>
        <c:auto val="1"/>
        <c:lblAlgn val="ctr"/>
        <c:lblOffset val="100"/>
        <c:noMultiLvlLbl val="0"/>
      </c:catAx>
      <c:valAx>
        <c:axId val="5888487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55552"/>
        <c:crosses val="autoZero"/>
        <c:crossBetween val="between"/>
      </c:valAx>
      <c:valAx>
        <c:axId val="5888286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29352"/>
        <c:crosses val="max"/>
        <c:crossBetween val="between"/>
      </c:valAx>
      <c:catAx>
        <c:axId val="588829352"/>
        <c:scaling>
          <c:orientation val="minMax"/>
        </c:scaling>
        <c:delete val="1"/>
        <c:axPos val="b"/>
        <c:numFmt formatCode="General" sourceLinked="1"/>
        <c:majorTickMark val="out"/>
        <c:minorTickMark val="none"/>
        <c:tickLblPos val="nextTo"/>
        <c:crossAx val="5888286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a:t>
            </a:r>
            <a:r>
              <a:rPr lang="en-US" sz="2000" b="1" i="0" u="none" strike="noStrike" kern="1200" spc="0" baseline="0" dirty="0" err="1">
                <a:solidFill>
                  <a:sysClr val="windowText" lastClr="000000">
                    <a:lumMod val="65000"/>
                    <a:lumOff val="35000"/>
                  </a:sysClr>
                </a:solidFill>
              </a:rPr>
              <a:t>Slowmoving</a:t>
            </a:r>
            <a:endParaRPr lang="en-US" sz="2000" b="1" i="0" u="none" strike="noStrike" kern="1200" spc="0" baseline="0" dirty="0">
              <a:solidFill>
                <a:sysClr val="windowText" lastClr="000000">
                  <a:lumMod val="65000"/>
                  <a:lumOff val="35000"/>
                </a:sysClr>
              </a:solidFill>
            </a:endParaRPr>
          </a:p>
          <a:p>
            <a:pPr>
              <a:defRPr sz="2000"/>
            </a:pPr>
            <a:r>
              <a:rPr lang="en-US" sz="2000" b="1" i="0" u="none" strike="noStrike" kern="1200" spc="0" baseline="0" dirty="0">
                <a:solidFill>
                  <a:sysClr val="windowText" lastClr="000000">
                    <a:lumMod val="65000"/>
                    <a:lumOff val="35000"/>
                  </a:sysClr>
                </a:solidFill>
              </a:rPr>
              <a:t>1 – 2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SUM'!$J$3</c:f>
              <c:strCache>
                <c:ptCount val="1"/>
                <c:pt idx="0">
                  <c:v>Value</c:v>
                </c:pt>
              </c:strCache>
            </c:strRef>
          </c:tx>
          <c:spPr>
            <a:solidFill>
              <a:srgbClr val="41B8D5"/>
            </a:solidFill>
            <a:ln>
              <a:noFill/>
            </a:ln>
            <a:effectLst/>
          </c:spPr>
          <c:invertIfNegative val="0"/>
          <c:cat>
            <c:strRef>
              <c:f>'FG SUM'!$I$4:$I$8</c:f>
              <c:strCache>
                <c:ptCount val="5"/>
                <c:pt idx="0">
                  <c:v>ZAO</c:v>
                </c:pt>
                <c:pt idx="1">
                  <c:v>CHI</c:v>
                </c:pt>
                <c:pt idx="2">
                  <c:v>OPT</c:v>
                </c:pt>
                <c:pt idx="3">
                  <c:v>KEI</c:v>
                </c:pt>
                <c:pt idx="4">
                  <c:v>KUM</c:v>
                </c:pt>
              </c:strCache>
            </c:strRef>
          </c:cat>
          <c:val>
            <c:numRef>
              <c:f>'FG SUM'!$J$4:$J$8</c:f>
              <c:numCache>
                <c:formatCode>_(* #,##0_);_(* \(#,##0\);_(* "-"??_);_(@_)</c:formatCode>
                <c:ptCount val="5"/>
                <c:pt idx="0">
                  <c:v>1208.0668800000001</c:v>
                </c:pt>
                <c:pt idx="1">
                  <c:v>385.85600199999999</c:v>
                </c:pt>
                <c:pt idx="2">
                  <c:v>260.878017</c:v>
                </c:pt>
                <c:pt idx="3">
                  <c:v>170.48775000000001</c:v>
                </c:pt>
                <c:pt idx="4">
                  <c:v>105.14415</c:v>
                </c:pt>
              </c:numCache>
            </c:numRef>
          </c:val>
          <c:extLst>
            <c:ext xmlns:c16="http://schemas.microsoft.com/office/drawing/2014/chart" uri="{C3380CC4-5D6E-409C-BE32-E72D297353CC}">
              <c16:uniqueId val="{00000000-3705-47CB-9560-FAA360F9DD18}"/>
            </c:ext>
          </c:extLst>
        </c:ser>
        <c:dLbls>
          <c:showLegendKey val="0"/>
          <c:showVal val="0"/>
          <c:showCatName val="0"/>
          <c:showSerName val="0"/>
          <c:showPercent val="0"/>
          <c:showBubbleSize val="0"/>
        </c:dLbls>
        <c:gapWidth val="150"/>
        <c:axId val="546373128"/>
        <c:axId val="546369528"/>
      </c:barChart>
      <c:lineChart>
        <c:grouping val="standard"/>
        <c:varyColors val="0"/>
        <c:ser>
          <c:idx val="1"/>
          <c:order val="1"/>
          <c:tx>
            <c:strRef>
              <c:f>'FG SUM'!$K$3</c:f>
              <c:strCache>
                <c:ptCount val="1"/>
                <c:pt idx="0">
                  <c:v>%</c:v>
                </c:pt>
              </c:strCache>
            </c:strRef>
          </c:tx>
          <c:spPr>
            <a:ln w="28575" cap="rnd">
              <a:solidFill>
                <a:srgbClr val="FF7300"/>
              </a:solidFill>
              <a:round/>
            </a:ln>
            <a:effectLst/>
          </c:spPr>
          <c:marker>
            <c:symbol val="none"/>
          </c:marker>
          <c:cat>
            <c:strRef>
              <c:f>'FG SUM'!$I$4:$I$8</c:f>
              <c:strCache>
                <c:ptCount val="5"/>
                <c:pt idx="0">
                  <c:v>ZAO</c:v>
                </c:pt>
                <c:pt idx="1">
                  <c:v>CHI</c:v>
                </c:pt>
                <c:pt idx="2">
                  <c:v>OPT</c:v>
                </c:pt>
                <c:pt idx="3">
                  <c:v>KEI</c:v>
                </c:pt>
                <c:pt idx="4">
                  <c:v>KUM</c:v>
                </c:pt>
              </c:strCache>
            </c:strRef>
          </c:cat>
          <c:val>
            <c:numRef>
              <c:f>'FG SUM'!$K$4:$K$8</c:f>
              <c:numCache>
                <c:formatCode>0%</c:formatCode>
                <c:ptCount val="5"/>
                <c:pt idx="0">
                  <c:v>0.43855410997822897</c:v>
                </c:pt>
                <c:pt idx="1">
                  <c:v>0.14007397962674692</c:v>
                </c:pt>
                <c:pt idx="2">
                  <c:v>9.4704298621546751E-2</c:v>
                </c:pt>
                <c:pt idx="3">
                  <c:v>6.1890698852236394E-2</c:v>
                </c:pt>
                <c:pt idx="4">
                  <c:v>3.8169574786014661E-2</c:v>
                </c:pt>
              </c:numCache>
            </c:numRef>
          </c:val>
          <c:smooth val="0"/>
          <c:extLst>
            <c:ext xmlns:c16="http://schemas.microsoft.com/office/drawing/2014/chart" uri="{C3380CC4-5D6E-409C-BE32-E72D297353CC}">
              <c16:uniqueId val="{00000001-3705-47CB-9560-FAA360F9DD18}"/>
            </c:ext>
          </c:extLst>
        </c:ser>
        <c:dLbls>
          <c:showLegendKey val="0"/>
          <c:showVal val="0"/>
          <c:showCatName val="0"/>
          <c:showSerName val="0"/>
          <c:showPercent val="0"/>
          <c:showBubbleSize val="0"/>
        </c:dLbls>
        <c:marker val="1"/>
        <c:smooth val="0"/>
        <c:axId val="546375648"/>
        <c:axId val="546367728"/>
      </c:lineChart>
      <c:catAx>
        <c:axId val="546373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369528"/>
        <c:crosses val="autoZero"/>
        <c:auto val="1"/>
        <c:lblAlgn val="ctr"/>
        <c:lblOffset val="100"/>
        <c:noMultiLvlLbl val="0"/>
      </c:catAx>
      <c:valAx>
        <c:axId val="54636952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a:t>
                </a:r>
                <a:r>
                  <a:rPr lang="en-US" sz="1400" baseline="0"/>
                  <a:t> Rupiah</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3128"/>
        <c:crosses val="autoZero"/>
        <c:crossBetween val="between"/>
      </c:valAx>
      <c:valAx>
        <c:axId val="54636772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375648"/>
        <c:crosses val="max"/>
        <c:crossBetween val="between"/>
      </c:valAx>
      <c:catAx>
        <c:axId val="546375648"/>
        <c:scaling>
          <c:orientation val="minMax"/>
        </c:scaling>
        <c:delete val="1"/>
        <c:axPos val="b"/>
        <c:numFmt formatCode="General" sourceLinked="1"/>
        <c:majorTickMark val="none"/>
        <c:minorTickMark val="none"/>
        <c:tickLblPos val="nextTo"/>
        <c:crossAx val="5463677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ysClr val="windowText" lastClr="000000">
                    <a:lumMod val="65000"/>
                    <a:lumOff val="35000"/>
                  </a:sysClr>
                </a:solidFill>
              </a:rPr>
              <a:t>Top 5 Value Finish Good – Unmoving</a:t>
            </a:r>
          </a:p>
          <a:p>
            <a:pPr>
              <a:defRPr sz="2000"/>
            </a:pPr>
            <a:r>
              <a:rPr lang="en-US" sz="2000" b="1" i="0" u="none" strike="noStrike" kern="1200" spc="0" baseline="0" dirty="0">
                <a:solidFill>
                  <a:sysClr val="windowText" lastClr="000000">
                    <a:lumMod val="65000"/>
                    <a:lumOff val="35000"/>
                  </a:sysClr>
                </a:solidFill>
              </a:rPr>
              <a:t>&gt; </a:t>
            </a:r>
            <a:r>
              <a:rPr lang="en-US" sz="2000" b="1" i="0" u="none" strike="noStrike" kern="1200" spc="0" baseline="0" dirty="0" err="1">
                <a:solidFill>
                  <a:sysClr val="windowText" lastClr="000000">
                    <a:lumMod val="65000"/>
                    <a:lumOff val="35000"/>
                  </a:sysClr>
                </a:solidFill>
              </a:rPr>
              <a:t>Tahun</a:t>
            </a:r>
            <a:endParaRPr lang="en-US" sz="2000" b="1"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'FG SUM'!$N$3</c:f>
              <c:strCache>
                <c:ptCount val="1"/>
                <c:pt idx="0">
                  <c:v>Value</c:v>
                </c:pt>
              </c:strCache>
            </c:strRef>
          </c:tx>
          <c:spPr>
            <a:solidFill>
              <a:srgbClr val="41B8D5"/>
            </a:solidFill>
            <a:ln>
              <a:noFill/>
            </a:ln>
            <a:effectLst/>
          </c:spPr>
          <c:invertIfNegative val="0"/>
          <c:cat>
            <c:strRef>
              <c:f>'FG SUM'!$M$4:$M$8</c:f>
              <c:strCache>
                <c:ptCount val="5"/>
                <c:pt idx="0">
                  <c:v>KUM</c:v>
                </c:pt>
                <c:pt idx="1">
                  <c:v>KEI</c:v>
                </c:pt>
                <c:pt idx="2">
                  <c:v>YAM</c:v>
                </c:pt>
                <c:pt idx="3">
                  <c:v>ZAO</c:v>
                </c:pt>
                <c:pt idx="4">
                  <c:v>ECH</c:v>
                </c:pt>
              </c:strCache>
            </c:strRef>
          </c:cat>
          <c:val>
            <c:numRef>
              <c:f>'FG SUM'!$N$4:$N$8</c:f>
              <c:numCache>
                <c:formatCode>_(* #,##0_);_(* \(#,##0\);_(* "-"??_);_(@_)</c:formatCode>
                <c:ptCount val="5"/>
                <c:pt idx="0">
                  <c:v>476.920346</c:v>
                </c:pt>
                <c:pt idx="1">
                  <c:v>157.28015600000001</c:v>
                </c:pt>
                <c:pt idx="2">
                  <c:v>112.99882599999999</c:v>
                </c:pt>
                <c:pt idx="3">
                  <c:v>92.856443999999996</c:v>
                </c:pt>
                <c:pt idx="4">
                  <c:v>83.325055000000006</c:v>
                </c:pt>
              </c:numCache>
            </c:numRef>
          </c:val>
          <c:extLst>
            <c:ext xmlns:c16="http://schemas.microsoft.com/office/drawing/2014/chart" uri="{C3380CC4-5D6E-409C-BE32-E72D297353CC}">
              <c16:uniqueId val="{00000000-F29E-444B-89F7-8DA7E7E2D124}"/>
            </c:ext>
          </c:extLst>
        </c:ser>
        <c:dLbls>
          <c:showLegendKey val="0"/>
          <c:showVal val="0"/>
          <c:showCatName val="0"/>
          <c:showSerName val="0"/>
          <c:showPercent val="0"/>
          <c:showBubbleSize val="0"/>
        </c:dLbls>
        <c:gapWidth val="150"/>
        <c:axId val="338053192"/>
        <c:axId val="338051392"/>
      </c:barChart>
      <c:lineChart>
        <c:grouping val="standard"/>
        <c:varyColors val="0"/>
        <c:ser>
          <c:idx val="1"/>
          <c:order val="1"/>
          <c:tx>
            <c:strRef>
              <c:f>'FG SUM'!$O$3</c:f>
              <c:strCache>
                <c:ptCount val="1"/>
                <c:pt idx="0">
                  <c:v>%</c:v>
                </c:pt>
              </c:strCache>
            </c:strRef>
          </c:tx>
          <c:spPr>
            <a:ln w="28575" cap="rnd">
              <a:solidFill>
                <a:srgbClr val="FF7300"/>
              </a:solidFill>
              <a:round/>
            </a:ln>
            <a:effectLst/>
          </c:spPr>
          <c:marker>
            <c:symbol val="none"/>
          </c:marker>
          <c:cat>
            <c:strRef>
              <c:f>'FG SUM'!$M$4:$M$8</c:f>
              <c:strCache>
                <c:ptCount val="5"/>
                <c:pt idx="0">
                  <c:v>KUM</c:v>
                </c:pt>
                <c:pt idx="1">
                  <c:v>KEI</c:v>
                </c:pt>
                <c:pt idx="2">
                  <c:v>YAM</c:v>
                </c:pt>
                <c:pt idx="3">
                  <c:v>ZAO</c:v>
                </c:pt>
                <c:pt idx="4">
                  <c:v>ECH</c:v>
                </c:pt>
              </c:strCache>
            </c:strRef>
          </c:cat>
          <c:val>
            <c:numRef>
              <c:f>'FG SUM'!$O$4:$O$8</c:f>
              <c:numCache>
                <c:formatCode>0%</c:formatCode>
                <c:ptCount val="5"/>
                <c:pt idx="0">
                  <c:v>0.39640803150415876</c:v>
                </c:pt>
                <c:pt idx="1">
                  <c:v>0.13072857460903337</c:v>
                </c:pt>
                <c:pt idx="2">
                  <c:v>9.3922690765096767E-2</c:v>
                </c:pt>
                <c:pt idx="3">
                  <c:v>7.7180687482173702E-2</c:v>
                </c:pt>
                <c:pt idx="4">
                  <c:v>6.925836002711816E-2</c:v>
                </c:pt>
              </c:numCache>
            </c:numRef>
          </c:val>
          <c:smooth val="0"/>
          <c:extLst>
            <c:ext xmlns:c16="http://schemas.microsoft.com/office/drawing/2014/chart" uri="{C3380CC4-5D6E-409C-BE32-E72D297353CC}">
              <c16:uniqueId val="{00000001-F29E-444B-89F7-8DA7E7E2D124}"/>
            </c:ext>
          </c:extLst>
        </c:ser>
        <c:dLbls>
          <c:showLegendKey val="0"/>
          <c:showVal val="0"/>
          <c:showCatName val="0"/>
          <c:showSerName val="0"/>
          <c:showPercent val="0"/>
          <c:showBubbleSize val="0"/>
        </c:dLbls>
        <c:marker val="1"/>
        <c:smooth val="0"/>
        <c:axId val="588825392"/>
        <c:axId val="585541880"/>
      </c:lineChart>
      <c:catAx>
        <c:axId val="338053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051392"/>
        <c:crosses val="autoZero"/>
        <c:auto val="1"/>
        <c:lblAlgn val="ctr"/>
        <c:lblOffset val="100"/>
        <c:noMultiLvlLbl val="0"/>
      </c:catAx>
      <c:valAx>
        <c:axId val="33805139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Juta Rupiah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8053192"/>
        <c:crosses val="autoZero"/>
        <c:crossBetween val="between"/>
      </c:valAx>
      <c:valAx>
        <c:axId val="58554188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825392"/>
        <c:crosses val="max"/>
        <c:crossBetween val="between"/>
      </c:valAx>
      <c:catAx>
        <c:axId val="588825392"/>
        <c:scaling>
          <c:orientation val="minMax"/>
        </c:scaling>
        <c:delete val="1"/>
        <c:axPos val="b"/>
        <c:numFmt formatCode="General" sourceLinked="1"/>
        <c:majorTickMark val="none"/>
        <c:minorTickMark val="none"/>
        <c:tickLblPos val="nextTo"/>
        <c:crossAx val="58554188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0.33893</cdr:x>
      <cdr:y>0.00576</cdr:y>
    </cdr:from>
    <cdr:to>
      <cdr:x>0.78104</cdr:x>
      <cdr:y>0.08534</cdr:y>
    </cdr:to>
    <cdr:sp macro="" textlink="">
      <cdr:nvSpPr>
        <cdr:cNvPr id="2" name="TextBox 13">
          <a:extLst xmlns:a="http://schemas.openxmlformats.org/drawingml/2006/main">
            <a:ext uri="{FF2B5EF4-FFF2-40B4-BE49-F238E27FC236}">
              <a16:creationId xmlns:a16="http://schemas.microsoft.com/office/drawing/2014/main" id="{29FC1DCB-8025-C1A2-D0AB-8963DF351F04}"/>
            </a:ext>
          </a:extLst>
        </cdr:cNvPr>
        <cdr:cNvSpPr txBox="1"/>
      </cdr:nvSpPr>
      <cdr:spPr>
        <a:xfrm xmlns:a="http://schemas.openxmlformats.org/drawingml/2006/main">
          <a:off x="5590381" y="26602"/>
          <a:ext cx="7292348" cy="367408"/>
        </a:xfrm>
        <a:prstGeom xmlns:a="http://schemas.openxmlformats.org/drawingml/2006/main" prst="rect">
          <a:avLst/>
        </a:prstGeom>
      </cdr:spPr>
      <cdr:txBody>
        <a:bodyPr xmlns:a="http://schemas.openxmlformats.org/drawingml/2006/main"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Berdasarkan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Jabatan</a:t>
          </a:r>
          <a:endParaRPr lang="en-US" spc="-77" dirty="0">
            <a:solidFill>
              <a:srgbClr val="000000"/>
            </a:solidFill>
            <a:latin typeface="Garet"/>
            <a:ea typeface="Garet"/>
            <a:cs typeface="Garet"/>
            <a:sym typeface="Gare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085E5-B5A6-441D-BCD4-4D87F1CE52E1}" type="datetimeFigureOut">
              <a:rPr lang="en-US" smtClean="0"/>
              <a:t>16-Jul-25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310BB-A249-499B-9FF3-3449C141735C}" type="slidenum">
              <a:rPr lang="en-US" smtClean="0"/>
              <a:t>‹#›</a:t>
            </a:fld>
            <a:endParaRPr lang="en-US"/>
          </a:p>
        </p:txBody>
      </p:sp>
    </p:spTree>
    <p:extLst>
      <p:ext uri="{BB962C8B-B14F-4D97-AF65-F5344CB8AC3E}">
        <p14:creationId xmlns:p14="http://schemas.microsoft.com/office/powerpoint/2010/main" val="130610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310BB-A249-499B-9FF3-3449C141735C}" type="slidenum">
              <a:rPr lang="en-US" smtClean="0"/>
              <a:t>66</a:t>
            </a:fld>
            <a:endParaRPr lang="en-US"/>
          </a:p>
        </p:txBody>
      </p:sp>
    </p:spTree>
    <p:extLst>
      <p:ext uri="{BB962C8B-B14F-4D97-AF65-F5344CB8AC3E}">
        <p14:creationId xmlns:p14="http://schemas.microsoft.com/office/powerpoint/2010/main" val="110088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16-Jul-25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16-Jul-25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16-Jul-25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16-Jul-25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16-Jul-25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16-Jul-25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16-Jul-25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16-Jul-25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svg"/><Relationship Id="rId7"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slide" Target="slide5.xml"/><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12.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2.sv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svg"/><Relationship Id="rId3" Type="http://schemas.openxmlformats.org/officeDocument/2006/relationships/image" Target="../media/image9.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23.pn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9.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1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1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2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slide" Target="slide7.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9.svg"/><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24.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image" Target="../media/image12.svg"/><Relationship Id="rId7" Type="http://schemas.openxmlformats.org/officeDocument/2006/relationships/chart" Target="../charts/chart26.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image" Target="../media/image9.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image" Target="../media/image12.svg"/><Relationship Id="rId7" Type="http://schemas.openxmlformats.org/officeDocument/2006/relationships/chart" Target="../charts/chart28.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image" Target="../media/image12.svg"/><Relationship Id="rId7" Type="http://schemas.openxmlformats.org/officeDocument/2006/relationships/chart" Target="../charts/chart30.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12.svg"/><Relationship Id="rId7" Type="http://schemas.openxmlformats.org/officeDocument/2006/relationships/chart" Target="../charts/chart3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34.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image" Target="../media/image12.svg"/><Relationship Id="rId7" Type="http://schemas.openxmlformats.org/officeDocument/2006/relationships/chart" Target="../charts/chart35.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38.xml"/><Relationship Id="rId7" Type="http://schemas.openxmlformats.org/officeDocument/2006/relationships/image" Target="../media/image9.svg"/><Relationship Id="rId2" Type="http://schemas.openxmlformats.org/officeDocument/2006/relationships/chart" Target="../charts/chart3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image" Target="../media/image12.svg"/><Relationship Id="rId7" Type="http://schemas.openxmlformats.org/officeDocument/2006/relationships/chart" Target="../charts/chart3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2.svg"/><Relationship Id="rId7" Type="http://schemas.openxmlformats.org/officeDocument/2006/relationships/slide" Target="slide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23.png"/><Relationship Id="rId5" Type="http://schemas.openxmlformats.org/officeDocument/2006/relationships/image" Target="../media/image29.svg"/><Relationship Id="rId10" Type="http://schemas.openxmlformats.org/officeDocument/2006/relationships/image" Target="../media/image14.svg"/><Relationship Id="rId4" Type="http://schemas.openxmlformats.org/officeDocument/2006/relationships/image" Target="../media/image2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image" Target="../media/image12.svg"/><Relationship Id="rId7" Type="http://schemas.openxmlformats.org/officeDocument/2006/relationships/chart" Target="../charts/chart41.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image" Target="../media/image12.svg"/><Relationship Id="rId7" Type="http://schemas.openxmlformats.org/officeDocument/2006/relationships/chart" Target="../charts/chart43.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chart" Target="../charts/chart4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chart" Target="../charts/chart46.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slide" Target="slide1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9.svg"/><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sv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sv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10" Type="http://schemas.openxmlformats.org/officeDocument/2006/relationships/slide" Target="slide3.xml"/><Relationship Id="rId4" Type="http://schemas.openxmlformats.org/officeDocument/2006/relationships/image" Target="../media/image28.pn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9.sv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chart" Target="../charts/chart49.xml"/><Relationship Id="rId3" Type="http://schemas.openxmlformats.org/officeDocument/2006/relationships/image" Target="../media/image52.sv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3.sv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0.png"/><Relationship Id="rId5" Type="http://schemas.openxmlformats.org/officeDocument/2006/relationships/image" Target="../media/image28.png"/><Relationship Id="rId10" Type="http://schemas.openxmlformats.org/officeDocument/2006/relationships/image" Target="../media/image57.svg"/><Relationship Id="rId4" Type="http://schemas.openxmlformats.org/officeDocument/2006/relationships/image" Target="../media/image12.svg"/><Relationship Id="rId9" Type="http://schemas.openxmlformats.org/officeDocument/2006/relationships/image" Target="../media/image56.png"/></Relationships>
</file>

<file path=ppt/slides/_rels/slide63.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image" Target="../media/image29.svg"/><Relationship Id="rId7" Type="http://schemas.openxmlformats.org/officeDocument/2006/relationships/chart" Target="../charts/chart52.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chart" Target="../charts/chart55.xml"/><Relationship Id="rId3" Type="http://schemas.openxmlformats.org/officeDocument/2006/relationships/image" Target="../media/image29.svg"/><Relationship Id="rId7" Type="http://schemas.openxmlformats.org/officeDocument/2006/relationships/chart" Target="../charts/chart5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7.svg"/><Relationship Id="rId10" Type="http://schemas.openxmlformats.org/officeDocument/2006/relationships/image" Target="../media/image40.svg"/><Relationship Id="rId4" Type="http://schemas.openxmlformats.org/officeDocument/2006/relationships/image" Target="../media/image56.png"/><Relationship Id="rId9"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2.svg"/><Relationship Id="rId9"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23.png"/></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9.svg"/><Relationship Id="rId10" Type="http://schemas.openxmlformats.org/officeDocument/2006/relationships/image" Target="../media/image58.png"/><Relationship Id="rId4" Type="http://schemas.openxmlformats.org/officeDocument/2006/relationships/image" Target="../media/image28.png"/><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60.png"/><Relationship Id="rId4" Type="http://schemas.openxmlformats.org/officeDocument/2006/relationships/image" Target="../media/image8.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10" Type="http://schemas.openxmlformats.org/officeDocument/2006/relationships/slide" Target="slide3.xml"/><Relationship Id="rId4" Type="http://schemas.openxmlformats.org/officeDocument/2006/relationships/image" Target="../media/image28.png"/><Relationship Id="rId9"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10" Type="http://schemas.openxmlformats.org/officeDocument/2006/relationships/image" Target="../media/image40.svg"/><Relationship Id="rId4" Type="http://schemas.openxmlformats.org/officeDocument/2006/relationships/image" Target="../media/image28.png"/><Relationship Id="rId9" Type="http://schemas.openxmlformats.org/officeDocument/2006/relationships/image" Target="../media/image39.png"/></Relationships>
</file>

<file path=ppt/slides/_rels/slide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9.sv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svg"/><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sv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5.sv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chart" Target="../charts/char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9.svg"/><Relationship Id="rId7"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9581319" y="0"/>
            <a:ext cx="8706681" cy="11512966"/>
          </a:xfrm>
          <a:custGeom>
            <a:avLst/>
            <a:gdLst/>
            <a:ahLst/>
            <a:cxnLst/>
            <a:rect l="l" t="t" r="r" b="b"/>
            <a:pathLst>
              <a:path w="8706681" h="11512966">
                <a:moveTo>
                  <a:pt x="0" y="0"/>
                </a:moveTo>
                <a:lnTo>
                  <a:pt x="8706681" y="0"/>
                </a:lnTo>
                <a:lnTo>
                  <a:pt x="8706681" y="11512966"/>
                </a:lnTo>
                <a:lnTo>
                  <a:pt x="0" y="1151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21662" y="1028700"/>
            <a:ext cx="4811902" cy="623706"/>
            <a:chOff x="0" y="0"/>
            <a:chExt cx="1267332" cy="164268"/>
          </a:xfrm>
        </p:grpSpPr>
        <p:sp>
          <p:nvSpPr>
            <p:cNvPr id="5" name="Freeform 5"/>
            <p:cNvSpPr/>
            <p:nvPr/>
          </p:nvSpPr>
          <p:spPr>
            <a:xfrm>
              <a:off x="0" y="0"/>
              <a:ext cx="1267332" cy="164268"/>
            </a:xfrm>
            <a:custGeom>
              <a:avLst/>
              <a:gdLst/>
              <a:ahLst/>
              <a:cxnLst/>
              <a:rect l="l" t="t" r="r" b="b"/>
              <a:pathLst>
                <a:path w="1267332" h="164268">
                  <a:moveTo>
                    <a:pt x="82054" y="0"/>
                  </a:moveTo>
                  <a:lnTo>
                    <a:pt x="1185278" y="0"/>
                  </a:lnTo>
                  <a:cubicBezTo>
                    <a:pt x="1230595" y="0"/>
                    <a:pt x="1267332" y="36737"/>
                    <a:pt x="1267332" y="82054"/>
                  </a:cubicBezTo>
                  <a:lnTo>
                    <a:pt x="1267332" y="82214"/>
                  </a:lnTo>
                  <a:cubicBezTo>
                    <a:pt x="1267332" y="127531"/>
                    <a:pt x="1230595" y="164268"/>
                    <a:pt x="1185278" y="164268"/>
                  </a:cubicBezTo>
                  <a:lnTo>
                    <a:pt x="82054" y="164268"/>
                  </a:lnTo>
                  <a:cubicBezTo>
                    <a:pt x="36737" y="164268"/>
                    <a:pt x="0" y="127531"/>
                    <a:pt x="0" y="82214"/>
                  </a:cubicBezTo>
                  <a:lnTo>
                    <a:pt x="0" y="82054"/>
                  </a:lnTo>
                  <a:cubicBezTo>
                    <a:pt x="0" y="36737"/>
                    <a:pt x="36737" y="0"/>
                    <a:pt x="82054" y="0"/>
                  </a:cubicBezTo>
                  <a:close/>
                </a:path>
              </a:pathLst>
            </a:custGeom>
            <a:solidFill>
              <a:srgbClr val="FF7300"/>
            </a:solidFill>
          </p:spPr>
        </p:sp>
        <p:sp>
          <p:nvSpPr>
            <p:cNvPr id="6" name="TextBox 6"/>
            <p:cNvSpPr txBox="1"/>
            <p:nvPr/>
          </p:nvSpPr>
          <p:spPr>
            <a:xfrm>
              <a:off x="0" y="-38100"/>
              <a:ext cx="1267332" cy="202368"/>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15004985" y="453367"/>
            <a:ext cx="9833633" cy="9833633"/>
          </a:xfrm>
          <a:custGeom>
            <a:avLst/>
            <a:gdLst/>
            <a:ahLst/>
            <a:cxnLst/>
            <a:rect l="l" t="t" r="r" b="b"/>
            <a:pathLst>
              <a:path w="9833633" h="9833633">
                <a:moveTo>
                  <a:pt x="0" y="0"/>
                </a:moveTo>
                <a:lnTo>
                  <a:pt x="9833633" y="0"/>
                </a:lnTo>
                <a:lnTo>
                  <a:pt x="9833633" y="9833633"/>
                </a:lnTo>
                <a:lnTo>
                  <a:pt x="0" y="9833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347219" y="9258300"/>
            <a:ext cx="1174881" cy="647653"/>
          </a:xfrm>
          <a:custGeom>
            <a:avLst/>
            <a:gdLst/>
            <a:ahLst/>
            <a:cxnLst/>
            <a:rect l="l" t="t" r="r" b="b"/>
            <a:pathLst>
              <a:path w="1174881" h="647653">
                <a:moveTo>
                  <a:pt x="0" y="0"/>
                </a:moveTo>
                <a:lnTo>
                  <a:pt x="1174881" y="0"/>
                </a:lnTo>
                <a:lnTo>
                  <a:pt x="1174881" y="647653"/>
                </a:lnTo>
                <a:lnTo>
                  <a:pt x="0" y="647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6235113" y="854446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8666033" y="173338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4839166" y="405016"/>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sp>
      <p:sp>
        <p:nvSpPr>
          <p:cNvPr id="12" name="TextBox 12"/>
          <p:cNvSpPr txBox="1"/>
          <p:nvPr/>
        </p:nvSpPr>
        <p:spPr>
          <a:xfrm>
            <a:off x="921662" y="2203294"/>
            <a:ext cx="9286004" cy="1838357"/>
          </a:xfrm>
          <a:prstGeom prst="rect">
            <a:avLst/>
          </a:prstGeom>
        </p:spPr>
        <p:txBody>
          <a:bodyPr lIns="0" tIns="0" rIns="0" bIns="0" rtlCol="0" anchor="t">
            <a:spAutoFit/>
          </a:bodyPr>
          <a:lstStyle/>
          <a:p>
            <a:pPr algn="l">
              <a:lnSpc>
                <a:spcPts val="13534"/>
              </a:lnSpc>
            </a:pPr>
            <a:r>
              <a:rPr lang="en-US" sz="9667" b="1" spc="-319">
                <a:solidFill>
                  <a:srgbClr val="1971E7"/>
                </a:solidFill>
                <a:latin typeface="ITC Avant Garde Gothic Bold"/>
                <a:ea typeface="ITC Avant Garde Gothic Bold"/>
                <a:cs typeface="ITC Avant Garde Gothic Bold"/>
                <a:sym typeface="ITC Avant Garde Gothic Bold"/>
              </a:rPr>
              <a:t>Rapat Tinjauan</a:t>
            </a:r>
          </a:p>
        </p:txBody>
      </p:sp>
      <p:sp>
        <p:nvSpPr>
          <p:cNvPr id="13" name="TextBox 13"/>
          <p:cNvSpPr txBox="1"/>
          <p:nvPr/>
        </p:nvSpPr>
        <p:spPr>
          <a:xfrm>
            <a:off x="1217742" y="1214498"/>
            <a:ext cx="4219743" cy="280685"/>
          </a:xfrm>
          <a:prstGeom prst="rect">
            <a:avLst/>
          </a:prstGeom>
        </p:spPr>
        <p:txBody>
          <a:bodyPr lIns="0" tIns="0" rIns="0" bIns="0" rtlCol="0" anchor="t">
            <a:spAutoFit/>
          </a:bodyPr>
          <a:lstStyle/>
          <a:p>
            <a:pPr marL="0" lvl="0" indent="0" algn="ctr">
              <a:lnSpc>
                <a:spcPts val="2050"/>
              </a:lnSpc>
              <a:spcBef>
                <a:spcPct val="0"/>
              </a:spcBef>
            </a:pPr>
            <a:r>
              <a:rPr lang="en-US" sz="2050" spc="-71">
                <a:solidFill>
                  <a:srgbClr val="FFFFFF"/>
                </a:solidFill>
                <a:latin typeface="Garet"/>
                <a:ea typeface="Garet"/>
                <a:cs typeface="Garet"/>
                <a:sym typeface="Garet"/>
              </a:rPr>
              <a:t>PT Chitose Internasional Tbk</a:t>
            </a:r>
          </a:p>
        </p:txBody>
      </p:sp>
      <p:sp>
        <p:nvSpPr>
          <p:cNvPr id="14" name="TextBox 14"/>
          <p:cNvSpPr txBox="1"/>
          <p:nvPr/>
        </p:nvSpPr>
        <p:spPr>
          <a:xfrm>
            <a:off x="1028700" y="7160895"/>
            <a:ext cx="5099376" cy="280685"/>
          </a:xfrm>
          <a:prstGeom prst="rect">
            <a:avLst/>
          </a:prstGeom>
        </p:spPr>
        <p:txBody>
          <a:bodyPr lIns="0" tIns="0" rIns="0" bIns="0" rtlCol="0" anchor="t">
            <a:spAutoFit/>
          </a:bodyPr>
          <a:lstStyle/>
          <a:p>
            <a:pPr algn="l">
              <a:lnSpc>
                <a:spcPts val="2050"/>
              </a:lnSpc>
            </a:pPr>
            <a:r>
              <a:rPr lang="en-US" sz="2050" spc="-71">
                <a:solidFill>
                  <a:srgbClr val="FFFFFF"/>
                </a:solidFill>
                <a:latin typeface="Garet"/>
                <a:ea typeface="Garet"/>
                <a:cs typeface="Garet"/>
                <a:sym typeface="Garet"/>
              </a:rPr>
              <a:t>CImahi, 01 July 2025</a:t>
            </a:r>
          </a:p>
        </p:txBody>
      </p:sp>
      <p:sp>
        <p:nvSpPr>
          <p:cNvPr id="15" name="TextBox 15"/>
          <p:cNvSpPr txBox="1"/>
          <p:nvPr/>
        </p:nvSpPr>
        <p:spPr>
          <a:xfrm>
            <a:off x="1028700" y="5097400"/>
            <a:ext cx="8720175" cy="931545"/>
          </a:xfrm>
          <a:prstGeom prst="rect">
            <a:avLst/>
          </a:prstGeom>
        </p:spPr>
        <p:txBody>
          <a:bodyPr lIns="0" tIns="0" rIns="0" bIns="0" rtlCol="0" anchor="t">
            <a:spAutoFit/>
          </a:bodyPr>
          <a:lstStyle/>
          <a:p>
            <a:pPr algn="l">
              <a:lnSpc>
                <a:spcPts val="3779"/>
              </a:lnSpc>
            </a:pPr>
            <a:r>
              <a:rPr lang="en-US" sz="2699" spc="-94">
                <a:solidFill>
                  <a:srgbClr val="FFFFFF"/>
                </a:solidFill>
                <a:latin typeface="Garet"/>
                <a:ea typeface="Garet"/>
                <a:cs typeface="Garet"/>
                <a:sym typeface="Garet"/>
              </a:rPr>
              <a:t>Sistem Manajemen Terintegrasi: </a:t>
            </a:r>
          </a:p>
          <a:p>
            <a:pPr algn="l">
              <a:lnSpc>
                <a:spcPts val="3779"/>
              </a:lnSpc>
            </a:pPr>
            <a:r>
              <a:rPr lang="en-US" sz="2699" spc="-94">
                <a:solidFill>
                  <a:srgbClr val="FFFFFF"/>
                </a:solidFill>
                <a:latin typeface="Garet"/>
                <a:ea typeface="Garet"/>
                <a:cs typeface="Garet"/>
                <a:sym typeface="Garet"/>
              </a:rPr>
              <a:t>ISO 9001, 14001, 45001, CPAKB, dan CDAKB.</a:t>
            </a:r>
          </a:p>
        </p:txBody>
      </p:sp>
      <p:sp>
        <p:nvSpPr>
          <p:cNvPr id="16" name="TextBox 16"/>
          <p:cNvSpPr txBox="1"/>
          <p:nvPr/>
        </p:nvSpPr>
        <p:spPr>
          <a:xfrm>
            <a:off x="921662" y="3303072"/>
            <a:ext cx="9286004" cy="1840428"/>
          </a:xfrm>
          <a:prstGeom prst="rect">
            <a:avLst/>
          </a:prstGeom>
        </p:spPr>
        <p:txBody>
          <a:bodyPr lIns="0" tIns="0" rIns="0" bIns="0" rtlCol="0" anchor="t">
            <a:spAutoFit/>
          </a:bodyPr>
          <a:lstStyle/>
          <a:p>
            <a:pPr algn="l">
              <a:lnSpc>
                <a:spcPts val="13534"/>
              </a:lnSpc>
            </a:pPr>
            <a:r>
              <a:rPr lang="en-US" sz="9667" b="1" spc="-319">
                <a:solidFill>
                  <a:srgbClr val="FF7300"/>
                </a:solidFill>
                <a:latin typeface="ITC Avant Garde Gothic Bold"/>
                <a:ea typeface="ITC Avant Garde Gothic Bold"/>
                <a:cs typeface="ITC Avant Garde Gothic Bold"/>
                <a:sym typeface="ITC Avant Garde Gothic Bold"/>
              </a:rPr>
              <a:t>Manajemen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697C-8E68-177F-9634-482E223A0027}"/>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F033493D-8BFC-0B58-1979-709B4AECC38E}"/>
              </a:ext>
            </a:extLst>
          </p:cNvPr>
          <p:cNvSpPr/>
          <p:nvPr/>
        </p:nvSpPr>
        <p:spPr>
          <a:xfrm>
            <a:off x="16452641" y="1173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a:extLst>
              <a:ext uri="{FF2B5EF4-FFF2-40B4-BE49-F238E27FC236}">
                <a16:creationId xmlns:a16="http://schemas.microsoft.com/office/drawing/2014/main" id="{A01D2C6C-8248-2D1A-DF9D-2606F7625326}"/>
              </a:ext>
            </a:extLst>
          </p:cNvPr>
          <p:cNvSpPr/>
          <p:nvPr/>
        </p:nvSpPr>
        <p:spPr>
          <a:xfrm>
            <a:off x="15343680"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a:extLst>
              <a:ext uri="{FF2B5EF4-FFF2-40B4-BE49-F238E27FC236}">
                <a16:creationId xmlns:a16="http://schemas.microsoft.com/office/drawing/2014/main" id="{B3BEE75C-A62B-DB96-1626-D28751222CFB}"/>
              </a:ext>
            </a:extLst>
          </p:cNvPr>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2FD85192-77FF-8E0D-04FB-D35696048A54}"/>
              </a:ext>
            </a:extLst>
          </p:cNvPr>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a:extLst>
              <a:ext uri="{FF2B5EF4-FFF2-40B4-BE49-F238E27FC236}">
                <a16:creationId xmlns:a16="http://schemas.microsoft.com/office/drawing/2014/main" id="{95EFB215-A1AE-3310-8A6A-60F62FDC1713}"/>
              </a:ext>
            </a:extLst>
          </p:cNvPr>
          <p:cNvSpPr txBox="1"/>
          <p:nvPr/>
        </p:nvSpPr>
        <p:spPr>
          <a:xfrm>
            <a:off x="395818" y="271878"/>
            <a:ext cx="14312507" cy="358175"/>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6.</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Temuan</a:t>
            </a:r>
            <a:r>
              <a:rPr lang="en-US" sz="2060" spc="-72" dirty="0">
                <a:solidFill>
                  <a:srgbClr val="000000"/>
                </a:solidFill>
                <a:latin typeface="Garet"/>
                <a:ea typeface="Garet"/>
                <a:cs typeface="Garet"/>
                <a:sym typeface="Garet"/>
              </a:rPr>
              <a:t> audit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barang</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titipan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segera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dipisahkan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atau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dibuatkan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tempat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khusus</a:t>
            </a:r>
            <a:r>
              <a:rPr lang="en-US" sz="2060" spc="-72" dirty="0">
                <a:solidFill>
                  <a:srgbClr val="000000"/>
                </a:solidFill>
                <a:latin typeface="Garet"/>
                <a:ea typeface="Garet"/>
                <a:cs typeface="Garet"/>
                <a:sym typeface="Garet"/>
              </a:rPr>
              <a:t>.</a:t>
            </a:r>
          </a:p>
        </p:txBody>
      </p:sp>
      <p:sp>
        <p:nvSpPr>
          <p:cNvPr id="25" name="Rectangle 24">
            <a:hlinkClick r:id="rId7" action="ppaction://hlinksldjump"/>
            <a:extLst>
              <a:ext uri="{FF2B5EF4-FFF2-40B4-BE49-F238E27FC236}">
                <a16:creationId xmlns:a16="http://schemas.microsoft.com/office/drawing/2014/main" id="{5C8CB2B4-56EC-10B6-AA6B-11BC9122A5EF}"/>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pic>
        <p:nvPicPr>
          <p:cNvPr id="4" name="Picture 3">
            <a:extLst>
              <a:ext uri="{FF2B5EF4-FFF2-40B4-BE49-F238E27FC236}">
                <a16:creationId xmlns:a16="http://schemas.microsoft.com/office/drawing/2014/main" id="{BA8A8301-3877-D59A-F12B-BE23D27E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7494" y="1490076"/>
            <a:ext cx="5021707" cy="6695609"/>
          </a:xfrm>
          <a:prstGeom prst="rect">
            <a:avLst/>
          </a:prstGeom>
        </p:spPr>
      </p:pic>
      <p:pic>
        <p:nvPicPr>
          <p:cNvPr id="26" name="Picture 25">
            <a:extLst>
              <a:ext uri="{FF2B5EF4-FFF2-40B4-BE49-F238E27FC236}">
                <a16:creationId xmlns:a16="http://schemas.microsoft.com/office/drawing/2014/main" id="{C301ED29-DF64-E574-DB72-0C533D9673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8800" y="1490076"/>
            <a:ext cx="5021707" cy="6695609"/>
          </a:xfrm>
          <a:prstGeom prst="rect">
            <a:avLst/>
          </a:prstGeom>
        </p:spPr>
      </p:pic>
      <p:sp>
        <p:nvSpPr>
          <p:cNvPr id="27" name="TextBox 12">
            <a:extLst>
              <a:ext uri="{FF2B5EF4-FFF2-40B4-BE49-F238E27FC236}">
                <a16:creationId xmlns:a16="http://schemas.microsoft.com/office/drawing/2014/main" id="{9E1FE1C7-7DC1-592A-E0EF-6DBD406A2512}"/>
              </a:ext>
            </a:extLst>
          </p:cNvPr>
          <p:cNvSpPr txBox="1"/>
          <p:nvPr/>
        </p:nvSpPr>
        <p:spPr>
          <a:xfrm>
            <a:off x="1987746" y="8394363"/>
            <a:ext cx="14312507" cy="373692"/>
          </a:xfrm>
          <a:prstGeom prst="rect">
            <a:avLst/>
          </a:prstGeom>
        </p:spPr>
        <p:txBody>
          <a:bodyPr lIns="0" tIns="0" rIns="0" bIns="0" rtlCol="0" anchor="t">
            <a:spAutoFit/>
          </a:bodyPr>
          <a:lstStyle/>
          <a:p>
            <a:pPr algn="ctr">
              <a:lnSpc>
                <a:spcPts val="2884"/>
              </a:lnSpc>
            </a:pPr>
            <a:r>
              <a:rPr lang="en-US" sz="2800" spc="-72" dirty="0">
                <a:solidFill>
                  <a:srgbClr val="000000"/>
                </a:solidFill>
                <a:ea typeface="Garet Bold"/>
                <a:cs typeface="Garet Bold"/>
                <a:sym typeface="Garet Bold"/>
              </a:rPr>
              <a:t>Barang  </a:t>
            </a:r>
            <a:r>
              <a:rPr lang="en-US" sz="2800" spc="-72" dirty="0" err="1">
                <a:solidFill>
                  <a:srgbClr val="000000"/>
                </a:solidFill>
                <a:ea typeface="Garet Bold"/>
                <a:cs typeface="Garet Bold"/>
                <a:sym typeface="Garet Bold"/>
              </a:rPr>
              <a:t>titipan</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sudah</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dipisahkan</a:t>
            </a:r>
            <a:r>
              <a:rPr lang="en-US" sz="2800" spc="-72" dirty="0">
                <a:solidFill>
                  <a:srgbClr val="000000"/>
                </a:solidFill>
                <a:ea typeface="Garet Bold"/>
                <a:cs typeface="Garet Bold"/>
                <a:sym typeface="Garet Bold"/>
              </a:rPr>
              <a:t> dan </a:t>
            </a:r>
            <a:r>
              <a:rPr lang="en-US" sz="2800" spc="-72" dirty="0" err="1">
                <a:solidFill>
                  <a:srgbClr val="000000"/>
                </a:solidFill>
                <a:ea typeface="Garet Bold"/>
                <a:cs typeface="Garet Bold"/>
                <a:sym typeface="Garet Bold"/>
              </a:rPr>
              <a:t>dibuatkan</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tempat</a:t>
            </a:r>
            <a:r>
              <a:rPr lang="en-US" sz="2800" spc="-72" dirty="0">
                <a:solidFill>
                  <a:srgbClr val="000000"/>
                </a:solidFill>
                <a:ea typeface="Garet Bold"/>
                <a:cs typeface="Garet Bold"/>
                <a:sym typeface="Garet Bold"/>
              </a:rPr>
              <a:t> </a:t>
            </a:r>
            <a:r>
              <a:rPr lang="en-US" sz="2800" spc="-72" dirty="0" err="1">
                <a:solidFill>
                  <a:srgbClr val="000000"/>
                </a:solidFill>
                <a:ea typeface="Garet Bold"/>
                <a:cs typeface="Garet Bold"/>
                <a:sym typeface="Garet Bold"/>
              </a:rPr>
              <a:t>khusus</a:t>
            </a:r>
            <a:endParaRPr lang="en-US" sz="2800" spc="-72" dirty="0">
              <a:solidFill>
                <a:srgbClr val="000000"/>
              </a:solidFill>
              <a:ea typeface="Garet"/>
              <a:cs typeface="Garet"/>
              <a:sym typeface="Garet"/>
            </a:endParaRPr>
          </a:p>
        </p:txBody>
      </p:sp>
    </p:spTree>
    <p:extLst>
      <p:ext uri="{BB962C8B-B14F-4D97-AF65-F5344CB8AC3E}">
        <p14:creationId xmlns:p14="http://schemas.microsoft.com/office/powerpoint/2010/main" val="326308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093149" y="9412693"/>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9" name="Freeform 9"/>
          <p:cNvSpPr/>
          <p:nvPr/>
        </p:nvSpPr>
        <p:spPr>
          <a:xfrm>
            <a:off x="299878" y="1770384"/>
            <a:ext cx="10717619" cy="1781804"/>
          </a:xfrm>
          <a:custGeom>
            <a:avLst/>
            <a:gdLst/>
            <a:ahLst/>
            <a:cxnLst/>
            <a:rect l="l" t="t" r="r" b="b"/>
            <a:pathLst>
              <a:path w="10717619" h="1781804">
                <a:moveTo>
                  <a:pt x="0" y="0"/>
                </a:moveTo>
                <a:lnTo>
                  <a:pt x="10717620" y="0"/>
                </a:lnTo>
                <a:lnTo>
                  <a:pt x="10717620" y="1781804"/>
                </a:lnTo>
                <a:lnTo>
                  <a:pt x="0" y="1781804"/>
                </a:lnTo>
                <a:lnTo>
                  <a:pt x="0" y="0"/>
                </a:lnTo>
                <a:close/>
              </a:path>
            </a:pathLst>
          </a:custGeom>
          <a:blipFill>
            <a:blip r:embed="rId7"/>
            <a:stretch>
              <a:fillRect/>
            </a:stretch>
          </a:blipFill>
        </p:spPr>
      </p:sp>
      <p:sp>
        <p:nvSpPr>
          <p:cNvPr id="10" name="TextBox 10"/>
          <p:cNvSpPr txBox="1"/>
          <p:nvPr/>
        </p:nvSpPr>
        <p:spPr>
          <a:xfrm>
            <a:off x="356200" y="209692"/>
            <a:ext cx="14191742" cy="1101968"/>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10.</a:t>
            </a:r>
            <a:r>
              <a:rPr lang="en-US" sz="2060" spc="-72" dirty="0">
                <a:solidFill>
                  <a:srgbClr val="000000"/>
                </a:solidFill>
                <a:latin typeface="Garet"/>
                <a:ea typeface="Garet"/>
                <a:cs typeface="Garet"/>
                <a:sym typeface="Garet"/>
              </a:rPr>
              <a:t> Dari data </a:t>
            </a:r>
            <a:r>
              <a:rPr lang="en-US" sz="2060" spc="-72" dirty="0" err="1">
                <a:solidFill>
                  <a:srgbClr val="000000"/>
                </a:solidFill>
                <a:latin typeface="Garet"/>
                <a:ea typeface="Garet"/>
                <a:cs typeface="Garet"/>
                <a:sym typeface="Garet"/>
              </a:rPr>
              <a:t>penilaian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kerja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pemasok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terdapat</a:t>
            </a:r>
            <a:r>
              <a:rPr lang="en-US" sz="2060" spc="-72" dirty="0">
                <a:solidFill>
                  <a:srgbClr val="000000"/>
                </a:solidFill>
                <a:latin typeface="Garet"/>
                <a:ea typeface="Garet"/>
                <a:cs typeface="Garet"/>
                <a:sym typeface="Garet"/>
              </a:rPr>
              <a:t> 3 vendor </a:t>
            </a:r>
            <a:r>
              <a:rPr lang="en-US" sz="2060" spc="-72" dirty="0" err="1">
                <a:solidFill>
                  <a:srgbClr val="000000"/>
                </a:solidFill>
                <a:latin typeface="Garet"/>
                <a:ea typeface="Garet"/>
                <a:cs typeface="Garet"/>
                <a:sym typeface="Garet"/>
              </a:rPr>
              <a:t>dengan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perlu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ditetapkan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tindak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lanjut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menaikan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vendor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kemudian</a:t>
            </a:r>
            <a:r>
              <a:rPr lang="en-US" sz="2060" spc="-72" dirty="0">
                <a:solidFill>
                  <a:srgbClr val="000000"/>
                </a:solidFill>
                <a:latin typeface="Garet"/>
                <a:ea typeface="Garet"/>
                <a:cs typeface="Garet"/>
                <a:sym typeface="Garet"/>
              </a:rPr>
              <a:t> pada </a:t>
            </a:r>
            <a:r>
              <a:rPr lang="en-US" sz="2060" spc="-72" dirty="0" err="1">
                <a:solidFill>
                  <a:srgbClr val="000000"/>
                </a:solidFill>
                <a:latin typeface="Garet"/>
                <a:ea typeface="Garet"/>
                <a:cs typeface="Garet"/>
                <a:sym typeface="Garet"/>
              </a:rPr>
              <a:t>saat</a:t>
            </a:r>
            <a:r>
              <a:rPr lang="en-US" sz="2060" spc="-72" dirty="0">
                <a:solidFill>
                  <a:srgbClr val="000000"/>
                </a:solidFill>
                <a:latin typeface="Garet"/>
                <a:ea typeface="Garet"/>
                <a:cs typeface="Garet"/>
                <a:sym typeface="Garet"/>
              </a:rPr>
              <a:t> RTM </a:t>
            </a:r>
            <a:r>
              <a:rPr lang="en-US" sz="2060" spc="-72" dirty="0" err="1">
                <a:solidFill>
                  <a:srgbClr val="000000"/>
                </a:solidFill>
                <a:latin typeface="Garet"/>
                <a:ea typeface="Garet"/>
                <a:cs typeface="Garet"/>
                <a:sym typeface="Garet"/>
              </a:rPr>
              <a:t>selanjutnya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dicheck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apakah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ada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perbaikan</a:t>
            </a:r>
            <a:r>
              <a:rPr lang="en-US" sz="2060" spc="-72" dirty="0">
                <a:solidFill>
                  <a:srgbClr val="000000"/>
                </a:solidFill>
                <a:latin typeface="Garet"/>
                <a:ea typeface="Garet"/>
                <a:cs typeface="Garet"/>
                <a:sym typeface="Garet"/>
              </a:rPr>
              <a:t>.</a:t>
            </a:r>
          </a:p>
        </p:txBody>
      </p:sp>
      <p:sp>
        <p:nvSpPr>
          <p:cNvPr id="11" name="TextBox 11"/>
          <p:cNvSpPr txBox="1"/>
          <p:nvPr/>
        </p:nvSpPr>
        <p:spPr>
          <a:xfrm>
            <a:off x="2198226" y="1406514"/>
            <a:ext cx="69209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Data RTM Semester 2 - 2024</a:t>
            </a:r>
          </a:p>
        </p:txBody>
      </p:sp>
      <p:pic>
        <p:nvPicPr>
          <p:cNvPr id="12" name="Picture 12"/>
          <p:cNvPicPr>
            <a:picLocks noChangeAspect="1"/>
          </p:cNvPicPr>
          <p:nvPr/>
        </p:nvPicPr>
        <p:blipFill>
          <a:blip r:embed="rId8"/>
          <a:stretch>
            <a:fillRect/>
          </a:stretch>
        </p:blipFill>
        <p:spPr>
          <a:xfrm>
            <a:off x="-992466" y="2544721"/>
            <a:ext cx="13237027" cy="7479220"/>
          </a:xfrm>
          <a:prstGeom prst="rect">
            <a:avLst/>
          </a:prstGeom>
        </p:spPr>
      </p:pic>
      <p:sp>
        <p:nvSpPr>
          <p:cNvPr id="13" name="TextBox 13"/>
          <p:cNvSpPr txBox="1"/>
          <p:nvPr/>
        </p:nvSpPr>
        <p:spPr>
          <a:xfrm>
            <a:off x="11452552" y="4443062"/>
            <a:ext cx="6190781" cy="3705245"/>
          </a:xfrm>
          <a:prstGeom prst="rect">
            <a:avLst/>
          </a:prstGeom>
        </p:spPr>
        <p:txBody>
          <a:bodyPr lIns="0" tIns="0" rIns="0" bIns="0" rtlCol="0" anchor="t">
            <a:spAutoFit/>
          </a:bodyPr>
          <a:lstStyle/>
          <a:p>
            <a:pPr algn="just">
              <a:lnSpc>
                <a:spcPts val="2884"/>
              </a:lnSpc>
            </a:pPr>
            <a:r>
              <a:rPr lang="en-US" sz="2060" spc="-72" dirty="0">
                <a:solidFill>
                  <a:srgbClr val="000000"/>
                </a:solidFill>
                <a:latin typeface="Garet"/>
                <a:ea typeface="Garet"/>
                <a:cs typeface="Garet"/>
                <a:sym typeface="Garet"/>
              </a:rPr>
              <a:t>Tim PCH </a:t>
            </a:r>
            <a:r>
              <a:rPr lang="en-US" sz="2060" spc="-72" dirty="0" err="1">
                <a:solidFill>
                  <a:srgbClr val="000000"/>
                </a:solidFill>
                <a:latin typeface="Garet"/>
                <a:ea typeface="Garet"/>
                <a:cs typeface="Garet"/>
                <a:sym typeface="Garet"/>
              </a:rPr>
              <a:t>telah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pembinaan</a:t>
            </a:r>
            <a:r>
              <a:rPr lang="en-US" sz="2060" spc="-72" dirty="0">
                <a:solidFill>
                  <a:srgbClr val="000000"/>
                </a:solidFill>
                <a:latin typeface="Garet"/>
                <a:ea typeface="Garet"/>
                <a:cs typeface="Garet"/>
                <a:sym typeface="Garet"/>
              </a:rPr>
              <a:t> dan juga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komunikasi</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intensif</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terhadap</a:t>
            </a:r>
            <a:r>
              <a:rPr lang="en-US" sz="2060" spc="-72" dirty="0">
                <a:solidFill>
                  <a:srgbClr val="000000"/>
                </a:solidFill>
                <a:latin typeface="Garet"/>
                <a:ea typeface="Garet"/>
                <a:cs typeface="Garet"/>
                <a:sym typeface="Garet"/>
              </a:rPr>
              <a:t> 3 Vendor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dimana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terdapat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peningkatan</a:t>
            </a:r>
            <a:r>
              <a:rPr lang="en-US" sz="2060" spc="-72" dirty="0">
                <a:solidFill>
                  <a:srgbClr val="000000"/>
                </a:solidFill>
                <a:latin typeface="Garet"/>
                <a:ea typeface="Garet"/>
                <a:cs typeface="Garet"/>
                <a:sym typeface="Garet"/>
              </a:rPr>
              <a:t> pada vendor </a:t>
            </a:r>
            <a:r>
              <a:rPr lang="en-US" sz="2060" spc="-72" dirty="0" err="1">
                <a:solidFill>
                  <a:srgbClr val="000000"/>
                </a:solidFill>
                <a:latin typeface="Garet"/>
                <a:ea typeface="Garet"/>
                <a:cs typeface="Garet"/>
                <a:sym typeface="Garet"/>
              </a:rPr>
              <a:t>tersebut</a:t>
            </a:r>
            <a:r>
              <a:rPr lang="en-US" sz="2060" spc="-72" dirty="0">
                <a:solidFill>
                  <a:srgbClr val="000000"/>
                </a:solidFill>
                <a:latin typeface="Garet"/>
                <a:ea typeface="Garet"/>
                <a:cs typeface="Garet"/>
                <a:sym typeface="Garet"/>
              </a:rPr>
              <a:t>. </a:t>
            </a:r>
          </a:p>
          <a:p>
            <a:pPr algn="just">
              <a:lnSpc>
                <a:spcPts val="2884"/>
              </a:lnSpc>
            </a:pPr>
            <a:endParaRPr lang="en-US" sz="2060" spc="-72" dirty="0">
              <a:solidFill>
                <a:srgbClr val="000000"/>
              </a:solidFill>
              <a:latin typeface="Garet"/>
              <a:ea typeface="Garet"/>
              <a:cs typeface="Garet"/>
              <a:sym typeface="Garet"/>
            </a:endParaRPr>
          </a:p>
          <a:p>
            <a:pPr algn="just">
              <a:lnSpc>
                <a:spcPts val="2884"/>
              </a:lnSpc>
            </a:pPr>
            <a:endParaRPr lang="en-US" sz="2060" spc="-72" dirty="0">
              <a:solidFill>
                <a:srgbClr val="000000"/>
              </a:solidFill>
              <a:latin typeface="Garet"/>
              <a:ea typeface="Garet"/>
              <a:cs typeface="Garet"/>
              <a:sym typeface="Garet"/>
            </a:endParaRPr>
          </a:p>
          <a:p>
            <a:pPr algn="just">
              <a:lnSpc>
                <a:spcPts val="2884"/>
              </a:lnSpc>
            </a:pPr>
            <a:r>
              <a:rPr lang="en-US" sz="2060" spc="-72" dirty="0">
                <a:solidFill>
                  <a:srgbClr val="000000"/>
                </a:solidFill>
                <a:latin typeface="Garet"/>
                <a:ea typeface="Garet"/>
                <a:cs typeface="Garet"/>
                <a:sym typeface="Garet"/>
              </a:rPr>
              <a:t>Dan </a:t>
            </a:r>
            <a:r>
              <a:rPr lang="en-US" sz="2060" spc="-72" dirty="0" err="1">
                <a:solidFill>
                  <a:srgbClr val="000000"/>
                </a:solidFill>
                <a:latin typeface="Garet"/>
                <a:ea typeface="Garet"/>
                <a:cs typeface="Garet"/>
                <a:sym typeface="Garet"/>
              </a:rPr>
              <a:t>hanya</a:t>
            </a:r>
            <a:r>
              <a:rPr lang="en-US" sz="2060" spc="-72" dirty="0">
                <a:solidFill>
                  <a:srgbClr val="000000"/>
                </a:solidFill>
                <a:latin typeface="Garet"/>
                <a:ea typeface="Garet"/>
                <a:cs typeface="Garet"/>
                <a:sym typeface="Garet"/>
              </a:rPr>
              <a:t> vendor </a:t>
            </a:r>
            <a:r>
              <a:rPr lang="en-US" sz="2060" b="1" u="sng" spc="-72" dirty="0">
                <a:solidFill>
                  <a:srgbClr val="000000"/>
                </a:solidFill>
                <a:latin typeface="Garet Bold"/>
                <a:ea typeface="Garet Bold"/>
                <a:cs typeface="Garet Bold"/>
                <a:sym typeface="Garet Bold"/>
              </a:rPr>
              <a:t>PT </a:t>
            </a:r>
            <a:r>
              <a:rPr lang="en-US" sz="2060" b="1" u="sng" spc="-72" dirty="0" err="1">
                <a:solidFill>
                  <a:srgbClr val="000000"/>
                </a:solidFill>
                <a:latin typeface="Garet Bold"/>
                <a:ea typeface="Garet Bold"/>
                <a:cs typeface="Garet Bold"/>
                <a:sym typeface="Garet Bold"/>
              </a:rPr>
              <a:t>SriRejeki</a:t>
            </a:r>
            <a:r>
              <a:rPr lang="en-US" sz="2060" b="1" u="sng" spc="-72" dirty="0">
                <a:solidFill>
                  <a:srgbClr val="000000"/>
                </a:solidFill>
                <a:latin typeface="Garet Bold"/>
                <a:ea typeface="Garet Bold"/>
                <a:cs typeface="Garet Bold"/>
                <a:sym typeface="Garet Bold"/>
              </a:rPr>
              <a:t> Perdana Stee</a:t>
            </a:r>
            <a:r>
              <a:rPr lang="en-US" sz="2060" spc="-72" dirty="0">
                <a:solidFill>
                  <a:srgbClr val="000000"/>
                </a:solidFill>
                <a:latin typeface="Garet"/>
                <a:ea typeface="Garet"/>
                <a:cs typeface="Garet"/>
                <a:sym typeface="Garet"/>
              </a:rPr>
              <a:t>l yang </a:t>
            </a:r>
            <a:r>
              <a:rPr lang="en-US" sz="2060" spc="-72" dirty="0" err="1">
                <a:solidFill>
                  <a:srgbClr val="000000"/>
                </a:solidFill>
                <a:latin typeface="Garet"/>
                <a:ea typeface="Garet"/>
                <a:cs typeface="Garet"/>
                <a:sym typeface="Garet"/>
              </a:rPr>
              <a:t>masih</a:t>
            </a:r>
            <a:r>
              <a:rPr lang="en-US" sz="2060" spc="-72" dirty="0">
                <a:solidFill>
                  <a:srgbClr val="000000"/>
                </a:solidFill>
                <a:latin typeface="Garet"/>
                <a:ea typeface="Garet"/>
                <a:cs typeface="Garet"/>
                <a:sym typeface="Garet"/>
              </a:rPr>
              <a:t> pada 3 Vendor </a:t>
            </a:r>
            <a:r>
              <a:rPr lang="en-US" sz="2060" spc="-72" dirty="0" err="1">
                <a:solidFill>
                  <a:srgbClr val="000000"/>
                </a:solidFill>
                <a:latin typeface="Garet"/>
                <a:ea typeface="Garet"/>
                <a:cs typeface="Garet"/>
                <a:sym typeface="Garet"/>
              </a:rPr>
              <a:t>terbawah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Jan - Apr 2025, </a:t>
            </a:r>
            <a:r>
              <a:rPr lang="en-US" sz="2060" spc="-72" dirty="0" err="1">
                <a:solidFill>
                  <a:srgbClr val="000000"/>
                </a:solidFill>
                <a:latin typeface="Garet"/>
                <a:ea typeface="Garet"/>
                <a:cs typeface="Garet"/>
                <a:sym typeface="Garet"/>
              </a:rPr>
              <a:t>walaupun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meningkat</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sebelumnya</a:t>
            </a:r>
            <a:r>
              <a:rPr lang="en-US" sz="2060" spc="-72" dirty="0">
                <a:solidFill>
                  <a:srgbClr val="000000"/>
                </a:solidFill>
                <a:latin typeface="Garet"/>
                <a:ea typeface="Garet"/>
                <a:cs typeface="Garet"/>
                <a:sym typeface="Garet"/>
              </a:rPr>
              <a:t>.</a:t>
            </a:r>
          </a:p>
        </p:txBody>
      </p:sp>
      <p:sp>
        <p:nvSpPr>
          <p:cNvPr id="14" name="Rectangle 13">
            <a:hlinkClick r:id="rId9" action="ppaction://hlinksldjump"/>
            <a:extLst>
              <a:ext uri="{FF2B5EF4-FFF2-40B4-BE49-F238E27FC236}">
                <a16:creationId xmlns:a16="http://schemas.microsoft.com/office/drawing/2014/main" id="{202A242C-66FD-4D0E-E507-B57415EFF0E8}"/>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B804A-1567-D79A-CBFA-7AFA2E41E8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1808" y="1780196"/>
            <a:ext cx="6416635" cy="7020354"/>
          </a:xfrm>
          <a:prstGeom prst="rect">
            <a:avLst/>
          </a:prstGeom>
          <a:noFill/>
          <a:ln>
            <a:noFill/>
          </a:ln>
        </p:spPr>
      </p:pic>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6" name="Freeform 6"/>
          <p:cNvSpPr/>
          <p:nvPr/>
        </p:nvSpPr>
        <p:spPr>
          <a:xfrm>
            <a:off x="15093149" y="9412693"/>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sp>
        <p:nvSpPr>
          <p:cNvPr id="9" name="Freeform 9"/>
          <p:cNvSpPr/>
          <p:nvPr/>
        </p:nvSpPr>
        <p:spPr>
          <a:xfrm>
            <a:off x="276262" y="1806432"/>
            <a:ext cx="6328973" cy="6994118"/>
          </a:xfrm>
          <a:custGeom>
            <a:avLst/>
            <a:gdLst/>
            <a:ahLst/>
            <a:cxnLst/>
            <a:rect l="l" t="t" r="r" b="b"/>
            <a:pathLst>
              <a:path w="6328973" h="6796213">
                <a:moveTo>
                  <a:pt x="0" y="0"/>
                </a:moveTo>
                <a:lnTo>
                  <a:pt x="6328973" y="0"/>
                </a:lnTo>
                <a:lnTo>
                  <a:pt x="6328973" y="6796213"/>
                </a:lnTo>
                <a:lnTo>
                  <a:pt x="0" y="6796213"/>
                </a:lnTo>
                <a:lnTo>
                  <a:pt x="0" y="0"/>
                </a:lnTo>
                <a:close/>
              </a:path>
            </a:pathLst>
          </a:custGeom>
          <a:blipFill>
            <a:blip r:embed="rId10"/>
            <a:stretch>
              <a:fillRect/>
            </a:stretch>
          </a:blipFill>
        </p:spPr>
      </p:sp>
      <p:sp>
        <p:nvSpPr>
          <p:cNvPr id="11" name="TextBox 11"/>
          <p:cNvSpPr txBox="1"/>
          <p:nvPr/>
        </p:nvSpPr>
        <p:spPr>
          <a:xfrm>
            <a:off x="356200" y="209692"/>
            <a:ext cx="14191742" cy="358175"/>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12.</a:t>
            </a:r>
            <a:r>
              <a:rPr lang="en-US" sz="2060" spc="-72" dirty="0">
                <a:solidFill>
                  <a:srgbClr val="000000"/>
                </a:solidFill>
                <a:latin typeface="Garet"/>
                <a:ea typeface="Garet"/>
                <a:cs typeface="Garet"/>
                <a:sym typeface="Garet"/>
              </a:rPr>
              <a:t> Review </a:t>
            </a:r>
            <a:r>
              <a:rPr lang="en-US" sz="2060" spc="-72" dirty="0" err="1">
                <a:solidFill>
                  <a:srgbClr val="000000"/>
                </a:solidFill>
                <a:latin typeface="Garet"/>
                <a:ea typeface="Garet"/>
                <a:cs typeface="Garet"/>
                <a:sym typeface="Garet"/>
              </a:rPr>
              <a:t>kategori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standar</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penilaian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kinerja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pemasok</a:t>
            </a:r>
            <a:r>
              <a:rPr lang="en-US" sz="2060" spc="-72" dirty="0">
                <a:solidFill>
                  <a:srgbClr val="000000"/>
                </a:solidFill>
                <a:latin typeface="Garet"/>
                <a:ea typeface="Garet"/>
                <a:cs typeface="Garet"/>
                <a:sym typeface="Garet"/>
              </a:rPr>
              <a:t> oleh Purchasing &amp; CMS.</a:t>
            </a:r>
          </a:p>
        </p:txBody>
      </p:sp>
      <p:sp>
        <p:nvSpPr>
          <p:cNvPr id="12" name="TextBox 12"/>
          <p:cNvSpPr txBox="1"/>
          <p:nvPr/>
        </p:nvSpPr>
        <p:spPr>
          <a:xfrm>
            <a:off x="738536" y="1218421"/>
            <a:ext cx="54044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Form Penilaian Pemasok sebelumnya</a:t>
            </a:r>
          </a:p>
        </p:txBody>
      </p:sp>
      <p:sp>
        <p:nvSpPr>
          <p:cNvPr id="13" name="TextBox 13"/>
          <p:cNvSpPr txBox="1"/>
          <p:nvPr/>
        </p:nvSpPr>
        <p:spPr>
          <a:xfrm>
            <a:off x="7452071" y="1218421"/>
            <a:ext cx="5404425" cy="363870"/>
          </a:xfrm>
          <a:prstGeom prst="rect">
            <a:avLst/>
          </a:prstGeom>
        </p:spPr>
        <p:txBody>
          <a:bodyPr lIns="0" tIns="0" rIns="0" bIns="0" rtlCol="0" anchor="t">
            <a:spAutoFit/>
          </a:bodyPr>
          <a:lstStyle/>
          <a:p>
            <a:pPr algn="ctr">
              <a:lnSpc>
                <a:spcPts val="3044"/>
              </a:lnSpc>
            </a:pPr>
            <a:r>
              <a:rPr lang="en-US" sz="2174" spc="-76">
                <a:solidFill>
                  <a:srgbClr val="000000"/>
                </a:solidFill>
                <a:latin typeface="Garet"/>
                <a:ea typeface="Garet"/>
                <a:cs typeface="Garet"/>
                <a:sym typeface="Garet"/>
              </a:rPr>
              <a:t>Form Penilaian Pemasok terbaru</a:t>
            </a:r>
          </a:p>
        </p:txBody>
      </p:sp>
      <p:sp>
        <p:nvSpPr>
          <p:cNvPr id="14" name="TextBox 14"/>
          <p:cNvSpPr txBox="1"/>
          <p:nvPr/>
        </p:nvSpPr>
        <p:spPr>
          <a:xfrm>
            <a:off x="14264242" y="3646344"/>
            <a:ext cx="3793908" cy="2321533"/>
          </a:xfrm>
          <a:prstGeom prst="rect">
            <a:avLst/>
          </a:prstGeom>
        </p:spPr>
        <p:txBody>
          <a:bodyPr lIns="0" tIns="0" rIns="0" bIns="0" rtlCol="0" anchor="t">
            <a:spAutoFit/>
          </a:bodyPr>
          <a:lstStyle/>
          <a:p>
            <a:pPr algn="ctr">
              <a:lnSpc>
                <a:spcPts val="2580"/>
              </a:lnSpc>
            </a:pPr>
            <a:r>
              <a:rPr lang="en-US" sz="1843" spc="-64" dirty="0">
                <a:solidFill>
                  <a:srgbClr val="000000"/>
                </a:solidFill>
                <a:latin typeface="Garet"/>
                <a:ea typeface="Garet"/>
                <a:cs typeface="Garet"/>
                <a:sym typeface="Garet"/>
              </a:rPr>
              <a:t>Di </a:t>
            </a:r>
            <a:r>
              <a:rPr lang="en-US" sz="1843" spc="-64" dirty="0" err="1">
                <a:solidFill>
                  <a:srgbClr val="000000"/>
                </a:solidFill>
                <a:latin typeface="Garet"/>
                <a:ea typeface="Garet"/>
                <a:cs typeface="Garet"/>
                <a:sym typeface="Garet"/>
              </a:rPr>
              <a:t>dalam</a:t>
            </a:r>
            <a:r>
              <a:rPr lang="en-US" sz="1843" spc="-64" dirty="0">
                <a:solidFill>
                  <a:srgbClr val="000000"/>
                </a:solidFill>
                <a:latin typeface="Garet"/>
                <a:ea typeface="Garet"/>
                <a:cs typeface="Garet"/>
                <a:sym typeface="Garet"/>
              </a:rPr>
              <a:t> form </a:t>
            </a:r>
            <a:r>
              <a:rPr lang="en-US" sz="1843" spc="-64" dirty="0" err="1">
                <a:solidFill>
                  <a:srgbClr val="000000"/>
                </a:solidFill>
                <a:latin typeface="Garet"/>
                <a:ea typeface="Garet"/>
                <a:cs typeface="Garet"/>
                <a:sym typeface="Garet"/>
              </a:rPr>
              <a:t>terdapat</a:t>
            </a:r>
            <a:r>
              <a:rPr lang="en-US" sz="1843" spc="-64" dirty="0">
                <a:solidFill>
                  <a:srgbClr val="000000"/>
                </a:solidFill>
                <a:latin typeface="Garet"/>
                <a:ea typeface="Garet"/>
                <a:cs typeface="Garet"/>
                <a:sym typeface="Garet"/>
              </a:rPr>
              <a:t> </a:t>
            </a:r>
            <a:r>
              <a:rPr lang="en-US" sz="1843" spc="-64" dirty="0" err="1">
                <a:solidFill>
                  <a:srgbClr val="000000"/>
                </a:solidFill>
                <a:latin typeface="Garet"/>
                <a:ea typeface="Garet"/>
                <a:cs typeface="Garet"/>
                <a:sym typeface="Garet"/>
              </a:rPr>
              <a:t>perubahan</a:t>
            </a:r>
            <a:r>
              <a:rPr lang="en-US" sz="1843" spc="-64" dirty="0">
                <a:solidFill>
                  <a:srgbClr val="000000"/>
                </a:solidFill>
                <a:latin typeface="Garet"/>
                <a:ea typeface="Garet"/>
                <a:cs typeface="Garet"/>
                <a:sym typeface="Garet"/>
              </a:rPr>
              <a:t> pada Bagian </a:t>
            </a:r>
          </a:p>
          <a:p>
            <a:pPr marL="457200" indent="-457200">
              <a:lnSpc>
                <a:spcPts val="2580"/>
              </a:lnSpc>
              <a:buFont typeface="+mj-lt"/>
              <a:buAutoNum type="arabicPeriod"/>
            </a:pPr>
            <a:r>
              <a:rPr lang="en-US" sz="1843" b="1" spc="-64" dirty="0" err="1">
                <a:solidFill>
                  <a:srgbClr val="000000"/>
                </a:solidFill>
                <a:latin typeface="Garet Bold"/>
                <a:ea typeface="Garet Bold"/>
                <a:cs typeface="Garet Bold"/>
                <a:sym typeface="Garet Bold"/>
              </a:rPr>
              <a:t>Kriteria</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Penilaian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Pelayanan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ditambahkan</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indikator</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jadwal</a:t>
            </a:r>
            <a:r>
              <a:rPr lang="en-US" sz="1843" b="1" spc="-64" dirty="0">
                <a:solidFill>
                  <a:srgbClr val="000000"/>
                </a:solidFill>
                <a:latin typeface="Garet Bold"/>
                <a:ea typeface="Garet Bold"/>
                <a:cs typeface="Garet Bold"/>
                <a:sym typeface="Garet Bold"/>
              </a:rPr>
              <a:t> </a:t>
            </a:r>
            <a:r>
              <a:rPr lang="en-US" sz="1843" b="1" spc="-64" dirty="0" err="1">
                <a:solidFill>
                  <a:srgbClr val="000000"/>
                </a:solidFill>
                <a:latin typeface="Garet Bold"/>
                <a:ea typeface="Garet Bold"/>
                <a:cs typeface="Garet Bold"/>
                <a:sym typeface="Garet Bold"/>
              </a:rPr>
              <a:t>kirim</a:t>
            </a:r>
            <a:r>
              <a:rPr lang="en-US" sz="1843" b="1" spc="-64" dirty="0">
                <a:solidFill>
                  <a:srgbClr val="000000"/>
                </a:solidFill>
                <a:latin typeface="Garet Bold"/>
                <a:ea typeface="Garet Bold"/>
                <a:cs typeface="Garet Bold"/>
                <a:sym typeface="Garet Bold"/>
              </a:rPr>
              <a:t> </a:t>
            </a:r>
          </a:p>
          <a:p>
            <a:pPr marL="457200" indent="-457200">
              <a:lnSpc>
                <a:spcPts val="2580"/>
              </a:lnSpc>
              <a:buFont typeface="+mj-lt"/>
              <a:buAutoNum type="arabicPeriod"/>
            </a:pPr>
            <a:r>
              <a:rPr lang="en-US" sz="1843" spc="-64" dirty="0">
                <a:solidFill>
                  <a:schemeClr val="tx1">
                    <a:lumMod val="85000"/>
                    <a:lumOff val="15000"/>
                  </a:schemeClr>
                </a:solidFill>
                <a:latin typeface="Garet"/>
                <a:ea typeface="Garet"/>
                <a:cs typeface="Garet"/>
                <a:sym typeface="Garet"/>
              </a:rPr>
              <a:t> </a:t>
            </a:r>
            <a:r>
              <a:rPr lang="en-US" sz="1843" spc="-64" dirty="0" err="1">
                <a:solidFill>
                  <a:schemeClr val="tx1">
                    <a:lumMod val="85000"/>
                    <a:lumOff val="15000"/>
                  </a:schemeClr>
                </a:solidFill>
                <a:latin typeface="Garet"/>
                <a:ea typeface="Garet"/>
                <a:cs typeface="Garet"/>
                <a:sym typeface="Garet"/>
              </a:rPr>
              <a:t>Penyesuaian</a:t>
            </a:r>
            <a:r>
              <a:rPr lang="en-US" sz="1843" spc="-64" dirty="0">
                <a:solidFill>
                  <a:schemeClr val="tx1">
                    <a:lumMod val="85000"/>
                    <a:lumOff val="15000"/>
                  </a:schemeClr>
                </a:solidFill>
                <a:latin typeface="Garet"/>
                <a:ea typeface="Garet"/>
                <a:cs typeface="Garet"/>
                <a:sym typeface="Garet"/>
              </a:rPr>
              <a:t> </a:t>
            </a:r>
            <a:r>
              <a:rPr lang="en-US" sz="1843" b="1" spc="-64" dirty="0" err="1">
                <a:solidFill>
                  <a:schemeClr val="tx1">
                    <a:lumMod val="85000"/>
                    <a:lumOff val="15000"/>
                  </a:schemeClr>
                </a:solidFill>
                <a:latin typeface="Garet Bold"/>
                <a:ea typeface="Garet Bold"/>
                <a:cs typeface="Garet Bold"/>
                <a:sym typeface="Garet Bold"/>
              </a:rPr>
              <a:t>Bobot</a:t>
            </a:r>
            <a:r>
              <a:rPr lang="en-US" sz="1843" b="1" spc="-64" dirty="0">
                <a:solidFill>
                  <a:schemeClr val="tx1">
                    <a:lumMod val="85000"/>
                    <a:lumOff val="15000"/>
                  </a:schemeClr>
                </a:solidFill>
                <a:latin typeface="Garet Bold"/>
                <a:ea typeface="Garet Bold"/>
                <a:cs typeface="Garet Bold"/>
                <a:sym typeface="Garet Bold"/>
              </a:rPr>
              <a:t> Nilai </a:t>
            </a:r>
            <a:r>
              <a:rPr lang="en-US" sz="1843" spc="-64" dirty="0">
                <a:solidFill>
                  <a:schemeClr val="tx1">
                    <a:lumMod val="85000"/>
                    <a:lumOff val="15000"/>
                  </a:schemeClr>
                </a:solidFill>
                <a:latin typeface="Garet"/>
                <a:ea typeface="Garet"/>
                <a:cs typeface="Garet"/>
                <a:sym typeface="Garet"/>
              </a:rPr>
              <a:t>yang </a:t>
            </a:r>
            <a:r>
              <a:rPr lang="en-US" sz="1843" spc="-64" dirty="0" err="1">
                <a:solidFill>
                  <a:schemeClr val="tx1">
                    <a:lumMod val="85000"/>
                    <a:lumOff val="15000"/>
                  </a:schemeClr>
                </a:solidFill>
                <a:latin typeface="Garet"/>
                <a:ea typeface="Garet"/>
                <a:cs typeface="Garet"/>
                <a:sym typeface="Garet"/>
              </a:rPr>
              <a:t>digunakan</a:t>
            </a:r>
            <a:r>
              <a:rPr lang="en-US" sz="1843" spc="-64" dirty="0">
                <a:solidFill>
                  <a:schemeClr val="tx1">
                    <a:lumMod val="85000"/>
                    <a:lumOff val="15000"/>
                  </a:schemeClr>
                </a:solidFill>
                <a:latin typeface="Garet"/>
                <a:ea typeface="Garet"/>
                <a:cs typeface="Garet"/>
                <a:sym typeface="Garet"/>
              </a:rPr>
              <a:t>.</a:t>
            </a:r>
          </a:p>
        </p:txBody>
      </p:sp>
      <p:grpSp>
        <p:nvGrpSpPr>
          <p:cNvPr id="17" name="Group 17"/>
          <p:cNvGrpSpPr/>
          <p:nvPr/>
        </p:nvGrpSpPr>
        <p:grpSpPr>
          <a:xfrm>
            <a:off x="2209800" y="5582603"/>
            <a:ext cx="411480" cy="399097"/>
            <a:chOff x="0" y="0"/>
            <a:chExt cx="548640" cy="532130"/>
          </a:xfrm>
        </p:grpSpPr>
        <p:sp>
          <p:nvSpPr>
            <p:cNvPr id="18" name="Freeform 18"/>
            <p:cNvSpPr/>
            <p:nvPr/>
          </p:nvSpPr>
          <p:spPr>
            <a:xfrm>
              <a:off x="44450" y="46990"/>
              <a:ext cx="455930" cy="440690"/>
            </a:xfrm>
            <a:custGeom>
              <a:avLst/>
              <a:gdLst/>
              <a:ahLst/>
              <a:cxnLst/>
              <a:rect l="l" t="t" r="r" b="b"/>
              <a:pathLst>
                <a:path w="455930" h="440690">
                  <a:moveTo>
                    <a:pt x="44450" y="271780"/>
                  </a:moveTo>
                  <a:cubicBezTo>
                    <a:pt x="240030" y="350520"/>
                    <a:pt x="294640" y="152400"/>
                    <a:pt x="340360" y="88900"/>
                  </a:cubicBezTo>
                  <a:cubicBezTo>
                    <a:pt x="368300" y="50800"/>
                    <a:pt x="394970" y="13970"/>
                    <a:pt x="415290" y="5080"/>
                  </a:cubicBezTo>
                  <a:cubicBezTo>
                    <a:pt x="424180" y="1270"/>
                    <a:pt x="434340" y="1270"/>
                    <a:pt x="440690" y="5080"/>
                  </a:cubicBezTo>
                  <a:cubicBezTo>
                    <a:pt x="448310" y="11430"/>
                    <a:pt x="455930" y="36830"/>
                    <a:pt x="450850" y="44450"/>
                  </a:cubicBezTo>
                  <a:cubicBezTo>
                    <a:pt x="447040" y="52070"/>
                    <a:pt x="419100" y="58420"/>
                    <a:pt x="411480" y="53340"/>
                  </a:cubicBezTo>
                  <a:cubicBezTo>
                    <a:pt x="403860" y="48260"/>
                    <a:pt x="400050" y="20320"/>
                    <a:pt x="405130" y="12700"/>
                  </a:cubicBezTo>
                  <a:cubicBezTo>
                    <a:pt x="410210" y="5080"/>
                    <a:pt x="430530" y="0"/>
                    <a:pt x="438150" y="3810"/>
                  </a:cubicBezTo>
                  <a:cubicBezTo>
                    <a:pt x="447040" y="8890"/>
                    <a:pt x="455930" y="26670"/>
                    <a:pt x="453390" y="41910"/>
                  </a:cubicBezTo>
                  <a:cubicBezTo>
                    <a:pt x="448310" y="71120"/>
                    <a:pt x="387350" y="110490"/>
                    <a:pt x="355600" y="157480"/>
                  </a:cubicBezTo>
                  <a:cubicBezTo>
                    <a:pt x="314960" y="218440"/>
                    <a:pt x="270510" y="335280"/>
                    <a:pt x="238760" y="382270"/>
                  </a:cubicBezTo>
                  <a:cubicBezTo>
                    <a:pt x="223520" y="406400"/>
                    <a:pt x="219710" y="430530"/>
                    <a:pt x="198120" y="433070"/>
                  </a:cubicBezTo>
                  <a:cubicBezTo>
                    <a:pt x="160020" y="440690"/>
                    <a:pt x="27940" y="349250"/>
                    <a:pt x="7620" y="316230"/>
                  </a:cubicBezTo>
                  <a:cubicBezTo>
                    <a:pt x="0" y="302260"/>
                    <a:pt x="0" y="285750"/>
                    <a:pt x="6350" y="278130"/>
                  </a:cubicBezTo>
                  <a:cubicBezTo>
                    <a:pt x="12700" y="270510"/>
                    <a:pt x="44450" y="271780"/>
                    <a:pt x="44450" y="271780"/>
                  </a:cubicBezTo>
                </a:path>
              </a:pathLst>
            </a:custGeom>
            <a:solidFill>
              <a:srgbClr val="6CE871"/>
            </a:solidFill>
            <a:ln cap="sq">
              <a:noFill/>
              <a:prstDash val="solid"/>
              <a:miter/>
            </a:ln>
          </p:spPr>
        </p:sp>
      </p:grpSp>
      <p:grpSp>
        <p:nvGrpSpPr>
          <p:cNvPr id="19" name="Group 19"/>
          <p:cNvGrpSpPr/>
          <p:nvPr/>
        </p:nvGrpSpPr>
        <p:grpSpPr>
          <a:xfrm>
            <a:off x="13169618" y="1825505"/>
            <a:ext cx="455295" cy="566738"/>
            <a:chOff x="0" y="0"/>
            <a:chExt cx="607060" cy="755650"/>
          </a:xfrm>
        </p:grpSpPr>
        <p:sp>
          <p:nvSpPr>
            <p:cNvPr id="20" name="Freeform 20"/>
            <p:cNvSpPr/>
            <p:nvPr/>
          </p:nvSpPr>
          <p:spPr>
            <a:xfrm>
              <a:off x="45720" y="48260"/>
              <a:ext cx="510540" cy="661670"/>
            </a:xfrm>
            <a:custGeom>
              <a:avLst/>
              <a:gdLst/>
              <a:ahLst/>
              <a:cxnLst/>
              <a:rect l="l" t="t" r="r" b="b"/>
              <a:pathLst>
                <a:path w="510540" h="661670">
                  <a:moveTo>
                    <a:pt x="48260" y="524510"/>
                  </a:moveTo>
                  <a:cubicBezTo>
                    <a:pt x="138430" y="614680"/>
                    <a:pt x="113030" y="612140"/>
                    <a:pt x="109220" y="600710"/>
                  </a:cubicBezTo>
                  <a:cubicBezTo>
                    <a:pt x="95250" y="565150"/>
                    <a:pt x="223520" y="365760"/>
                    <a:pt x="280670" y="266700"/>
                  </a:cubicBezTo>
                  <a:cubicBezTo>
                    <a:pt x="330200" y="182880"/>
                    <a:pt x="392430" y="83820"/>
                    <a:pt x="429260" y="40640"/>
                  </a:cubicBezTo>
                  <a:cubicBezTo>
                    <a:pt x="447040" y="21590"/>
                    <a:pt x="459740" y="7620"/>
                    <a:pt x="473710" y="2540"/>
                  </a:cubicBezTo>
                  <a:cubicBezTo>
                    <a:pt x="482600" y="0"/>
                    <a:pt x="492760" y="1270"/>
                    <a:pt x="497840" y="5080"/>
                  </a:cubicBezTo>
                  <a:cubicBezTo>
                    <a:pt x="504190" y="8890"/>
                    <a:pt x="510540" y="20320"/>
                    <a:pt x="510540" y="26670"/>
                  </a:cubicBezTo>
                  <a:cubicBezTo>
                    <a:pt x="509270" y="35560"/>
                    <a:pt x="499110" y="49530"/>
                    <a:pt x="491490" y="53340"/>
                  </a:cubicBezTo>
                  <a:cubicBezTo>
                    <a:pt x="483870" y="55880"/>
                    <a:pt x="472440" y="53340"/>
                    <a:pt x="466090" y="48260"/>
                  </a:cubicBezTo>
                  <a:cubicBezTo>
                    <a:pt x="461010" y="41910"/>
                    <a:pt x="455930" y="24130"/>
                    <a:pt x="459740" y="16510"/>
                  </a:cubicBezTo>
                  <a:cubicBezTo>
                    <a:pt x="463550" y="8890"/>
                    <a:pt x="487680" y="0"/>
                    <a:pt x="496570" y="3810"/>
                  </a:cubicBezTo>
                  <a:cubicBezTo>
                    <a:pt x="504190" y="7620"/>
                    <a:pt x="509270" y="25400"/>
                    <a:pt x="506730" y="40640"/>
                  </a:cubicBezTo>
                  <a:cubicBezTo>
                    <a:pt x="500380" y="72390"/>
                    <a:pt x="436880" y="114300"/>
                    <a:pt x="398780" y="172720"/>
                  </a:cubicBezTo>
                  <a:cubicBezTo>
                    <a:pt x="335280" y="269240"/>
                    <a:pt x="237490" y="500380"/>
                    <a:pt x="189230" y="581660"/>
                  </a:cubicBezTo>
                  <a:cubicBezTo>
                    <a:pt x="167640" y="617220"/>
                    <a:pt x="157480" y="651510"/>
                    <a:pt x="135890" y="656590"/>
                  </a:cubicBezTo>
                  <a:cubicBezTo>
                    <a:pt x="118110" y="661670"/>
                    <a:pt x="95250" y="640080"/>
                    <a:pt x="74930" y="627380"/>
                  </a:cubicBezTo>
                  <a:cubicBezTo>
                    <a:pt x="52070" y="612140"/>
                    <a:pt x="13970" y="586740"/>
                    <a:pt x="5080" y="566420"/>
                  </a:cubicBezTo>
                  <a:cubicBezTo>
                    <a:pt x="0" y="553720"/>
                    <a:pt x="1270" y="533400"/>
                    <a:pt x="7620" y="527050"/>
                  </a:cubicBezTo>
                  <a:cubicBezTo>
                    <a:pt x="15240" y="519430"/>
                    <a:pt x="48260" y="524510"/>
                    <a:pt x="48260" y="524510"/>
                  </a:cubicBezTo>
                </a:path>
              </a:pathLst>
            </a:custGeom>
            <a:solidFill>
              <a:srgbClr val="6CE871"/>
            </a:solidFill>
            <a:ln cap="sq">
              <a:noFill/>
              <a:prstDash val="solid"/>
              <a:miter/>
            </a:ln>
          </p:spPr>
        </p:sp>
      </p:grpSp>
      <p:grpSp>
        <p:nvGrpSpPr>
          <p:cNvPr id="21" name="Group 21"/>
          <p:cNvGrpSpPr/>
          <p:nvPr/>
        </p:nvGrpSpPr>
        <p:grpSpPr>
          <a:xfrm>
            <a:off x="6311265" y="1715452"/>
            <a:ext cx="416243" cy="436245"/>
            <a:chOff x="0" y="0"/>
            <a:chExt cx="554990" cy="581660"/>
          </a:xfrm>
        </p:grpSpPr>
        <p:sp>
          <p:nvSpPr>
            <p:cNvPr id="22" name="Freeform 22"/>
            <p:cNvSpPr/>
            <p:nvPr/>
          </p:nvSpPr>
          <p:spPr>
            <a:xfrm>
              <a:off x="44450" y="48260"/>
              <a:ext cx="462280" cy="485140"/>
            </a:xfrm>
            <a:custGeom>
              <a:avLst/>
              <a:gdLst/>
              <a:ahLst/>
              <a:cxnLst/>
              <a:rect l="l" t="t" r="r" b="b"/>
              <a:pathLst>
                <a:path w="462280" h="485140">
                  <a:moveTo>
                    <a:pt x="40640" y="323850"/>
                  </a:moveTo>
                  <a:cubicBezTo>
                    <a:pt x="191770" y="434340"/>
                    <a:pt x="199390" y="443230"/>
                    <a:pt x="200660" y="453390"/>
                  </a:cubicBezTo>
                  <a:cubicBezTo>
                    <a:pt x="201930" y="462280"/>
                    <a:pt x="199390" y="472440"/>
                    <a:pt x="193040" y="477520"/>
                  </a:cubicBezTo>
                  <a:cubicBezTo>
                    <a:pt x="185420" y="482600"/>
                    <a:pt x="162560" y="485140"/>
                    <a:pt x="157480" y="478790"/>
                  </a:cubicBezTo>
                  <a:cubicBezTo>
                    <a:pt x="148590" y="467360"/>
                    <a:pt x="165100" y="426720"/>
                    <a:pt x="181610" y="388620"/>
                  </a:cubicBezTo>
                  <a:cubicBezTo>
                    <a:pt x="219710" y="304800"/>
                    <a:pt x="367030" y="44450"/>
                    <a:pt x="416560" y="11430"/>
                  </a:cubicBezTo>
                  <a:cubicBezTo>
                    <a:pt x="431800" y="2540"/>
                    <a:pt x="447040" y="1270"/>
                    <a:pt x="453390" y="6350"/>
                  </a:cubicBezTo>
                  <a:cubicBezTo>
                    <a:pt x="461010" y="11430"/>
                    <a:pt x="461010" y="35560"/>
                    <a:pt x="457200" y="43180"/>
                  </a:cubicBezTo>
                  <a:cubicBezTo>
                    <a:pt x="453390" y="49530"/>
                    <a:pt x="441960" y="53340"/>
                    <a:pt x="434340" y="52070"/>
                  </a:cubicBezTo>
                  <a:cubicBezTo>
                    <a:pt x="426720" y="49530"/>
                    <a:pt x="414020" y="38100"/>
                    <a:pt x="412750" y="30480"/>
                  </a:cubicBezTo>
                  <a:cubicBezTo>
                    <a:pt x="411480" y="21590"/>
                    <a:pt x="420370" y="6350"/>
                    <a:pt x="427990" y="2540"/>
                  </a:cubicBezTo>
                  <a:cubicBezTo>
                    <a:pt x="434340" y="0"/>
                    <a:pt x="445770" y="0"/>
                    <a:pt x="450850" y="5080"/>
                  </a:cubicBezTo>
                  <a:cubicBezTo>
                    <a:pt x="458470" y="10160"/>
                    <a:pt x="462280" y="24130"/>
                    <a:pt x="458470" y="40640"/>
                  </a:cubicBezTo>
                  <a:cubicBezTo>
                    <a:pt x="447040" y="101600"/>
                    <a:pt x="274320" y="364490"/>
                    <a:pt x="227330" y="412750"/>
                  </a:cubicBezTo>
                  <a:cubicBezTo>
                    <a:pt x="212090" y="427990"/>
                    <a:pt x="196850" y="425450"/>
                    <a:pt x="191770" y="436880"/>
                  </a:cubicBezTo>
                  <a:cubicBezTo>
                    <a:pt x="185420" y="447040"/>
                    <a:pt x="199390" y="469900"/>
                    <a:pt x="193040" y="477520"/>
                  </a:cubicBezTo>
                  <a:cubicBezTo>
                    <a:pt x="187960" y="483870"/>
                    <a:pt x="173990" y="485140"/>
                    <a:pt x="162560" y="482600"/>
                  </a:cubicBezTo>
                  <a:cubicBezTo>
                    <a:pt x="138430" y="474980"/>
                    <a:pt x="100330" y="422910"/>
                    <a:pt x="72390" y="402590"/>
                  </a:cubicBezTo>
                  <a:cubicBezTo>
                    <a:pt x="50800" y="387350"/>
                    <a:pt x="19050" y="382270"/>
                    <a:pt x="8890" y="367030"/>
                  </a:cubicBezTo>
                  <a:cubicBezTo>
                    <a:pt x="2540" y="356870"/>
                    <a:pt x="0" y="339090"/>
                    <a:pt x="6350" y="331470"/>
                  </a:cubicBezTo>
                  <a:cubicBezTo>
                    <a:pt x="11430" y="325120"/>
                    <a:pt x="40640" y="323850"/>
                    <a:pt x="40640" y="323850"/>
                  </a:cubicBezTo>
                </a:path>
              </a:pathLst>
            </a:custGeom>
            <a:solidFill>
              <a:srgbClr val="6CE871"/>
            </a:solidFill>
            <a:ln cap="sq">
              <a:noFill/>
              <a:prstDash val="solid"/>
              <a:miter/>
            </a:ln>
          </p:spPr>
        </p:sp>
      </p:grpSp>
      <p:sp>
        <p:nvSpPr>
          <p:cNvPr id="23" name="Rectangle 22">
            <a:hlinkClick r:id="rId11" action="ppaction://hlinksldjump"/>
            <a:extLst>
              <a:ext uri="{FF2B5EF4-FFF2-40B4-BE49-F238E27FC236}">
                <a16:creationId xmlns:a16="http://schemas.microsoft.com/office/drawing/2014/main" id="{1F7A8BA8-5674-96FD-30EF-CECE53D47DE6}"/>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grpSp>
        <p:nvGrpSpPr>
          <p:cNvPr id="25" name="Group 19">
            <a:extLst>
              <a:ext uri="{FF2B5EF4-FFF2-40B4-BE49-F238E27FC236}">
                <a16:creationId xmlns:a16="http://schemas.microsoft.com/office/drawing/2014/main" id="{41AF33ED-8562-A9CB-1DE0-7B8836A9FC09}"/>
              </a:ext>
            </a:extLst>
          </p:cNvPr>
          <p:cNvGrpSpPr/>
          <p:nvPr/>
        </p:nvGrpSpPr>
        <p:grpSpPr>
          <a:xfrm>
            <a:off x="9525000" y="5232222"/>
            <a:ext cx="455295" cy="566738"/>
            <a:chOff x="0" y="0"/>
            <a:chExt cx="607060" cy="755650"/>
          </a:xfrm>
        </p:grpSpPr>
        <p:sp>
          <p:nvSpPr>
            <p:cNvPr id="26" name="Freeform 20">
              <a:extLst>
                <a:ext uri="{FF2B5EF4-FFF2-40B4-BE49-F238E27FC236}">
                  <a16:creationId xmlns:a16="http://schemas.microsoft.com/office/drawing/2014/main" id="{ADCBE787-789D-04E1-03C7-1D83F73F4330}"/>
                </a:ext>
              </a:extLst>
            </p:cNvPr>
            <p:cNvSpPr/>
            <p:nvPr/>
          </p:nvSpPr>
          <p:spPr>
            <a:xfrm>
              <a:off x="45720" y="48260"/>
              <a:ext cx="510540" cy="661670"/>
            </a:xfrm>
            <a:custGeom>
              <a:avLst/>
              <a:gdLst/>
              <a:ahLst/>
              <a:cxnLst/>
              <a:rect l="l" t="t" r="r" b="b"/>
              <a:pathLst>
                <a:path w="510540" h="661670">
                  <a:moveTo>
                    <a:pt x="48260" y="524510"/>
                  </a:moveTo>
                  <a:cubicBezTo>
                    <a:pt x="138430" y="614680"/>
                    <a:pt x="113030" y="612140"/>
                    <a:pt x="109220" y="600710"/>
                  </a:cubicBezTo>
                  <a:cubicBezTo>
                    <a:pt x="95250" y="565150"/>
                    <a:pt x="223520" y="365760"/>
                    <a:pt x="280670" y="266700"/>
                  </a:cubicBezTo>
                  <a:cubicBezTo>
                    <a:pt x="330200" y="182880"/>
                    <a:pt x="392430" y="83820"/>
                    <a:pt x="429260" y="40640"/>
                  </a:cubicBezTo>
                  <a:cubicBezTo>
                    <a:pt x="447040" y="21590"/>
                    <a:pt x="459740" y="7620"/>
                    <a:pt x="473710" y="2540"/>
                  </a:cubicBezTo>
                  <a:cubicBezTo>
                    <a:pt x="482600" y="0"/>
                    <a:pt x="492760" y="1270"/>
                    <a:pt x="497840" y="5080"/>
                  </a:cubicBezTo>
                  <a:cubicBezTo>
                    <a:pt x="504190" y="8890"/>
                    <a:pt x="510540" y="20320"/>
                    <a:pt x="510540" y="26670"/>
                  </a:cubicBezTo>
                  <a:cubicBezTo>
                    <a:pt x="509270" y="35560"/>
                    <a:pt x="499110" y="49530"/>
                    <a:pt x="491490" y="53340"/>
                  </a:cubicBezTo>
                  <a:cubicBezTo>
                    <a:pt x="483870" y="55880"/>
                    <a:pt x="472440" y="53340"/>
                    <a:pt x="466090" y="48260"/>
                  </a:cubicBezTo>
                  <a:cubicBezTo>
                    <a:pt x="461010" y="41910"/>
                    <a:pt x="455930" y="24130"/>
                    <a:pt x="459740" y="16510"/>
                  </a:cubicBezTo>
                  <a:cubicBezTo>
                    <a:pt x="463550" y="8890"/>
                    <a:pt x="487680" y="0"/>
                    <a:pt x="496570" y="3810"/>
                  </a:cubicBezTo>
                  <a:cubicBezTo>
                    <a:pt x="504190" y="7620"/>
                    <a:pt x="509270" y="25400"/>
                    <a:pt x="506730" y="40640"/>
                  </a:cubicBezTo>
                  <a:cubicBezTo>
                    <a:pt x="500380" y="72390"/>
                    <a:pt x="436880" y="114300"/>
                    <a:pt x="398780" y="172720"/>
                  </a:cubicBezTo>
                  <a:cubicBezTo>
                    <a:pt x="335280" y="269240"/>
                    <a:pt x="237490" y="500380"/>
                    <a:pt x="189230" y="581660"/>
                  </a:cubicBezTo>
                  <a:cubicBezTo>
                    <a:pt x="167640" y="617220"/>
                    <a:pt x="157480" y="651510"/>
                    <a:pt x="135890" y="656590"/>
                  </a:cubicBezTo>
                  <a:cubicBezTo>
                    <a:pt x="118110" y="661670"/>
                    <a:pt x="95250" y="640080"/>
                    <a:pt x="74930" y="627380"/>
                  </a:cubicBezTo>
                  <a:cubicBezTo>
                    <a:pt x="52070" y="612140"/>
                    <a:pt x="13970" y="586740"/>
                    <a:pt x="5080" y="566420"/>
                  </a:cubicBezTo>
                  <a:cubicBezTo>
                    <a:pt x="0" y="553720"/>
                    <a:pt x="1270" y="533400"/>
                    <a:pt x="7620" y="527050"/>
                  </a:cubicBezTo>
                  <a:cubicBezTo>
                    <a:pt x="15240" y="519430"/>
                    <a:pt x="48260" y="524510"/>
                    <a:pt x="48260" y="524510"/>
                  </a:cubicBezTo>
                </a:path>
              </a:pathLst>
            </a:custGeom>
            <a:solidFill>
              <a:srgbClr val="6CE871"/>
            </a:solidFill>
            <a:ln cap="sq">
              <a:noFill/>
              <a:prstDash val="solid"/>
              <a:miter/>
            </a:ln>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975497" y="9478491"/>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02165" y="-208771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8" name="Freeform 8"/>
          <p:cNvSpPr/>
          <p:nvPr/>
        </p:nvSpPr>
        <p:spPr>
          <a:xfrm>
            <a:off x="16196521" y="94650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812037" y="635068"/>
            <a:ext cx="8331963" cy="1302614"/>
          </a:xfrm>
          <a:prstGeom prst="rect">
            <a:avLst/>
          </a:prstGeom>
        </p:spPr>
        <p:txBody>
          <a:bodyPr lIns="0" tIns="0" rIns="0" bIns="0" rtlCol="0" anchor="t">
            <a:spAutoFit/>
          </a:bodyPr>
          <a:lstStyle/>
          <a:p>
            <a:pPr algn="l">
              <a:lnSpc>
                <a:spcPts val="4688"/>
              </a:lnSpc>
              <a:spcBef>
                <a:spcPct val="0"/>
              </a:spcBef>
            </a:pPr>
            <a:r>
              <a:rPr lang="en-US" sz="4688" b="1" spc="-154">
                <a:solidFill>
                  <a:srgbClr val="1971E7"/>
                </a:solidFill>
                <a:latin typeface="ITC Avant Garde Gothic Bold"/>
                <a:ea typeface="ITC Avant Garde Gothic Bold"/>
                <a:cs typeface="ITC Avant Garde Gothic Bold"/>
                <a:sym typeface="ITC Avant Garde Gothic Bold"/>
              </a:rPr>
              <a:t>Isu Internal yang Relevan dengan Sistem Manajemen</a:t>
            </a:r>
          </a:p>
        </p:txBody>
      </p:sp>
      <p:sp>
        <p:nvSpPr>
          <p:cNvPr id="10" name="Freeform 10"/>
          <p:cNvSpPr/>
          <p:nvPr/>
        </p:nvSpPr>
        <p:spPr>
          <a:xfrm>
            <a:off x="16196521" y="8182675"/>
            <a:ext cx="1295816" cy="1295816"/>
          </a:xfrm>
          <a:custGeom>
            <a:avLst/>
            <a:gdLst/>
            <a:ahLst/>
            <a:cxnLst/>
            <a:rect l="l" t="t" r="r" b="b"/>
            <a:pathLst>
              <a:path w="1295816" h="1295816">
                <a:moveTo>
                  <a:pt x="0" y="0"/>
                </a:moveTo>
                <a:lnTo>
                  <a:pt x="1295816" y="0"/>
                </a:lnTo>
                <a:lnTo>
                  <a:pt x="1295816" y="1295816"/>
                </a:lnTo>
                <a:lnTo>
                  <a:pt x="0" y="12958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11" name="Table 11"/>
          <p:cNvGraphicFramePr>
            <a:graphicFrameLocks noGrp="1"/>
          </p:cNvGraphicFramePr>
          <p:nvPr/>
        </p:nvGraphicFramePr>
        <p:xfrm>
          <a:off x="676639" y="2541816"/>
          <a:ext cx="16934721" cy="5772148"/>
        </p:xfrm>
        <a:graphic>
          <a:graphicData uri="http://schemas.openxmlformats.org/drawingml/2006/table">
            <a:tbl>
              <a:tblPr/>
              <a:tblGrid>
                <a:gridCol w="2357872">
                  <a:extLst>
                    <a:ext uri="{9D8B030D-6E8A-4147-A177-3AD203B41FA5}">
                      <a16:colId xmlns:a16="http://schemas.microsoft.com/office/drawing/2014/main" val="20000"/>
                    </a:ext>
                  </a:extLst>
                </a:gridCol>
                <a:gridCol w="1736352">
                  <a:extLst>
                    <a:ext uri="{9D8B030D-6E8A-4147-A177-3AD203B41FA5}">
                      <a16:colId xmlns:a16="http://schemas.microsoft.com/office/drawing/2014/main" val="20001"/>
                    </a:ext>
                  </a:extLst>
                </a:gridCol>
                <a:gridCol w="10900921">
                  <a:extLst>
                    <a:ext uri="{9D8B030D-6E8A-4147-A177-3AD203B41FA5}">
                      <a16:colId xmlns:a16="http://schemas.microsoft.com/office/drawing/2014/main" val="20002"/>
                    </a:ext>
                  </a:extLst>
                </a:gridCol>
                <a:gridCol w="1939576">
                  <a:extLst>
                    <a:ext uri="{9D8B030D-6E8A-4147-A177-3AD203B41FA5}">
                      <a16:colId xmlns:a16="http://schemas.microsoft.com/office/drawing/2014/main" val="20003"/>
                    </a:ext>
                  </a:extLst>
                </a:gridCol>
              </a:tblGrid>
              <a:tr h="1198536">
                <a:tc>
                  <a:txBody>
                    <a:bodyPr/>
                    <a:lstStyle/>
                    <a:p>
                      <a:pPr algn="ctr">
                        <a:lnSpc>
                          <a:spcPts val="2799"/>
                        </a:lnSpc>
                        <a:defRPr/>
                      </a:pPr>
                      <a:r>
                        <a:rPr lang="en-US" sz="1999" b="1">
                          <a:solidFill>
                            <a:srgbClr val="000000"/>
                          </a:solidFill>
                          <a:latin typeface="Garet Bold"/>
                          <a:ea typeface="Garet Bold"/>
                          <a:cs typeface="Garet Bold"/>
                          <a:sym typeface="Garet Bold"/>
                        </a:rPr>
                        <a:t>STAKEHOLDER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JENIS 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KATEGORI SWOT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198536">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Tempat Kerja dan Aturan Inklusi pada beberapa bagian sehingga ditempatkan karyawan disabilitas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43769">
                <a:tc>
                  <a:txBody>
                    <a:bodyPr/>
                    <a:lstStyle/>
                    <a:p>
                      <a:pPr algn="ctr">
                        <a:lnSpc>
                          <a:spcPts val="2799"/>
                        </a:lnSpc>
                        <a:defRPr/>
                      </a:pPr>
                      <a:r>
                        <a:rPr lang="en-US" sz="1999">
                          <a:solidFill>
                            <a:srgbClr val="000000"/>
                          </a:solidFill>
                          <a:latin typeface="Garet"/>
                          <a:ea typeface="Garet"/>
                          <a:cs typeface="Garet"/>
                          <a:sym typeface="Garet"/>
                        </a:rPr>
                        <a:t>Customer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Kualitas produk Chitose diakui lebih baik dibandingkan merek lain - 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Bed Chitose masih dinilai terlalu mahal dibanding kompetitor nya - 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Pengelolaan data MRP masih by excel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W</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43769">
                <a:tc>
                  <a:txBody>
                    <a:bodyPr/>
                    <a:lstStyle/>
                    <a:p>
                      <a:pPr algn="ctr">
                        <a:lnSpc>
                          <a:spcPts val="2799"/>
                        </a:lnSpc>
                        <a:defRPr/>
                      </a:pPr>
                      <a:r>
                        <a:rPr lang="en-US" sz="1999">
                          <a:solidFill>
                            <a:srgbClr val="000000"/>
                          </a:solidFill>
                          <a:latin typeface="Garet"/>
                          <a:ea typeface="Garet"/>
                          <a:cs typeface="Garet"/>
                          <a:sym typeface="Garet"/>
                        </a:rPr>
                        <a:t>Manajemen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Internal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Proses sertifikasi Halal untuk produk-produk Chitose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812037" y="9478491"/>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02165" y="-208771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8" name="Freeform 8"/>
          <p:cNvSpPr/>
          <p:nvPr/>
        </p:nvSpPr>
        <p:spPr>
          <a:xfrm>
            <a:off x="16196521" y="94650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9" name="Table 9"/>
          <p:cNvGraphicFramePr>
            <a:graphicFrameLocks noGrp="1"/>
          </p:cNvGraphicFramePr>
          <p:nvPr/>
        </p:nvGraphicFramePr>
        <p:xfrm>
          <a:off x="676639" y="2623928"/>
          <a:ext cx="16934721" cy="6204238"/>
        </p:xfrm>
        <a:graphic>
          <a:graphicData uri="http://schemas.openxmlformats.org/drawingml/2006/table">
            <a:tbl>
              <a:tblPr/>
              <a:tblGrid>
                <a:gridCol w="2357872">
                  <a:extLst>
                    <a:ext uri="{9D8B030D-6E8A-4147-A177-3AD203B41FA5}">
                      <a16:colId xmlns:a16="http://schemas.microsoft.com/office/drawing/2014/main" val="20000"/>
                    </a:ext>
                  </a:extLst>
                </a:gridCol>
                <a:gridCol w="1736352">
                  <a:extLst>
                    <a:ext uri="{9D8B030D-6E8A-4147-A177-3AD203B41FA5}">
                      <a16:colId xmlns:a16="http://schemas.microsoft.com/office/drawing/2014/main" val="20001"/>
                    </a:ext>
                  </a:extLst>
                </a:gridCol>
                <a:gridCol w="10900921">
                  <a:extLst>
                    <a:ext uri="{9D8B030D-6E8A-4147-A177-3AD203B41FA5}">
                      <a16:colId xmlns:a16="http://schemas.microsoft.com/office/drawing/2014/main" val="20002"/>
                    </a:ext>
                  </a:extLst>
                </a:gridCol>
                <a:gridCol w="1939576">
                  <a:extLst>
                    <a:ext uri="{9D8B030D-6E8A-4147-A177-3AD203B41FA5}">
                      <a16:colId xmlns:a16="http://schemas.microsoft.com/office/drawing/2014/main" val="20003"/>
                    </a:ext>
                  </a:extLst>
                </a:gridCol>
              </a:tblGrid>
              <a:tr h="1197982">
                <a:tc>
                  <a:txBody>
                    <a:bodyPr/>
                    <a:lstStyle/>
                    <a:p>
                      <a:pPr algn="ctr">
                        <a:lnSpc>
                          <a:spcPts val="2799"/>
                        </a:lnSpc>
                        <a:defRPr/>
                      </a:pPr>
                      <a:r>
                        <a:rPr lang="en-US" sz="1999" b="1">
                          <a:solidFill>
                            <a:srgbClr val="000000"/>
                          </a:solidFill>
                          <a:latin typeface="Garet Bold"/>
                          <a:ea typeface="Garet Bold"/>
                          <a:cs typeface="Garet Bold"/>
                          <a:sym typeface="Garet Bold"/>
                        </a:rPr>
                        <a:t>STAKEHOLDER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JENIS 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ISU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799"/>
                        </a:lnSpc>
                        <a:defRPr/>
                      </a:pPr>
                      <a:r>
                        <a:rPr lang="en-US" sz="1999" b="1">
                          <a:solidFill>
                            <a:srgbClr val="000000"/>
                          </a:solidFill>
                          <a:latin typeface="Garet Bold"/>
                          <a:ea typeface="Garet Bold"/>
                          <a:cs typeface="Garet Bold"/>
                          <a:sym typeface="Garet Bold"/>
                        </a:rPr>
                        <a:t>KATEGORI SWOT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Regulasi pemerintah yang belum jelas keputusannya (pajak, dana pensiun, tapera, izin air tanah, izin lingkungan lainnya)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Update sistem pada e-Catalogue menghambat penjualan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1564">
                <a:tc>
                  <a:txBody>
                    <a:bodyPr/>
                    <a:lstStyle/>
                    <a:p>
                      <a:pPr algn="ctr">
                        <a:lnSpc>
                          <a:spcPts val="2799"/>
                        </a:lnSpc>
                        <a:defRPr/>
                      </a:pPr>
                      <a:r>
                        <a:rPr lang="en-US" sz="1999">
                          <a:solidFill>
                            <a:srgbClr val="000000"/>
                          </a:solidFill>
                          <a:latin typeface="Garet"/>
                          <a:ea typeface="Garet"/>
                          <a:cs typeface="Garet"/>
                          <a:sym typeface="Garet"/>
                        </a:rPr>
                        <a:t>Pemerintah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Efisiensi anggaran di Pemerintahan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51564">
                <a:tc>
                  <a:txBody>
                    <a:bodyPr/>
                    <a:lstStyle/>
                    <a:p>
                      <a:pPr algn="ctr">
                        <a:lnSpc>
                          <a:spcPts val="2799"/>
                        </a:lnSpc>
                        <a:defRPr/>
                      </a:pPr>
                      <a:r>
                        <a:rPr lang="en-US" sz="1999">
                          <a:solidFill>
                            <a:srgbClr val="000000"/>
                          </a:solidFill>
                          <a:latin typeface="Garet"/>
                          <a:ea typeface="Garet"/>
                          <a:cs typeface="Garet"/>
                          <a:sym typeface="Garet"/>
                        </a:rPr>
                        <a:t>Vendor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Eksternal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Order sales yang tidak melihat Minimum Order Quantity untuk material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99"/>
                        </a:lnSpc>
                        <a:defRPr/>
                      </a:pPr>
                      <a:r>
                        <a:rPr lang="en-US" sz="1999">
                          <a:solidFill>
                            <a:srgbClr val="000000"/>
                          </a:solidFill>
                          <a:latin typeface="Garet"/>
                          <a:ea typeface="Garet"/>
                          <a:cs typeface="Garet"/>
                          <a:sym typeface="Garet"/>
                        </a:rPr>
                        <a:t>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0" name="TextBox 10"/>
          <p:cNvSpPr txBox="1"/>
          <p:nvPr/>
        </p:nvSpPr>
        <p:spPr>
          <a:xfrm>
            <a:off x="812037" y="946502"/>
            <a:ext cx="8331963" cy="1302614"/>
          </a:xfrm>
          <a:prstGeom prst="rect">
            <a:avLst/>
          </a:prstGeom>
        </p:spPr>
        <p:txBody>
          <a:bodyPr lIns="0" tIns="0" rIns="0" bIns="0" rtlCol="0" anchor="t">
            <a:spAutoFit/>
          </a:bodyPr>
          <a:lstStyle/>
          <a:p>
            <a:pPr algn="l">
              <a:lnSpc>
                <a:spcPts val="4688"/>
              </a:lnSpc>
              <a:spcBef>
                <a:spcPct val="0"/>
              </a:spcBef>
            </a:pPr>
            <a:r>
              <a:rPr lang="en-US" sz="4688" b="1" spc="-154">
                <a:solidFill>
                  <a:srgbClr val="1971E7"/>
                </a:solidFill>
                <a:latin typeface="ITC Avant Garde Gothic Bold"/>
                <a:ea typeface="ITC Avant Garde Gothic Bold"/>
                <a:cs typeface="ITC Avant Garde Gothic Bold"/>
                <a:sym typeface="ITC Avant Garde Gothic Bold"/>
              </a:rPr>
              <a:t>Isu Internal yang Relevan dengan Sistem Manajemen</a:t>
            </a:r>
          </a:p>
        </p:txBody>
      </p:sp>
      <p:sp>
        <p:nvSpPr>
          <p:cNvPr id="11" name="Freeform 11"/>
          <p:cNvSpPr/>
          <p:nvPr/>
        </p:nvSpPr>
        <p:spPr>
          <a:xfrm>
            <a:off x="14400342"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AutoShape 3"/>
          <p:cNvSpPr/>
          <p:nvPr/>
        </p:nvSpPr>
        <p:spPr>
          <a:xfrm>
            <a:off x="1664991" y="7312945"/>
            <a:ext cx="3381688" cy="0"/>
          </a:xfrm>
          <a:prstGeom prst="line">
            <a:avLst/>
          </a:prstGeom>
          <a:ln w="762000" cap="rnd">
            <a:solidFill>
              <a:srgbClr val="FF7300"/>
            </a:solidFill>
            <a:prstDash val="solid"/>
            <a:headEnd type="none" w="sm" len="sm"/>
            <a:tailEnd type="none" w="sm" len="sm"/>
          </a:ln>
        </p:spPr>
      </p:sp>
      <p:sp>
        <p:nvSpPr>
          <p:cNvPr id="4" name="Freeform 4"/>
          <p:cNvSpPr/>
          <p:nvPr/>
        </p:nvSpPr>
        <p:spPr>
          <a:xfrm>
            <a:off x="10200887" y="1179167"/>
            <a:ext cx="10236981" cy="10236981"/>
          </a:xfrm>
          <a:custGeom>
            <a:avLst/>
            <a:gdLst/>
            <a:ahLst/>
            <a:cxnLst/>
            <a:rect l="l" t="t" r="r" b="b"/>
            <a:pathLst>
              <a:path w="10236981" h="10236981">
                <a:moveTo>
                  <a:pt x="0" y="0"/>
                </a:moveTo>
                <a:lnTo>
                  <a:pt x="10236981" y="0"/>
                </a:lnTo>
                <a:lnTo>
                  <a:pt x="10236981"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664991" y="2667920"/>
            <a:ext cx="10719808" cy="3241676"/>
          </a:xfrm>
          <a:prstGeom prst="rect">
            <a:avLst/>
          </a:prstGeom>
        </p:spPr>
        <p:txBody>
          <a:bodyPr lIns="0" tIns="0" rIns="0" bIns="0" rtlCol="0" anchor="t">
            <a:spAutoFit/>
          </a:bodyPr>
          <a:lstStyle/>
          <a:p>
            <a:pPr algn="l">
              <a:lnSpc>
                <a:spcPts val="8000"/>
              </a:lnSpc>
              <a:spcBef>
                <a:spcPct val="0"/>
              </a:spcBef>
            </a:pPr>
            <a:r>
              <a:rPr lang="en-US" sz="8000" b="1" spc="-264">
                <a:solidFill>
                  <a:srgbClr val="1971E7"/>
                </a:solidFill>
                <a:latin typeface="ITC Avant Garde Gothic Bold"/>
                <a:ea typeface="ITC Avant Garde Gothic Bold"/>
                <a:cs typeface="ITC Avant Garde Gothic Bold"/>
                <a:sym typeface="ITC Avant Garde Gothic Bold"/>
              </a:rPr>
              <a:t>Informasi Kinerja dan Efektivitas Sistem Manajemen</a:t>
            </a:r>
          </a:p>
        </p:txBody>
      </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8841395" y="79305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a:off x="16087743" y="788260"/>
            <a:ext cx="1379267" cy="1379267"/>
          </a:xfrm>
          <a:custGeom>
            <a:avLst/>
            <a:gdLst/>
            <a:ahLst/>
            <a:cxnLst/>
            <a:rect l="l" t="t" r="r" b="b"/>
            <a:pathLst>
              <a:path w="1379267" h="1379267">
                <a:moveTo>
                  <a:pt x="0" y="0"/>
                </a:moveTo>
                <a:lnTo>
                  <a:pt x="1379267" y="0"/>
                </a:lnTo>
                <a:lnTo>
                  <a:pt x="1379267" y="1379267"/>
                </a:lnTo>
                <a:lnTo>
                  <a:pt x="0" y="1379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255991" y="901732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79148" y="6046935"/>
            <a:ext cx="10236981" cy="10236981"/>
          </a:xfrm>
          <a:custGeom>
            <a:avLst/>
            <a:gdLst/>
            <a:ahLst/>
            <a:cxnLst/>
            <a:rect l="l" t="t" r="r" b="b"/>
            <a:pathLst>
              <a:path w="10236981" h="10236981">
                <a:moveTo>
                  <a:pt x="0" y="0"/>
                </a:moveTo>
                <a:lnTo>
                  <a:pt x="10236981" y="0"/>
                </a:lnTo>
                <a:lnTo>
                  <a:pt x="10236981"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834223" y="-978681"/>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1" name="TextBox 11"/>
          <p:cNvSpPr txBox="1"/>
          <p:nvPr/>
        </p:nvSpPr>
        <p:spPr>
          <a:xfrm>
            <a:off x="12092610" y="740635"/>
            <a:ext cx="5047387" cy="860425"/>
          </a:xfrm>
          <a:prstGeom prst="rect">
            <a:avLst/>
          </a:prstGeom>
        </p:spPr>
        <p:txBody>
          <a:bodyPr lIns="0" tIns="0" rIns="0" bIns="0" rtlCol="0" anchor="t">
            <a:spAutoFit/>
          </a:bodyPr>
          <a:lstStyle/>
          <a:p>
            <a:pPr algn="l">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graphicFrame>
        <p:nvGraphicFramePr>
          <p:cNvPr id="12" name="Table 12"/>
          <p:cNvGraphicFramePr>
            <a:graphicFrameLocks noGrp="1"/>
          </p:cNvGraphicFramePr>
          <p:nvPr/>
        </p:nvGraphicFramePr>
        <p:xfrm>
          <a:off x="4236205" y="428253"/>
          <a:ext cx="7408730" cy="9335115"/>
        </p:xfrm>
        <a:graphic>
          <a:graphicData uri="http://schemas.openxmlformats.org/drawingml/2006/table">
            <a:tbl>
              <a:tblPr/>
              <a:tblGrid>
                <a:gridCol w="3533233">
                  <a:extLst>
                    <a:ext uri="{9D8B030D-6E8A-4147-A177-3AD203B41FA5}">
                      <a16:colId xmlns:a16="http://schemas.microsoft.com/office/drawing/2014/main" val="20000"/>
                    </a:ext>
                  </a:extLst>
                </a:gridCol>
                <a:gridCol w="3875497">
                  <a:extLst>
                    <a:ext uri="{9D8B030D-6E8A-4147-A177-3AD203B41FA5}">
                      <a16:colId xmlns:a16="http://schemas.microsoft.com/office/drawing/2014/main" val="20001"/>
                    </a:ext>
                  </a:extLst>
                </a:gridCol>
              </a:tblGrid>
              <a:tr h="717303">
                <a:tc>
                  <a:txBody>
                    <a:bodyPr/>
                    <a:lstStyle/>
                    <a:p>
                      <a:pPr algn="ctr">
                        <a:lnSpc>
                          <a:spcPts val="1960"/>
                        </a:lnSpc>
                        <a:defRPr/>
                      </a:pPr>
                      <a:r>
                        <a:rPr lang="en-US" sz="14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BSC Input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8151">
                <a:tc>
                  <a:txBody>
                    <a:bodyPr/>
                    <a:lstStyle/>
                    <a:p>
                      <a:pPr algn="ctr">
                        <a:lnSpc>
                          <a:spcPts val="1960"/>
                        </a:lnSpc>
                        <a:defRPr/>
                      </a:pPr>
                      <a:r>
                        <a:rPr lang="en-US" sz="1400">
                          <a:solidFill>
                            <a:srgbClr val="000000"/>
                          </a:solidFill>
                          <a:latin typeface="Garet"/>
                          <a:ea typeface="Garet"/>
                          <a:cs typeface="Garet"/>
                          <a:sym typeface="Garet"/>
                        </a:rPr>
                        <a:t>CMS</a:t>
                      </a:r>
                      <a:endParaRPr lang="en-US" sz="110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8151">
                <a:tc>
                  <a:txBody>
                    <a:bodyPr/>
                    <a:lstStyle/>
                    <a:p>
                      <a:pPr algn="ctr">
                        <a:lnSpc>
                          <a:spcPts val="1960"/>
                        </a:lnSpc>
                        <a:defRPr/>
                      </a:pPr>
                      <a:r>
                        <a:rPr lang="en-US" sz="1400">
                          <a:solidFill>
                            <a:srgbClr val="000000"/>
                          </a:solidFill>
                          <a:latin typeface="Garet"/>
                          <a:ea typeface="Garet"/>
                          <a:cs typeface="Garet"/>
                          <a:sym typeface="Garet"/>
                        </a:rPr>
                        <a:t>RND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8151">
                <a:tc>
                  <a:txBody>
                    <a:bodyPr/>
                    <a:lstStyle/>
                    <a:p>
                      <a:pPr algn="ctr">
                        <a:lnSpc>
                          <a:spcPts val="1960"/>
                        </a:lnSpc>
                        <a:defRPr/>
                      </a:pPr>
                      <a:r>
                        <a:rPr lang="en-US" sz="1400">
                          <a:solidFill>
                            <a:srgbClr val="000000"/>
                          </a:solidFill>
                          <a:latin typeface="Garet"/>
                          <a:ea typeface="Garet"/>
                          <a:cs typeface="Garet"/>
                          <a:sym typeface="Garet"/>
                        </a:rPr>
                        <a:t>FIACO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8151">
                <a:tc>
                  <a:txBody>
                    <a:bodyPr/>
                    <a:lstStyle/>
                    <a:p>
                      <a:pPr algn="ctr">
                        <a:lnSpc>
                          <a:spcPts val="1960"/>
                        </a:lnSpc>
                        <a:defRPr/>
                      </a:pPr>
                      <a:r>
                        <a:rPr lang="en-US" sz="1400">
                          <a:solidFill>
                            <a:srgbClr val="000000"/>
                          </a:solidFill>
                          <a:latin typeface="Garet"/>
                          <a:ea typeface="Garet"/>
                          <a:cs typeface="Garet"/>
                          <a:sym typeface="Garet"/>
                        </a:rPr>
                        <a:t>PURCHASING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8151">
                <a:tc>
                  <a:txBody>
                    <a:bodyPr/>
                    <a:lstStyle/>
                    <a:p>
                      <a:pPr algn="ctr">
                        <a:lnSpc>
                          <a:spcPts val="1960"/>
                        </a:lnSpc>
                        <a:defRPr/>
                      </a:pPr>
                      <a:r>
                        <a:rPr lang="en-US" sz="1400">
                          <a:solidFill>
                            <a:srgbClr val="000000"/>
                          </a:solidFill>
                          <a:latin typeface="Garet"/>
                          <a:ea typeface="Garet"/>
                          <a:cs typeface="Garet"/>
                          <a:sym typeface="Garet"/>
                        </a:rPr>
                        <a:t>IT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18151">
                <a:tc>
                  <a:txBody>
                    <a:bodyPr/>
                    <a:lstStyle/>
                    <a:p>
                      <a:pPr algn="ctr">
                        <a:lnSpc>
                          <a:spcPts val="1960"/>
                        </a:lnSpc>
                        <a:defRPr/>
                      </a:pPr>
                      <a:r>
                        <a:rPr lang="en-US" sz="1400">
                          <a:solidFill>
                            <a:srgbClr val="000000"/>
                          </a:solidFill>
                          <a:latin typeface="Garet"/>
                          <a:ea typeface="Garet"/>
                          <a:cs typeface="Garet"/>
                          <a:sym typeface="Garet"/>
                        </a:rPr>
                        <a:t>HCGA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18151">
                <a:tc>
                  <a:txBody>
                    <a:bodyPr/>
                    <a:lstStyle/>
                    <a:p>
                      <a:pPr algn="ctr">
                        <a:lnSpc>
                          <a:spcPts val="1960"/>
                        </a:lnSpc>
                        <a:defRPr/>
                      </a:pPr>
                      <a:r>
                        <a:rPr lang="en-US" sz="1400">
                          <a:solidFill>
                            <a:srgbClr val="000000"/>
                          </a:solidFill>
                          <a:latin typeface="Garet"/>
                          <a:ea typeface="Garet"/>
                          <a:cs typeface="Garet"/>
                          <a:sym typeface="Garet"/>
                        </a:rPr>
                        <a:t>*SALES &amp; MARKETING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18151">
                <a:tc>
                  <a:txBody>
                    <a:bodyPr/>
                    <a:lstStyle/>
                    <a:p>
                      <a:pPr algn="ctr">
                        <a:lnSpc>
                          <a:spcPts val="1960"/>
                        </a:lnSpc>
                        <a:defRPr/>
                      </a:pPr>
                      <a:r>
                        <a:rPr lang="en-US" sz="1400">
                          <a:solidFill>
                            <a:srgbClr val="000000"/>
                          </a:solidFill>
                          <a:latin typeface="Garet"/>
                          <a:ea typeface="Garet"/>
                          <a:cs typeface="Garet"/>
                          <a:sym typeface="Garet"/>
                        </a:rPr>
                        <a:t>PRODUKSI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7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718151">
                <a:tc>
                  <a:txBody>
                    <a:bodyPr/>
                    <a:lstStyle/>
                    <a:p>
                      <a:pPr algn="ctr">
                        <a:lnSpc>
                          <a:spcPts val="700"/>
                        </a:lnSpc>
                        <a:defRPr/>
                      </a:pPr>
                      <a:r>
                        <a:rPr lang="en-US" sz="1400">
                          <a:solidFill>
                            <a:srgbClr val="000000"/>
                          </a:solidFill>
                          <a:latin typeface="Garet"/>
                          <a:ea typeface="Garet"/>
                          <a:cs typeface="Garet"/>
                          <a:sym typeface="Garet"/>
                        </a:rPr>
                        <a:t>ENGINEERING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718151">
                <a:tc>
                  <a:txBody>
                    <a:bodyPr/>
                    <a:lstStyle/>
                    <a:p>
                      <a:pPr algn="ctr">
                        <a:lnSpc>
                          <a:spcPts val="1960"/>
                        </a:lnSpc>
                        <a:defRPr/>
                      </a:pPr>
                      <a:r>
                        <a:rPr lang="en-US" sz="1400">
                          <a:solidFill>
                            <a:srgbClr val="000000"/>
                          </a:solidFill>
                          <a:latin typeface="Garet"/>
                          <a:ea typeface="Garet"/>
                          <a:cs typeface="Garet"/>
                          <a:sym typeface="Garet"/>
                        </a:rPr>
                        <a:t>SCM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718151">
                <a:tc>
                  <a:txBody>
                    <a:bodyPr/>
                    <a:lstStyle/>
                    <a:p>
                      <a:pPr algn="ctr">
                        <a:lnSpc>
                          <a:spcPts val="1960"/>
                        </a:lnSpc>
                        <a:defRPr/>
                      </a:pPr>
                      <a:r>
                        <a:rPr lang="en-US" sz="1400">
                          <a:solidFill>
                            <a:srgbClr val="000000"/>
                          </a:solidFill>
                          <a:latin typeface="Garet"/>
                          <a:ea typeface="Garet"/>
                          <a:cs typeface="Garet"/>
                          <a:sym typeface="Garet"/>
                        </a:rPr>
                        <a:t>QC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718151">
                <a:tc>
                  <a:txBody>
                    <a:bodyPr/>
                    <a:lstStyle/>
                    <a:p>
                      <a:pPr algn="ctr">
                        <a:lnSpc>
                          <a:spcPts val="1960"/>
                        </a:lnSpc>
                        <a:defRPr/>
                      </a:pPr>
                      <a:r>
                        <a:rPr lang="en-US" sz="1400">
                          <a:solidFill>
                            <a:srgbClr val="000000"/>
                          </a:solidFill>
                          <a:latin typeface="Garet"/>
                          <a:ea typeface="Garet"/>
                          <a:cs typeface="Garet"/>
                          <a:sym typeface="Garet"/>
                        </a:rPr>
                        <a:t>MSD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13" name="Freeform 13"/>
          <p:cNvSpPr/>
          <p:nvPr/>
        </p:nvSpPr>
        <p:spPr>
          <a:xfrm>
            <a:off x="9485574" y="128016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9485574" y="198316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9485574" y="268764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9485574" y="339211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9485574" y="413980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9485574" y="484428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9485574" y="556153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9485574" y="6313635"/>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9485574" y="701810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22"/>
          <p:cNvSpPr/>
          <p:nvPr/>
        </p:nvSpPr>
        <p:spPr>
          <a:xfrm>
            <a:off x="9485574" y="7722583"/>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9485574" y="839190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9485574" y="914400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12799811" y="4696646"/>
            <a:ext cx="4077022" cy="1227973"/>
          </a:xfrm>
          <a:prstGeom prst="rect">
            <a:avLst/>
          </a:prstGeom>
        </p:spPr>
        <p:txBody>
          <a:bodyPr lIns="0" tIns="0" rIns="0" bIns="0" rtlCol="0" anchor="t">
            <a:spAutoFit/>
          </a:bodyPr>
          <a:lstStyle/>
          <a:p>
            <a:pPr algn="ctr">
              <a:lnSpc>
                <a:spcPts val="3345"/>
              </a:lnSpc>
            </a:pPr>
            <a:r>
              <a:rPr lang="en-US" sz="2389" spc="-83">
                <a:solidFill>
                  <a:srgbClr val="000000"/>
                </a:solidFill>
                <a:latin typeface="Garet"/>
                <a:ea typeface="Garet"/>
                <a:cs typeface="Garet"/>
                <a:sym typeface="Garet"/>
              </a:rPr>
              <a:t>Untuk periode Jan - Mei, tiap Dept telah melakukan pengisian BSC pada Portal.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p:cNvSpPr txBox="1"/>
          <p:nvPr/>
        </p:nvSpPr>
        <p:spPr>
          <a:xfrm>
            <a:off x="1028700" y="1309954"/>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3" name="TextBox 13"/>
          <p:cNvSpPr txBox="1"/>
          <p:nvPr/>
        </p:nvSpPr>
        <p:spPr>
          <a:xfrm>
            <a:off x="13782726" y="7907436"/>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pic>
        <p:nvPicPr>
          <p:cNvPr id="14" name="Picture 13">
            <a:extLst>
              <a:ext uri="{FF2B5EF4-FFF2-40B4-BE49-F238E27FC236}">
                <a16:creationId xmlns:a16="http://schemas.microsoft.com/office/drawing/2014/main" id="{74A51A34-F575-74D4-F72C-B2DF8182594E}"/>
              </a:ext>
            </a:extLst>
          </p:cNvPr>
          <p:cNvPicPr>
            <a:picLocks noChangeAspect="1"/>
          </p:cNvPicPr>
          <p:nvPr/>
        </p:nvPicPr>
        <p:blipFill>
          <a:blip r:embed="rId5"/>
          <a:stretch>
            <a:fillRect/>
          </a:stretch>
        </p:blipFill>
        <p:spPr>
          <a:xfrm>
            <a:off x="1137716" y="2276377"/>
            <a:ext cx="16786090" cy="52959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grpSp>
        <p:nvGrpSpPr>
          <p:cNvPr id="12" name="Group 12"/>
          <p:cNvGrpSpPr/>
          <p:nvPr/>
        </p:nvGrpSpPr>
        <p:grpSpPr>
          <a:xfrm>
            <a:off x="13525104" y="5744440"/>
            <a:ext cx="410199" cy="191252"/>
            <a:chOff x="0" y="0"/>
            <a:chExt cx="108036" cy="50371"/>
          </a:xfrm>
        </p:grpSpPr>
        <p:sp>
          <p:nvSpPr>
            <p:cNvPr id="13" name="Freeform 13"/>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sp>
        <p:sp>
          <p:nvSpPr>
            <p:cNvPr id="14" name="TextBox 14"/>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p:cNvSpPr txBox="1"/>
          <p:nvPr/>
        </p:nvSpPr>
        <p:spPr>
          <a:xfrm>
            <a:off x="843500" y="9708319"/>
            <a:ext cx="370062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*data Januari - May 2025</a:t>
            </a:r>
          </a:p>
        </p:txBody>
      </p:sp>
      <p:graphicFrame>
        <p:nvGraphicFramePr>
          <p:cNvPr id="18" name="Table 17">
            <a:extLst>
              <a:ext uri="{FF2B5EF4-FFF2-40B4-BE49-F238E27FC236}">
                <a16:creationId xmlns:a16="http://schemas.microsoft.com/office/drawing/2014/main" id="{FDE4F453-AEFF-675C-700D-7742D27A6D17}"/>
              </a:ext>
            </a:extLst>
          </p:cNvPr>
          <p:cNvGraphicFramePr>
            <a:graphicFrameLocks noGrp="1"/>
          </p:cNvGraphicFramePr>
          <p:nvPr>
            <p:extLst>
              <p:ext uri="{D42A27DB-BD31-4B8C-83A1-F6EECF244321}">
                <p14:modId xmlns:p14="http://schemas.microsoft.com/office/powerpoint/2010/main" val="4256526775"/>
              </p:ext>
            </p:extLst>
          </p:nvPr>
        </p:nvGraphicFramePr>
        <p:xfrm>
          <a:off x="580604" y="1659544"/>
          <a:ext cx="17707396" cy="7933882"/>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554313">
                <a:tc>
                  <a:txBody>
                    <a:bodyPr/>
                    <a:lstStyle/>
                    <a:p>
                      <a:pPr algn="ctr" fontAlgn="ctr">
                        <a:buNone/>
                      </a:pPr>
                      <a:r>
                        <a:rPr lang="en-US" sz="2000" b="1" u="none" strike="noStrike">
                          <a:solidFill>
                            <a:schemeClr val="bg1"/>
                          </a:solidFill>
                          <a:effectLst/>
                        </a:rPr>
                        <a:t>No</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554313">
                <a:tc>
                  <a:txBody>
                    <a:bodyPr/>
                    <a:lstStyle/>
                    <a:p>
                      <a:pPr algn="ctr" fontAlgn="b">
                        <a:buNone/>
                      </a:pPr>
                      <a:r>
                        <a:rPr lang="en-US" sz="2000" u="none" strike="noStrike">
                          <a:effectLst/>
                        </a:rPr>
                        <a:t>1</a:t>
                      </a:r>
                      <a:endParaRPr lang="en-US" sz="2000" b="0" i="0" u="none" strike="noStrike">
                        <a:effectLst/>
                        <a:latin typeface="Calibri" panose="020F0502020204030204" pitchFamily="34" charset="0"/>
                      </a:endParaRPr>
                    </a:p>
                  </a:txBody>
                  <a:tcPr marL="5467" marR="5467" marT="5467" marB="0" anchor="b"/>
                </a:tc>
                <a:tc rowSpan="9">
                  <a:txBody>
                    <a:bodyPr/>
                    <a:lstStyle/>
                    <a:p>
                      <a:pPr algn="ctr" fontAlgn="ctr">
                        <a:buNone/>
                      </a:pPr>
                      <a:r>
                        <a:rPr lang="en-US" sz="2000" u="none" strike="noStrike" dirty="0">
                          <a:effectLst/>
                        </a:rPr>
                        <a:t>Financial</a:t>
                      </a:r>
                      <a:endParaRPr lang="en-US" sz="2000" b="0" i="0" u="none" strike="noStrike" dirty="0">
                        <a:effectLst/>
                        <a:latin typeface="Calibri" panose="020F0502020204030204" pitchFamily="34" charset="0"/>
                      </a:endParaRPr>
                    </a:p>
                  </a:txBody>
                  <a:tcPr marL="5467" marR="5467" marT="5467" marB="0" anchor="ctr"/>
                </a:tc>
                <a:tc rowSpan="2">
                  <a:txBody>
                    <a:bodyPr/>
                    <a:lstStyle/>
                    <a:p>
                      <a:pPr algn="ctr" fontAlgn="ctr">
                        <a:buNone/>
                      </a:pPr>
                      <a:r>
                        <a:rPr lang="en-US" sz="2000" u="none" strike="noStrike">
                          <a:effectLst/>
                        </a:rPr>
                        <a:t>Sales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Total Sales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132,007.00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71,673.00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54.29%</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597596672"/>
                  </a:ext>
                </a:extLst>
              </a:tr>
              <a:tr h="554313">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Total Sales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164,125.00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140,443.00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85.57%</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504692713"/>
                  </a:ext>
                </a:extLst>
              </a:tr>
              <a:tr h="554313">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a:effectLst/>
                        </a:rPr>
                        <a:t>Profitable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Net Profit Before Tax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1,849.00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-3,335.90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1800" b="0" i="0" kern="1200" dirty="0">
                          <a:solidFill>
                            <a:schemeClr val="dk1"/>
                          </a:solidFill>
                          <a:effectLst/>
                          <a:latin typeface="+mn-lt"/>
                          <a:ea typeface="+mn-ea"/>
                          <a:cs typeface="+mn-cs"/>
                        </a:rPr>
                        <a:t>-180.42%</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884592277"/>
                  </a:ext>
                </a:extLst>
              </a:tr>
              <a:tr h="554313">
                <a:tc>
                  <a:txBody>
                    <a:bodyPr/>
                    <a:lstStyle/>
                    <a:p>
                      <a:pPr algn="ctr" fontAlgn="b">
                        <a:buNone/>
                      </a:pPr>
                      <a:r>
                        <a:rPr lang="en-US" sz="2000" u="none" strike="noStrike">
                          <a:effectLst/>
                        </a:rPr>
                        <a:t>4</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Net Profit Before Tax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3,386.00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l" fontAlgn="b">
                        <a:buNone/>
                      </a:pPr>
                      <a:r>
                        <a:rPr lang="en-US" sz="2000" u="none" strike="noStrike" dirty="0">
                          <a:effectLst/>
                        </a:rPr>
                        <a:t>-701.00 Juta Rupiah</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-20.7%</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345575278"/>
                  </a:ext>
                </a:extLst>
              </a:tr>
              <a:tr h="554313">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3">
                  <a:txBody>
                    <a:bodyPr/>
                    <a:lstStyle/>
                    <a:p>
                      <a:pPr algn="ctr" fontAlgn="ctr">
                        <a:buNone/>
                      </a:pPr>
                      <a:r>
                        <a:rPr lang="en-US" sz="2000" u="none" strike="noStrike">
                          <a:effectLst/>
                        </a:rPr>
                        <a:t>Cost Effectiveness</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Selling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7.50 %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10.82 % dari Total Sales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69.32%</a:t>
                      </a:r>
                      <a:endParaRPr lang="en-US" sz="2000" b="0" i="0" u="none" strike="noStrike">
                        <a:effectLst/>
                        <a:latin typeface="Calibri" panose="020F0502020204030204" pitchFamily="34" charset="0"/>
                      </a:endParaRPr>
                    </a:p>
                  </a:txBody>
                  <a:tcPr marL="5467" marR="5467" marT="5467" marB="0" anchor="b"/>
                </a:tc>
                <a:extLst>
                  <a:ext uri="{0D108BD9-81ED-4DB2-BD59-A6C34878D82A}">
                    <a16:rowId xmlns:a16="http://schemas.microsoft.com/office/drawing/2014/main" val="3567095556"/>
                  </a:ext>
                </a:extLst>
              </a:tr>
              <a:tr h="554313">
                <a:tc>
                  <a:txBody>
                    <a:bodyPr/>
                    <a:lstStyle/>
                    <a:p>
                      <a:pPr algn="ctr" fontAlgn="b">
                        <a:buNone/>
                      </a:pPr>
                      <a:r>
                        <a:rPr lang="en-US" sz="2000" u="none" strike="noStrike">
                          <a:effectLst/>
                        </a:rPr>
                        <a:t>6</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GA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95.00 % Budget</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87.00 % Budget</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109.2%</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183105184"/>
                  </a:ext>
                </a:extLst>
              </a:tr>
              <a:tr h="554313">
                <a:tc>
                  <a:txBody>
                    <a:bodyPr/>
                    <a:lstStyle/>
                    <a:p>
                      <a:pPr algn="ctr" fontAlgn="b">
                        <a:buNone/>
                      </a:pPr>
                      <a:r>
                        <a:rPr lang="en-US" sz="2000" u="none" strike="noStrike">
                          <a:effectLst/>
                        </a:rPr>
                        <a:t>7</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Interest Expenses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0.90 %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1.60 % dari Total Sales</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56.25%</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494932368"/>
                  </a:ext>
                </a:extLst>
              </a:tr>
              <a:tr h="554313">
                <a:tc>
                  <a:txBody>
                    <a:bodyPr/>
                    <a:lstStyle/>
                    <a:p>
                      <a:pPr algn="ctr" fontAlgn="b">
                        <a:buNone/>
                      </a:pPr>
                      <a:r>
                        <a:rPr lang="en-US" sz="2000" u="none" strike="noStrike">
                          <a:effectLst/>
                        </a:rPr>
                        <a:t>8</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a:effectLst/>
                        </a:rPr>
                        <a:t>Gross Profit Growth</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Gross Profit Konsol</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53,167.00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40,354.00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75.9%</a:t>
                      </a:r>
                      <a:endParaRPr lang="en-US" sz="2000" b="0" i="0" u="none" strike="noStrike">
                        <a:effectLst/>
                        <a:latin typeface="Calibri" panose="020F0502020204030204" pitchFamily="34" charset="0"/>
                      </a:endParaRPr>
                    </a:p>
                  </a:txBody>
                  <a:tcPr marL="5467" marR="5467" marT="5467" marB="0" anchor="b"/>
                </a:tc>
                <a:extLst>
                  <a:ext uri="{0D108BD9-81ED-4DB2-BD59-A6C34878D82A}">
                    <a16:rowId xmlns:a16="http://schemas.microsoft.com/office/drawing/2014/main" val="3053135562"/>
                  </a:ext>
                </a:extLst>
              </a:tr>
              <a:tr h="554313">
                <a:tc>
                  <a:txBody>
                    <a:bodyPr/>
                    <a:lstStyle/>
                    <a:p>
                      <a:pPr algn="ctr" fontAlgn="b">
                        <a:buNone/>
                      </a:pPr>
                      <a:r>
                        <a:rPr lang="en-US" sz="2000" u="none" strike="noStrike">
                          <a:effectLst/>
                        </a:rPr>
                        <a:t>9</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Gross Profit Single</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5%</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17,837.00 Juta Rupiah</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11,020.00 Juta Rupiah</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61.78%</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406251085"/>
                  </a:ext>
                </a:extLst>
              </a:tr>
              <a:tr h="554313">
                <a:tc>
                  <a:txBody>
                    <a:bodyPr/>
                    <a:lstStyle/>
                    <a:p>
                      <a:pPr algn="ctr" fontAlgn="b">
                        <a:buNone/>
                      </a:pPr>
                      <a:r>
                        <a:rPr lang="en-US" sz="2000" u="none" strike="noStrike">
                          <a:effectLst/>
                        </a:rPr>
                        <a:t>10</a:t>
                      </a:r>
                      <a:endParaRPr lang="en-US" sz="2000" b="0" i="0" u="none" strike="noStrike">
                        <a:effectLst/>
                        <a:latin typeface="Calibri" panose="020F0502020204030204" pitchFamily="34" charset="0"/>
                      </a:endParaRPr>
                    </a:p>
                  </a:txBody>
                  <a:tcPr marL="5467" marR="5467" marT="5467" marB="0" anchor="b"/>
                </a:tc>
                <a:tc rowSpan="4">
                  <a:txBody>
                    <a:bodyPr/>
                    <a:lstStyle/>
                    <a:p>
                      <a:pPr algn="ctr" fontAlgn="ctr">
                        <a:buNone/>
                      </a:pPr>
                      <a:r>
                        <a:rPr lang="en-US" sz="2000" u="none" strike="noStrike">
                          <a:effectLst/>
                        </a:rPr>
                        <a:t>Customer</a:t>
                      </a:r>
                      <a:endParaRPr lang="en-US" sz="2000" b="0" i="0" u="none" strike="noStrike">
                        <a:effectLst/>
                        <a:latin typeface="Calibri" panose="020F0502020204030204" pitchFamily="34" charset="0"/>
                      </a:endParaRPr>
                    </a:p>
                  </a:txBody>
                  <a:tcPr marL="5467" marR="5467" marT="5467" marB="0" anchor="ctr"/>
                </a:tc>
                <a:tc rowSpan="2">
                  <a:txBody>
                    <a:bodyPr/>
                    <a:lstStyle/>
                    <a:p>
                      <a:pPr algn="ctr" fontAlgn="ctr">
                        <a:buNone/>
                      </a:pPr>
                      <a:r>
                        <a:rPr lang="en-US" sz="2000" u="none" strike="noStrike">
                          <a:effectLst/>
                        </a:rPr>
                        <a:t>Customer Satisfaction</a:t>
                      </a:r>
                      <a:endParaRPr lang="en-US" sz="2000" b="0" i="0" u="none" strike="noStrike">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Report Survey Kepuasan Pelanggan</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 Juli Selesai</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 Juli Selesai</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2549800582"/>
                  </a:ext>
                </a:extLst>
              </a:tr>
              <a:tr h="554313">
                <a:tc>
                  <a:txBody>
                    <a:bodyPr/>
                    <a:lstStyle/>
                    <a:p>
                      <a:pPr algn="ctr" fontAlgn="b">
                        <a:buNone/>
                      </a:pPr>
                      <a:r>
                        <a:rPr lang="en-US" sz="2000" u="none" strike="noStrike">
                          <a:effectLst/>
                        </a:rPr>
                        <a:t>11</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dirty="0" err="1">
                          <a:effectLst/>
                        </a:rPr>
                        <a:t>Indeks</a:t>
                      </a:r>
                      <a:r>
                        <a:rPr lang="en-US" sz="2000" u="none" strike="noStrike" dirty="0">
                          <a:effectLst/>
                        </a:rPr>
                        <a:t> </a:t>
                      </a:r>
                      <a:r>
                        <a:rPr lang="en-US" sz="2000" u="none" strike="noStrike" dirty="0" err="1">
                          <a:effectLst/>
                        </a:rPr>
                        <a:t>Kepuasan</a:t>
                      </a:r>
                      <a:r>
                        <a:rPr lang="en-US" sz="2000" u="none" strike="noStrike" dirty="0">
                          <a:effectLst/>
                        </a:rPr>
                        <a:t> </a:t>
                      </a:r>
                      <a:r>
                        <a:rPr lang="en-US" sz="2000" u="none" strike="noStrike" dirty="0" err="1">
                          <a:effectLst/>
                        </a:rPr>
                        <a:t>Pelanggan</a:t>
                      </a:r>
                      <a:endParaRPr lang="en-US" sz="2000" b="0" i="0" u="none" strike="noStrike" dirty="0">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2%</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dari skala 4</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dari skala 4</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2621418153"/>
                  </a:ext>
                </a:extLst>
              </a:tr>
              <a:tr h="641063">
                <a:tc>
                  <a:txBody>
                    <a:bodyPr/>
                    <a:lstStyle/>
                    <a:p>
                      <a:pPr algn="ctr" fontAlgn="b">
                        <a:buNone/>
                      </a:pPr>
                      <a:r>
                        <a:rPr lang="en-US" sz="2000" u="none" strike="noStrike">
                          <a:effectLst/>
                        </a:rPr>
                        <a:t>12</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rowSpan="2">
                  <a:txBody>
                    <a:bodyPr/>
                    <a:lstStyle/>
                    <a:p>
                      <a:pPr algn="ctr" fontAlgn="ctr">
                        <a:buNone/>
                      </a:pPr>
                      <a:r>
                        <a:rPr lang="en-US" sz="2000" u="none" strike="noStrike" dirty="0">
                          <a:effectLst/>
                        </a:rPr>
                        <a:t>Innovative Products</a:t>
                      </a:r>
                      <a:endParaRPr lang="en-US" sz="2000" b="0" i="0" u="none" strike="noStrike" dirty="0">
                        <a:effectLst/>
                        <a:latin typeface="Calibri" panose="020F0502020204030204" pitchFamily="34" charset="0"/>
                      </a:endParaRPr>
                    </a:p>
                  </a:txBody>
                  <a:tcPr marL="5467" marR="5467" marT="5467" marB="0" anchor="ctr"/>
                </a:tc>
                <a:tc>
                  <a:txBody>
                    <a:bodyPr/>
                    <a:lstStyle/>
                    <a:p>
                      <a:pPr algn="l" fontAlgn="b">
                        <a:buNone/>
                      </a:pPr>
                      <a:r>
                        <a:rPr lang="en-US" sz="2000" u="none" strike="noStrike">
                          <a:effectLst/>
                        </a:rPr>
                        <a:t>Produk Hasil Pengembangan Alkes Dapat Diterima Pasar</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0.00 Produk</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1.00 Produk</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120%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1354121521"/>
                  </a:ext>
                </a:extLst>
              </a:tr>
              <a:tr h="641063">
                <a:tc>
                  <a:txBody>
                    <a:bodyPr/>
                    <a:lstStyle/>
                    <a:p>
                      <a:pPr algn="ctr" fontAlgn="b">
                        <a:buNone/>
                      </a:pPr>
                      <a:r>
                        <a:rPr lang="en-US" sz="2000" u="none" strike="noStrike">
                          <a:effectLst/>
                        </a:rPr>
                        <a:t>13</a:t>
                      </a:r>
                      <a:endParaRPr lang="en-US" sz="2000" b="0" i="0" u="none" strike="noStrike">
                        <a:effectLst/>
                        <a:latin typeface="Calibri" panose="020F0502020204030204" pitchFamily="34" charset="0"/>
                      </a:endParaRPr>
                    </a:p>
                  </a:txBody>
                  <a:tcPr marL="5467" marR="5467" marT="5467" marB="0" anchor="b"/>
                </a:tc>
                <a:tc vMerge="1">
                  <a:txBody>
                    <a:bodyPr/>
                    <a:lstStyle/>
                    <a:p>
                      <a:endParaRPr lang="en-US"/>
                    </a:p>
                  </a:txBody>
                  <a:tcPr/>
                </a:tc>
                <a:tc vMerge="1">
                  <a:txBody>
                    <a:bodyPr/>
                    <a:lstStyle/>
                    <a:p>
                      <a:endParaRPr lang="en-US"/>
                    </a:p>
                  </a:txBody>
                  <a:tcPr/>
                </a:tc>
                <a:tc>
                  <a:txBody>
                    <a:bodyPr/>
                    <a:lstStyle/>
                    <a:p>
                      <a:pPr algn="l" fontAlgn="b">
                        <a:buNone/>
                      </a:pPr>
                      <a:r>
                        <a:rPr lang="en-US" sz="2000" u="none" strike="noStrike">
                          <a:effectLst/>
                        </a:rPr>
                        <a:t>Produk Hasil Pengembangan Furniture Dapat Diterima Pasar</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a:effectLst/>
                        </a:rPr>
                        <a:t>3%</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2.00 Produk</a:t>
                      </a:r>
                      <a:endParaRPr lang="en-US" sz="2000" b="0" i="0" u="none" strike="noStrike">
                        <a:effectLst/>
                        <a:latin typeface="Calibri" panose="020F0502020204030204" pitchFamily="34" charset="0"/>
                      </a:endParaRPr>
                    </a:p>
                  </a:txBody>
                  <a:tcPr marL="5467" marR="5467" marT="5467" marB="0" anchor="b"/>
                </a:tc>
                <a:tc>
                  <a:txBody>
                    <a:bodyPr/>
                    <a:lstStyle/>
                    <a:p>
                      <a:pPr algn="l" fontAlgn="b">
                        <a:buNone/>
                      </a:pPr>
                      <a:r>
                        <a:rPr lang="en-US" sz="2000" u="none" strike="noStrike">
                          <a:effectLst/>
                        </a:rPr>
                        <a:t>10.00 Produk</a:t>
                      </a:r>
                      <a:endParaRPr lang="en-US" sz="2000" b="0" i="0" u="none" strike="noStrike">
                        <a:effectLst/>
                        <a:latin typeface="Calibri" panose="020F0502020204030204" pitchFamily="34" charset="0"/>
                      </a:endParaRPr>
                    </a:p>
                  </a:txBody>
                  <a:tcPr marL="5467" marR="5467" marT="5467" marB="0" anchor="b"/>
                </a:tc>
                <a:tc>
                  <a:txBody>
                    <a:bodyPr/>
                    <a:lstStyle/>
                    <a:p>
                      <a:pPr algn="ctr" fontAlgn="b">
                        <a:buNone/>
                      </a:pPr>
                      <a:r>
                        <a:rPr lang="en-US" sz="2000" u="none" strike="noStrike" dirty="0">
                          <a:effectLst/>
                        </a:rPr>
                        <a:t>120%</a:t>
                      </a:r>
                      <a:endParaRPr lang="en-US" sz="2000" b="0" i="0" u="none" strike="noStrike" dirty="0">
                        <a:effectLst/>
                        <a:latin typeface="Calibri" panose="020F0502020204030204" pitchFamily="34" charset="0"/>
                      </a:endParaRPr>
                    </a:p>
                  </a:txBody>
                  <a:tcPr marL="5467" marR="5467" marT="5467" marB="0" anchor="b"/>
                </a:tc>
                <a:extLst>
                  <a:ext uri="{0D108BD9-81ED-4DB2-BD59-A6C34878D82A}">
                    <a16:rowId xmlns:a16="http://schemas.microsoft.com/office/drawing/2014/main" val="39042745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581C-794E-1D2E-21F0-ACF6EAFB615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EF2EC1D-EBED-1989-AC00-604BA3CDBBEE}"/>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CD517489-17B5-AA0B-2E52-486A6DB4C63D}"/>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a:extLst>
              <a:ext uri="{FF2B5EF4-FFF2-40B4-BE49-F238E27FC236}">
                <a16:creationId xmlns:a16="http://schemas.microsoft.com/office/drawing/2014/main" id="{BCDC7442-7F1A-0D85-CE0B-CCE662AD11B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D6C1B00-DDC9-37DC-AAD7-4A06CDBF1F1A}"/>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6C019AD5-5543-C627-0C88-7C5AD242E12E}"/>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632F3D9A-A4F6-3FE2-80E9-8D1FEE575F78}"/>
              </a:ext>
            </a:extLst>
          </p:cNvPr>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grpSp>
        <p:nvGrpSpPr>
          <p:cNvPr id="12" name="Group 12">
            <a:extLst>
              <a:ext uri="{FF2B5EF4-FFF2-40B4-BE49-F238E27FC236}">
                <a16:creationId xmlns:a16="http://schemas.microsoft.com/office/drawing/2014/main" id="{39D8C822-7ED4-E8E5-074F-6548D327E16A}"/>
              </a:ext>
            </a:extLst>
          </p:cNvPr>
          <p:cNvGrpSpPr/>
          <p:nvPr/>
        </p:nvGrpSpPr>
        <p:grpSpPr>
          <a:xfrm>
            <a:off x="13525104" y="5744440"/>
            <a:ext cx="410199" cy="191252"/>
            <a:chOff x="0" y="0"/>
            <a:chExt cx="108036" cy="50371"/>
          </a:xfrm>
        </p:grpSpPr>
        <p:sp>
          <p:nvSpPr>
            <p:cNvPr id="13" name="Freeform 13">
              <a:extLst>
                <a:ext uri="{FF2B5EF4-FFF2-40B4-BE49-F238E27FC236}">
                  <a16:creationId xmlns:a16="http://schemas.microsoft.com/office/drawing/2014/main" id="{A62AA868-E118-7B57-2BF4-86337C8EC228}"/>
                </a:ext>
              </a:extLst>
            </p:cNvPr>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sp>
        <p:sp>
          <p:nvSpPr>
            <p:cNvPr id="14" name="TextBox 14">
              <a:extLst>
                <a:ext uri="{FF2B5EF4-FFF2-40B4-BE49-F238E27FC236}">
                  <a16:creationId xmlns:a16="http://schemas.microsoft.com/office/drawing/2014/main" id="{90883822-F9FF-8A4F-37F4-020BCE62C513}"/>
                </a:ext>
              </a:extLst>
            </p:cNvPr>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a:extLst>
              <a:ext uri="{FF2B5EF4-FFF2-40B4-BE49-F238E27FC236}">
                <a16:creationId xmlns:a16="http://schemas.microsoft.com/office/drawing/2014/main" id="{22BA44B9-93BB-F292-B5AD-BBE088F812FB}"/>
              </a:ext>
            </a:extLst>
          </p:cNvPr>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a:extLst>
              <a:ext uri="{FF2B5EF4-FFF2-40B4-BE49-F238E27FC236}">
                <a16:creationId xmlns:a16="http://schemas.microsoft.com/office/drawing/2014/main" id="{A94231D4-E3E8-F344-91E3-BEBD0CD1169E}"/>
              </a:ext>
            </a:extLst>
          </p:cNvPr>
          <p:cNvSpPr txBox="1"/>
          <p:nvPr/>
        </p:nvSpPr>
        <p:spPr>
          <a:xfrm>
            <a:off x="828962" y="9545803"/>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graphicFrame>
        <p:nvGraphicFramePr>
          <p:cNvPr id="4" name="Table 3">
            <a:extLst>
              <a:ext uri="{FF2B5EF4-FFF2-40B4-BE49-F238E27FC236}">
                <a16:creationId xmlns:a16="http://schemas.microsoft.com/office/drawing/2014/main" id="{6BB0FE22-2BAF-ACA8-5FB0-CA39DB27D607}"/>
              </a:ext>
            </a:extLst>
          </p:cNvPr>
          <p:cNvGraphicFramePr>
            <a:graphicFrameLocks noGrp="1"/>
          </p:cNvGraphicFramePr>
          <p:nvPr>
            <p:extLst>
              <p:ext uri="{D42A27DB-BD31-4B8C-83A1-F6EECF244321}">
                <p14:modId xmlns:p14="http://schemas.microsoft.com/office/powerpoint/2010/main" val="3985940713"/>
              </p:ext>
            </p:extLst>
          </p:nvPr>
        </p:nvGraphicFramePr>
        <p:xfrm>
          <a:off x="580604" y="1659543"/>
          <a:ext cx="17707396" cy="7886260"/>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586751">
                <a:tc>
                  <a:txBody>
                    <a:bodyPr/>
                    <a:lstStyle/>
                    <a:p>
                      <a:pPr algn="ctr" fontAlgn="ctr">
                        <a:buNone/>
                      </a:pPr>
                      <a:r>
                        <a:rPr lang="en-US" sz="2000" b="1" u="none" strike="noStrike" dirty="0">
                          <a:solidFill>
                            <a:schemeClr val="bg1"/>
                          </a:solidFill>
                          <a:effectLst/>
                        </a:rPr>
                        <a:t>No</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586751">
                <a:tc>
                  <a:txBody>
                    <a:bodyPr/>
                    <a:lstStyle/>
                    <a:p>
                      <a:pPr algn="ctr" fontAlgn="b">
                        <a:buNone/>
                      </a:pPr>
                      <a:r>
                        <a:rPr lang="en-US" sz="2000" b="0" i="0" u="none" strike="noStrike">
                          <a:effectLst/>
                          <a:latin typeface="Calibri" panose="020F0502020204030204" pitchFamily="34" charset="0"/>
                        </a:rPr>
                        <a:t>14</a:t>
                      </a:r>
                    </a:p>
                  </a:txBody>
                  <a:tcPr marL="9525" marR="9525" marT="9525" marB="0" anchor="ctr"/>
                </a:tc>
                <a:tc rowSpan="12">
                  <a:txBody>
                    <a:bodyPr/>
                    <a:lstStyle/>
                    <a:p>
                      <a:pPr algn="ctr" fontAlgn="ctr">
                        <a:buNone/>
                      </a:pPr>
                      <a:r>
                        <a:rPr lang="en-US" sz="2000" b="0" i="0" u="none" strike="noStrike" dirty="0">
                          <a:effectLst/>
                          <a:latin typeface="Calibri" panose="020F0502020204030204" pitchFamily="34" charset="0"/>
                        </a:rPr>
                        <a:t>Internal Process</a:t>
                      </a:r>
                    </a:p>
                  </a:txBody>
                  <a:tcPr marL="9525" marR="9525" marT="9525" marB="0" anchor="ctr"/>
                </a:tc>
                <a:tc rowSpan="3">
                  <a:txBody>
                    <a:bodyPr/>
                    <a:lstStyle/>
                    <a:p>
                      <a:pPr algn="ctr" fontAlgn="ctr">
                        <a:buNone/>
                      </a:pPr>
                      <a:r>
                        <a:rPr lang="en-US" sz="2000" b="0" i="0" u="none" strike="noStrike" dirty="0">
                          <a:effectLst/>
                          <a:latin typeface="Calibri" panose="020F0502020204030204" pitchFamily="34" charset="0"/>
                        </a:rPr>
                        <a:t>Production Quality</a:t>
                      </a:r>
                    </a:p>
                  </a:txBody>
                  <a:tcPr marL="9525" marR="9525" marT="9525" marB="0" anchor="ctr"/>
                </a:tc>
                <a:tc>
                  <a:txBody>
                    <a:bodyPr/>
                    <a:lstStyle/>
                    <a:p>
                      <a:pPr algn="l" fontAlgn="b">
                        <a:buNone/>
                      </a:pPr>
                      <a:r>
                        <a:rPr lang="en-US" sz="2000" b="0" i="0" u="none" strike="noStrike">
                          <a:effectLst/>
                          <a:latin typeface="Calibri" panose="020F0502020204030204" pitchFamily="34" charset="0"/>
                        </a:rPr>
                        <a:t>Komplain Produk dan Delivery</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Komplain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20.00 Komplain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597596672"/>
                  </a:ext>
                </a:extLst>
              </a:tr>
              <a:tr h="586751">
                <a:tc>
                  <a:txBody>
                    <a:bodyPr/>
                    <a:lstStyle/>
                    <a:p>
                      <a:pPr algn="ctr" fontAlgn="b">
                        <a:buNone/>
                      </a:pPr>
                      <a:r>
                        <a:rPr lang="en-US" sz="2000" b="0" i="0" u="none" strike="noStrike">
                          <a:effectLst/>
                          <a:latin typeface="Calibri" panose="020F0502020204030204" pitchFamily="34" charset="0"/>
                        </a:rPr>
                        <a:t>15</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Claim/Bulan</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504692713"/>
                  </a:ext>
                </a:extLst>
              </a:tr>
              <a:tr h="670086">
                <a:tc>
                  <a:txBody>
                    <a:bodyPr/>
                    <a:lstStyle/>
                    <a:p>
                      <a:pPr algn="ctr" fontAlgn="b">
                        <a:buNone/>
                      </a:pPr>
                      <a:r>
                        <a:rPr lang="en-US" sz="2000" b="0" i="0" u="none" strike="noStrike">
                          <a:effectLst/>
                          <a:latin typeface="Calibri" panose="020F0502020204030204" pitchFamily="34" charset="0"/>
                        </a:rPr>
                        <a:t>16</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Kegagalan G2 Internal</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0.20 % dari Total Produksi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0.14 % dari Total Produksi</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120%</a:t>
                      </a:r>
                    </a:p>
                  </a:txBody>
                  <a:tcPr marL="9525" marR="9525" marT="9525" marB="0" anchor="ctr"/>
                </a:tc>
                <a:extLst>
                  <a:ext uri="{0D108BD9-81ED-4DB2-BD59-A6C34878D82A}">
                    <a16:rowId xmlns:a16="http://schemas.microsoft.com/office/drawing/2014/main" val="1884592277"/>
                  </a:ext>
                </a:extLst>
              </a:tr>
              <a:tr h="586751">
                <a:tc>
                  <a:txBody>
                    <a:bodyPr/>
                    <a:lstStyle/>
                    <a:p>
                      <a:pPr algn="ctr" fontAlgn="b">
                        <a:buNone/>
                      </a:pPr>
                      <a:r>
                        <a:rPr lang="en-US" sz="2000" b="0" i="0" u="none" strike="noStrike">
                          <a:effectLst/>
                          <a:latin typeface="Calibri" panose="020F0502020204030204" pitchFamily="34" charset="0"/>
                        </a:rPr>
                        <a:t>17</a:t>
                      </a:r>
                    </a:p>
                  </a:txBody>
                  <a:tcPr marL="9525" marR="9525" marT="9525" marB="0" anchor="ctr"/>
                </a:tc>
                <a:tc vMerge="1">
                  <a:txBody>
                    <a:bodyPr/>
                    <a:lstStyle/>
                    <a:p>
                      <a:endParaRPr lang="en-US"/>
                    </a:p>
                  </a:txBody>
                  <a:tcPr/>
                </a:tc>
                <a:tc rowSpan="2">
                  <a:txBody>
                    <a:bodyPr/>
                    <a:lstStyle/>
                    <a:p>
                      <a:pPr algn="ctr" fontAlgn="ctr">
                        <a:buNone/>
                      </a:pPr>
                      <a:r>
                        <a:rPr lang="en-US" sz="2000" b="0" i="0" u="none" strike="noStrike">
                          <a:effectLst/>
                          <a:latin typeface="Calibri" panose="020F0502020204030204" pitchFamily="34" charset="0"/>
                        </a:rPr>
                        <a:t>Productivity</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Overall Equipment </a:t>
                      </a:r>
                      <a:r>
                        <a:rPr lang="en-US" sz="2000" b="0" i="0" u="none" strike="noStrike" dirty="0" err="1">
                          <a:effectLst/>
                          <a:latin typeface="Calibri" panose="020F0502020204030204" pitchFamily="34" charset="0"/>
                        </a:rPr>
                        <a:t>Efectiveness</a:t>
                      </a:r>
                      <a:r>
                        <a:rPr lang="en-US" sz="2000" b="0" i="0" u="none" strike="noStrike" dirty="0">
                          <a:effectLst/>
                          <a:latin typeface="Calibri" panose="020F0502020204030204" pitchFamily="34" charset="0"/>
                        </a:rPr>
                        <a:t> (OEE)</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85.00 %</a:t>
                      </a:r>
                    </a:p>
                  </a:txBody>
                  <a:tcPr marL="9525" marR="9525" marT="9525" marB="0" anchor="ctr"/>
                </a:tc>
                <a:tc>
                  <a:txBody>
                    <a:bodyPr/>
                    <a:lstStyle/>
                    <a:p>
                      <a:pPr algn="l" fontAlgn="b">
                        <a:buNone/>
                      </a:pPr>
                      <a:r>
                        <a:rPr lang="en-US" sz="2000" b="0" i="0" u="none" strike="noStrike">
                          <a:effectLst/>
                          <a:latin typeface="Calibri" panose="020F0502020204030204" pitchFamily="34" charset="0"/>
                        </a:rPr>
                        <a:t>90.46 %</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106.42%</a:t>
                      </a:r>
                    </a:p>
                  </a:txBody>
                  <a:tcPr marL="9525" marR="9525" marT="9525" marB="0" anchor="ctr"/>
                </a:tc>
                <a:extLst>
                  <a:ext uri="{0D108BD9-81ED-4DB2-BD59-A6C34878D82A}">
                    <a16:rowId xmlns:a16="http://schemas.microsoft.com/office/drawing/2014/main" val="3345575278"/>
                  </a:ext>
                </a:extLst>
              </a:tr>
              <a:tr h="586751">
                <a:tc>
                  <a:txBody>
                    <a:bodyPr/>
                    <a:lstStyle/>
                    <a:p>
                      <a:pPr algn="ctr" fontAlgn="b">
                        <a:buNone/>
                      </a:pPr>
                      <a:r>
                        <a:rPr lang="en-US" sz="2000" b="0" i="0" u="none" strike="noStrike">
                          <a:effectLst/>
                          <a:latin typeface="Calibri" panose="020F0502020204030204" pitchFamily="34" charset="0"/>
                        </a:rPr>
                        <a:t>18</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dirty="0">
                          <a:effectLst/>
                          <a:latin typeface="Calibri" panose="020F0502020204030204" pitchFamily="34" charset="0"/>
                        </a:rPr>
                        <a:t>Hasil </a:t>
                      </a:r>
                      <a:r>
                        <a:rPr lang="en-US" sz="2000" b="0" i="0" u="none" strike="noStrike" dirty="0" err="1">
                          <a:effectLst/>
                          <a:latin typeface="Calibri" panose="020F0502020204030204" pitchFamily="34" charset="0"/>
                        </a:rPr>
                        <a:t>Produksi</a:t>
                      </a:r>
                      <a:r>
                        <a:rPr lang="en-US" sz="2000" b="0" i="0" u="none" strike="noStrike" dirty="0">
                          <a:effectLst/>
                          <a:latin typeface="Calibri" panose="020F0502020204030204" pitchFamily="34" charset="0"/>
                        </a:rPr>
                        <a:t> Rata-Rata </a:t>
                      </a:r>
                      <a:r>
                        <a:rPr lang="en-US" sz="2000" b="0" i="0" u="none" strike="noStrike" dirty="0" err="1">
                          <a:effectLst/>
                          <a:latin typeface="Calibri" panose="020F0502020204030204" pitchFamily="34" charset="0"/>
                        </a:rPr>
                        <a:t>Equivalen</a:t>
                      </a:r>
                      <a:r>
                        <a:rPr lang="en-US" sz="2000" b="0" i="0" u="none" strike="noStrike" dirty="0">
                          <a:effectLst/>
                          <a:latin typeface="Calibri" panose="020F0502020204030204" pitchFamily="34" charset="0"/>
                        </a:rPr>
                        <a:t>/Hari</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4%</a:t>
                      </a:r>
                    </a:p>
                  </a:txBody>
                  <a:tcPr marL="9525" marR="9525" marT="9525" marB="0" anchor="ctr"/>
                </a:tc>
                <a:tc>
                  <a:txBody>
                    <a:bodyPr/>
                    <a:lstStyle/>
                    <a:p>
                      <a:pPr algn="l" fontAlgn="b">
                        <a:buNone/>
                      </a:pPr>
                      <a:r>
                        <a:rPr lang="en-US" sz="2000" b="0" i="0" u="none" strike="noStrike">
                          <a:effectLst/>
                          <a:latin typeface="Calibri" panose="020F0502020204030204" pitchFamily="34" charset="0"/>
                        </a:rPr>
                        <a:t>2,900.00 Produk</a:t>
                      </a:r>
                    </a:p>
                  </a:txBody>
                  <a:tcPr marL="9525" marR="9525" marT="9525" marB="0" anchor="ctr"/>
                </a:tc>
                <a:tc>
                  <a:txBody>
                    <a:bodyPr/>
                    <a:lstStyle/>
                    <a:p>
                      <a:pPr algn="l" fontAlgn="b">
                        <a:buNone/>
                      </a:pPr>
                      <a:r>
                        <a:rPr lang="en-US" sz="2000" b="0" i="0" u="none" strike="noStrike">
                          <a:effectLst/>
                          <a:latin typeface="Calibri" panose="020F0502020204030204" pitchFamily="34" charset="0"/>
                        </a:rPr>
                        <a:t>3,075.00 Produk</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106.03%</a:t>
                      </a:r>
                    </a:p>
                  </a:txBody>
                  <a:tcPr marL="9525" marR="9525" marT="9525" marB="0" anchor="ctr"/>
                </a:tc>
                <a:extLst>
                  <a:ext uri="{0D108BD9-81ED-4DB2-BD59-A6C34878D82A}">
                    <a16:rowId xmlns:a16="http://schemas.microsoft.com/office/drawing/2014/main" val="3567095556"/>
                  </a:ext>
                </a:extLst>
              </a:tr>
              <a:tr h="586751">
                <a:tc>
                  <a:txBody>
                    <a:bodyPr/>
                    <a:lstStyle/>
                    <a:p>
                      <a:pPr algn="ctr" fontAlgn="b">
                        <a:buNone/>
                      </a:pPr>
                      <a:r>
                        <a:rPr lang="en-US" sz="2000" b="0" i="0" u="none" strike="noStrike">
                          <a:effectLst/>
                          <a:latin typeface="Calibri" panose="020F0502020204030204" pitchFamily="34" charset="0"/>
                        </a:rPr>
                        <a:t>19</a:t>
                      </a:r>
                    </a:p>
                  </a:txBody>
                  <a:tcPr marL="9525" marR="9525" marT="9525" marB="0" anchor="ctr"/>
                </a:tc>
                <a:tc vMerge="1">
                  <a:txBody>
                    <a:bodyPr/>
                    <a:lstStyle/>
                    <a:p>
                      <a:endParaRPr lang="en-US"/>
                    </a:p>
                  </a:txBody>
                  <a:tcPr/>
                </a:tc>
                <a:tc rowSpan="4">
                  <a:txBody>
                    <a:bodyPr/>
                    <a:lstStyle/>
                    <a:p>
                      <a:pPr algn="ctr" fontAlgn="ctr">
                        <a:buNone/>
                      </a:pPr>
                      <a:r>
                        <a:rPr lang="en-US" sz="2000" b="0" i="0" u="none" strike="noStrike">
                          <a:effectLst/>
                          <a:latin typeface="Calibri" panose="020F0502020204030204" pitchFamily="34" charset="0"/>
                        </a:rPr>
                        <a:t>Enviromental, Social, Governance</a:t>
                      </a:r>
                    </a:p>
                  </a:txBody>
                  <a:tcPr marL="9525" marR="9525" marT="9525" marB="0" anchor="ctr"/>
                </a:tc>
                <a:tc>
                  <a:txBody>
                    <a:bodyPr/>
                    <a:lstStyle/>
                    <a:p>
                      <a:pPr algn="l" fontAlgn="b">
                        <a:buNone/>
                      </a:pPr>
                      <a:r>
                        <a:rPr lang="pt-BR" sz="2000" b="0" i="0" u="none" strike="noStrike">
                          <a:effectLst/>
                          <a:latin typeface="Calibri" panose="020F0502020204030204" pitchFamily="34" charset="0"/>
                        </a:rPr>
                        <a:t>Efektifitas Implementasi ESG &amp;amp; 5S</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5.00 Program</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2.00 Program</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40%</a:t>
                      </a:r>
                    </a:p>
                  </a:txBody>
                  <a:tcPr marL="9525" marR="9525" marT="9525" marB="0" anchor="ctr"/>
                </a:tc>
                <a:extLst>
                  <a:ext uri="{0D108BD9-81ED-4DB2-BD59-A6C34878D82A}">
                    <a16:rowId xmlns:a16="http://schemas.microsoft.com/office/drawing/2014/main" val="1183105184"/>
                  </a:ext>
                </a:extLst>
              </a:tr>
              <a:tr h="586751">
                <a:tc>
                  <a:txBody>
                    <a:bodyPr/>
                    <a:lstStyle/>
                    <a:p>
                      <a:pPr algn="ctr" fontAlgn="b">
                        <a:buNone/>
                      </a:pPr>
                      <a:r>
                        <a:rPr lang="en-US" sz="2000" b="0" i="0" u="none" strike="noStrike">
                          <a:effectLst/>
                          <a:latin typeface="Calibri" panose="020F0502020204030204" pitchFamily="34" charset="0"/>
                        </a:rPr>
                        <a:t>20</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Temuan 5S dan K3</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Temuan 5S</a:t>
                      </a:r>
                    </a:p>
                  </a:txBody>
                  <a:tcPr marL="9525" marR="9525" marT="9525" marB="0" anchor="ctr"/>
                </a:tc>
                <a:tc>
                  <a:txBody>
                    <a:bodyPr/>
                    <a:lstStyle/>
                    <a:p>
                      <a:pPr algn="l" fontAlgn="b">
                        <a:buNone/>
                      </a:pPr>
                      <a:r>
                        <a:rPr lang="en-US" sz="2000" b="0" i="0" u="none" strike="noStrike">
                          <a:effectLst/>
                          <a:latin typeface="Calibri" panose="020F0502020204030204" pitchFamily="34" charset="0"/>
                        </a:rPr>
                        <a:t>45.00 Temuan 5S</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0%</a:t>
                      </a:r>
                    </a:p>
                  </a:txBody>
                  <a:tcPr marL="9525" marR="9525" marT="9525" marB="0" anchor="ctr"/>
                </a:tc>
                <a:extLst>
                  <a:ext uri="{0D108BD9-81ED-4DB2-BD59-A6C34878D82A}">
                    <a16:rowId xmlns:a16="http://schemas.microsoft.com/office/drawing/2014/main" val="494932368"/>
                  </a:ext>
                </a:extLst>
              </a:tr>
              <a:tr h="586751">
                <a:tc>
                  <a:txBody>
                    <a:bodyPr/>
                    <a:lstStyle/>
                    <a:p>
                      <a:pPr algn="ctr" fontAlgn="b">
                        <a:buNone/>
                      </a:pPr>
                      <a:r>
                        <a:rPr lang="en-US" sz="2000" b="0" i="0" u="none" strike="noStrike">
                          <a:effectLst/>
                          <a:latin typeface="Calibri" panose="020F0502020204030204" pitchFamily="34" charset="0"/>
                        </a:rPr>
                        <a:t>21</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Program Corporate Social Responsibility</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5.00 Program </a:t>
                      </a:r>
                      <a:r>
                        <a:rPr lang="en-US" sz="2000" b="0" i="0" u="none" strike="noStrike" dirty="0" err="1">
                          <a:effectLst/>
                          <a:latin typeface="Calibri" panose="020F0502020204030204" pitchFamily="34" charset="0"/>
                        </a:rPr>
                        <a:t>Terlaksana</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11.00 Program Terlaksana</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120%</a:t>
                      </a:r>
                    </a:p>
                  </a:txBody>
                  <a:tcPr marL="9525" marR="9525" marT="9525" marB="0" anchor="ctr"/>
                </a:tc>
                <a:extLst>
                  <a:ext uri="{0D108BD9-81ED-4DB2-BD59-A6C34878D82A}">
                    <a16:rowId xmlns:a16="http://schemas.microsoft.com/office/drawing/2014/main" val="3053135562"/>
                  </a:ext>
                </a:extLst>
              </a:tr>
              <a:tr h="586751">
                <a:tc>
                  <a:txBody>
                    <a:bodyPr/>
                    <a:lstStyle/>
                    <a:p>
                      <a:pPr algn="ctr" fontAlgn="b">
                        <a:buNone/>
                      </a:pPr>
                      <a:r>
                        <a:rPr lang="en-US" sz="2000" b="0" i="0" u="none" strike="noStrike">
                          <a:effectLst/>
                          <a:latin typeface="Calibri" panose="020F0502020204030204" pitchFamily="34" charset="0"/>
                        </a:rPr>
                        <a:t>22</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sv-SE" sz="2000" b="0" i="0" u="none" strike="noStrike">
                          <a:effectLst/>
                          <a:latin typeface="Calibri" panose="020F0502020204030204" pitchFamily="34" charset="0"/>
                        </a:rPr>
                        <a:t>Kecelakaan Kerja Internal dan Vendor</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a:t>
                      </a:r>
                      <a:r>
                        <a:rPr lang="en-US" sz="2000" b="0" i="0" u="none" strike="noStrike" dirty="0" err="1">
                          <a:effectLst/>
                          <a:latin typeface="Calibri" panose="020F0502020204030204" pitchFamily="34" charset="0"/>
                        </a:rPr>
                        <a:t>Kecelakaan</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Kerja</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4.00 Kecelakaan Kerja</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0%</a:t>
                      </a:r>
                    </a:p>
                  </a:txBody>
                  <a:tcPr marL="9525" marR="9525" marT="9525" marB="0" anchor="ctr"/>
                </a:tc>
                <a:extLst>
                  <a:ext uri="{0D108BD9-81ED-4DB2-BD59-A6C34878D82A}">
                    <a16:rowId xmlns:a16="http://schemas.microsoft.com/office/drawing/2014/main" val="3406251085"/>
                  </a:ext>
                </a:extLst>
              </a:tr>
              <a:tr h="670086">
                <a:tc>
                  <a:txBody>
                    <a:bodyPr/>
                    <a:lstStyle/>
                    <a:p>
                      <a:pPr algn="ctr" fontAlgn="b">
                        <a:buNone/>
                      </a:pPr>
                      <a:r>
                        <a:rPr lang="en-US" sz="2000" b="0" i="0" u="none" strike="noStrike">
                          <a:effectLst/>
                          <a:latin typeface="Calibri" panose="020F0502020204030204" pitchFamily="34" charset="0"/>
                        </a:rPr>
                        <a:t>23</a:t>
                      </a:r>
                    </a:p>
                  </a:txBody>
                  <a:tcPr marL="9525" marR="9525" marT="9525" marB="0" anchor="ctr"/>
                </a:tc>
                <a:tc vMerge="1">
                  <a:txBody>
                    <a:bodyPr/>
                    <a:lstStyle/>
                    <a:p>
                      <a:endParaRPr lang="en-US"/>
                    </a:p>
                  </a:txBody>
                  <a:tcPr/>
                </a:tc>
                <a:tc rowSpan="3">
                  <a:txBody>
                    <a:bodyPr/>
                    <a:lstStyle/>
                    <a:p>
                      <a:pPr algn="ctr" fontAlgn="ctr">
                        <a:buNone/>
                      </a:pPr>
                      <a:r>
                        <a:rPr lang="en-US" sz="2000" b="0" i="0" u="none" strike="noStrike">
                          <a:effectLst/>
                          <a:latin typeface="Calibri" panose="020F0502020204030204" pitchFamily="34" charset="0"/>
                        </a:rPr>
                        <a:t>Inventory Management</a:t>
                      </a:r>
                    </a:p>
                  </a:txBody>
                  <a:tcPr marL="9525" marR="9525" marT="9525" marB="0" anchor="ctr"/>
                </a:tc>
                <a:tc>
                  <a:txBody>
                    <a:bodyPr/>
                    <a:lstStyle/>
                    <a:p>
                      <a:pPr algn="l" fontAlgn="b">
                        <a:buNone/>
                      </a:pPr>
                      <a:r>
                        <a:rPr lang="en-US" sz="2000" b="0" i="0" u="none" strike="noStrike">
                          <a:effectLst/>
                          <a:latin typeface="Calibri" panose="020F0502020204030204" pitchFamily="34" charset="0"/>
                        </a:rPr>
                        <a:t>Selisih Stock</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nn-NO" sz="2000" b="0" i="0" u="none" strike="noStrike">
                          <a:effectLst/>
                          <a:latin typeface="Calibri" panose="020F0502020204030204" pitchFamily="34" charset="0"/>
                        </a:rPr>
                        <a:t>0.00 Rupiah Juni &amp;amp; Desember</a:t>
                      </a:r>
                    </a:p>
                  </a:txBody>
                  <a:tcPr marL="9525" marR="9525" marT="9525" marB="0" anchor="ctr"/>
                </a:tc>
                <a:tc>
                  <a:txBody>
                    <a:bodyPr/>
                    <a:lstStyle/>
                    <a:p>
                      <a:pPr algn="l" fontAlgn="b">
                        <a:buNone/>
                      </a:pPr>
                      <a:r>
                        <a:rPr lang="nn-NO" sz="2000" b="0" i="0" u="none" strike="noStrike" dirty="0">
                          <a:effectLst/>
                          <a:latin typeface="Calibri" panose="020F0502020204030204" pitchFamily="34" charset="0"/>
                        </a:rPr>
                        <a:t>0.00 Rupiah Juni &amp; Desember</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2549800582"/>
                  </a:ext>
                </a:extLst>
              </a:tr>
              <a:tr h="586751">
                <a:tc>
                  <a:txBody>
                    <a:bodyPr/>
                    <a:lstStyle/>
                    <a:p>
                      <a:pPr algn="ctr" fontAlgn="b">
                        <a:buNone/>
                      </a:pPr>
                      <a:r>
                        <a:rPr lang="en-US" sz="2000" b="0" i="0" u="none" strike="noStrike">
                          <a:effectLst/>
                          <a:latin typeface="Calibri" panose="020F0502020204030204" pitchFamily="34" charset="0"/>
                        </a:rPr>
                        <a:t>24</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Total Inventory Moving Konsol (Single + DH)</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88.00 M Rupiah</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86.35 M Rupiah</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101.91%</a:t>
                      </a:r>
                    </a:p>
                  </a:txBody>
                  <a:tcPr marL="9525" marR="9525" marT="9525" marB="0" anchor="ctr"/>
                </a:tc>
                <a:extLst>
                  <a:ext uri="{0D108BD9-81ED-4DB2-BD59-A6C34878D82A}">
                    <a16:rowId xmlns:a16="http://schemas.microsoft.com/office/drawing/2014/main" val="2621418153"/>
                  </a:ext>
                </a:extLst>
              </a:tr>
              <a:tr h="678578">
                <a:tc>
                  <a:txBody>
                    <a:bodyPr/>
                    <a:lstStyle/>
                    <a:p>
                      <a:pPr algn="ctr" fontAlgn="b">
                        <a:buNone/>
                      </a:pPr>
                      <a:r>
                        <a:rPr lang="en-US" sz="2000" b="0" i="0" u="none" strike="noStrike">
                          <a:effectLst/>
                          <a:latin typeface="Calibri" panose="020F0502020204030204" pitchFamily="34" charset="0"/>
                        </a:rPr>
                        <a:t>25</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Total Inventory Single Slowmoving dan Unmoving</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Rupiah Desember</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Rupiah </a:t>
                      </a:r>
                      <a:r>
                        <a:rPr lang="en-US" sz="2000" b="0" i="0" u="none" strike="noStrike" dirty="0" err="1">
                          <a:effectLst/>
                          <a:latin typeface="Calibri" panose="020F0502020204030204" pitchFamily="34" charset="0"/>
                        </a:rPr>
                        <a:t>Desember</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1354121521"/>
                  </a:ext>
                </a:extLst>
              </a:tr>
            </a:tbl>
          </a:graphicData>
        </a:graphic>
      </p:graphicFrame>
    </p:spTree>
    <p:extLst>
      <p:ext uri="{BB962C8B-B14F-4D97-AF65-F5344CB8AC3E}">
        <p14:creationId xmlns:p14="http://schemas.microsoft.com/office/powerpoint/2010/main" val="5385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21626" y="-315212"/>
            <a:ext cx="6639221" cy="12188858"/>
            <a:chOff x="0" y="0"/>
            <a:chExt cx="1748601" cy="3210234"/>
          </a:xfrm>
        </p:grpSpPr>
        <p:sp>
          <p:nvSpPr>
            <p:cNvPr id="3" name="Freeform 3"/>
            <p:cNvSpPr/>
            <p:nvPr/>
          </p:nvSpPr>
          <p:spPr>
            <a:xfrm>
              <a:off x="0" y="0"/>
              <a:ext cx="1748602" cy="3210234"/>
            </a:xfrm>
            <a:custGeom>
              <a:avLst/>
              <a:gdLst/>
              <a:ahLst/>
              <a:cxnLst/>
              <a:rect l="l" t="t" r="r" b="b"/>
              <a:pathLst>
                <a:path w="1748602" h="3210234">
                  <a:moveTo>
                    <a:pt x="0" y="0"/>
                  </a:moveTo>
                  <a:lnTo>
                    <a:pt x="1748602" y="0"/>
                  </a:lnTo>
                  <a:lnTo>
                    <a:pt x="1748602" y="3210234"/>
                  </a:lnTo>
                  <a:lnTo>
                    <a:pt x="0" y="3210234"/>
                  </a:lnTo>
                  <a:close/>
                </a:path>
              </a:pathLst>
            </a:custGeom>
            <a:solidFill>
              <a:srgbClr val="FF7300"/>
            </a:solidFill>
          </p:spPr>
        </p:sp>
        <p:sp>
          <p:nvSpPr>
            <p:cNvPr id="4" name="TextBox 4"/>
            <p:cNvSpPr txBox="1"/>
            <p:nvPr/>
          </p:nvSpPr>
          <p:spPr>
            <a:xfrm>
              <a:off x="0" y="-38100"/>
              <a:ext cx="1748601" cy="3248334"/>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028700" y="812745"/>
            <a:ext cx="2772063" cy="8445555"/>
            <a:chOff x="0" y="0"/>
            <a:chExt cx="730091" cy="2224344"/>
          </a:xfrm>
        </p:grpSpPr>
        <p:sp>
          <p:nvSpPr>
            <p:cNvPr id="6" name="Freeform 6"/>
            <p:cNvSpPr/>
            <p:nvPr/>
          </p:nvSpPr>
          <p:spPr>
            <a:xfrm>
              <a:off x="0" y="0"/>
              <a:ext cx="730091" cy="2224344"/>
            </a:xfrm>
            <a:custGeom>
              <a:avLst/>
              <a:gdLst/>
              <a:ahLst/>
              <a:cxnLst/>
              <a:rect l="l" t="t" r="r" b="b"/>
              <a:pathLst>
                <a:path w="730091" h="2224344">
                  <a:moveTo>
                    <a:pt x="0" y="0"/>
                  </a:moveTo>
                  <a:lnTo>
                    <a:pt x="730091" y="0"/>
                  </a:lnTo>
                  <a:lnTo>
                    <a:pt x="730091" y="2224344"/>
                  </a:lnTo>
                  <a:lnTo>
                    <a:pt x="0" y="2224344"/>
                  </a:lnTo>
                  <a:close/>
                </a:path>
              </a:pathLst>
            </a:custGeom>
            <a:solidFill>
              <a:srgbClr val="1971E7"/>
            </a:solidFill>
          </p:spPr>
        </p:sp>
        <p:sp>
          <p:nvSpPr>
            <p:cNvPr id="7" name="TextBox 7"/>
            <p:cNvSpPr txBox="1"/>
            <p:nvPr/>
          </p:nvSpPr>
          <p:spPr>
            <a:xfrm>
              <a:off x="0" y="-38100"/>
              <a:ext cx="730091" cy="2262444"/>
            </a:xfrm>
            <a:prstGeom prst="rect">
              <a:avLst/>
            </a:prstGeom>
          </p:spPr>
          <p:txBody>
            <a:bodyPr lIns="50800" tIns="50800" rIns="50800" bIns="50800" rtlCol="0" anchor="ctr"/>
            <a:lstStyle/>
            <a:p>
              <a:pPr algn="ctr">
                <a:lnSpc>
                  <a:spcPts val="3499"/>
                </a:lnSpc>
              </a:pPr>
              <a:endParaRPr/>
            </a:p>
          </p:txBody>
        </p:sp>
      </p:grpSp>
      <p:sp>
        <p:nvSpPr>
          <p:cNvPr id="8" name="Freeform 8"/>
          <p:cNvSpPr/>
          <p:nvPr/>
        </p:nvSpPr>
        <p:spPr>
          <a:xfrm>
            <a:off x="16378790" y="472872"/>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5715970" y="9630650"/>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0973836" y="2970522"/>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sp>
      <p:sp>
        <p:nvSpPr>
          <p:cNvPr id="11" name="Freeform 11"/>
          <p:cNvSpPr/>
          <p:nvPr/>
        </p:nvSpPr>
        <p:spPr>
          <a:xfrm>
            <a:off x="5715970" y="2465690"/>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5715970" y="3434769"/>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5715970" y="4406121"/>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715970" y="5377474"/>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5715970" y="6348826"/>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4773280" y="9189615"/>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6"/>
            <a:stretch>
              <a:fillRect t="-157767" b="-153423"/>
            </a:stretch>
          </a:blipFill>
        </p:spPr>
      </p:sp>
      <p:sp>
        <p:nvSpPr>
          <p:cNvPr id="17" name="Freeform 17"/>
          <p:cNvSpPr/>
          <p:nvPr/>
        </p:nvSpPr>
        <p:spPr>
          <a:xfrm>
            <a:off x="5715970" y="7320179"/>
            <a:ext cx="818953" cy="818953"/>
          </a:xfrm>
          <a:custGeom>
            <a:avLst/>
            <a:gdLst/>
            <a:ahLst/>
            <a:cxnLst/>
            <a:rect l="l" t="t" r="r" b="b"/>
            <a:pathLst>
              <a:path w="818953" h="818953">
                <a:moveTo>
                  <a:pt x="0" y="0"/>
                </a:moveTo>
                <a:lnTo>
                  <a:pt x="818952" y="0"/>
                </a:lnTo>
                <a:lnTo>
                  <a:pt x="818952" y="818952"/>
                </a:lnTo>
                <a:lnTo>
                  <a:pt x="0" y="8189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a:off x="5715970" y="8291531"/>
            <a:ext cx="818953" cy="818953"/>
          </a:xfrm>
          <a:custGeom>
            <a:avLst/>
            <a:gdLst/>
            <a:ahLst/>
            <a:cxnLst/>
            <a:rect l="l" t="t" r="r" b="b"/>
            <a:pathLst>
              <a:path w="818953" h="818953">
                <a:moveTo>
                  <a:pt x="0" y="0"/>
                </a:moveTo>
                <a:lnTo>
                  <a:pt x="818952" y="0"/>
                </a:lnTo>
                <a:lnTo>
                  <a:pt x="818952" y="818953"/>
                </a:lnTo>
                <a:lnTo>
                  <a:pt x="0" y="8189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TextBox 19"/>
          <p:cNvSpPr txBox="1"/>
          <p:nvPr/>
        </p:nvSpPr>
        <p:spPr>
          <a:xfrm>
            <a:off x="4296059" y="803220"/>
            <a:ext cx="9068846" cy="1282412"/>
          </a:xfrm>
          <a:prstGeom prst="rect">
            <a:avLst/>
          </a:prstGeom>
        </p:spPr>
        <p:txBody>
          <a:bodyPr lIns="0" tIns="0" rIns="0" bIns="0" rtlCol="0" anchor="t">
            <a:spAutoFit/>
          </a:bodyPr>
          <a:lstStyle/>
          <a:p>
            <a:pPr algn="l">
              <a:lnSpc>
                <a:spcPts val="8358"/>
              </a:lnSpc>
              <a:spcBef>
                <a:spcPct val="0"/>
              </a:spcBef>
            </a:pPr>
            <a:r>
              <a:rPr lang="en-US" sz="8358" b="1" spc="-275">
                <a:solidFill>
                  <a:srgbClr val="1971E7"/>
                </a:solidFill>
                <a:latin typeface="ITC Avant Garde Gothic Bold"/>
                <a:ea typeface="ITC Avant Garde Gothic Bold"/>
                <a:cs typeface="ITC Avant Garde Gothic Bold"/>
                <a:sym typeface="ITC Avant Garde Gothic Bold"/>
              </a:rPr>
              <a:t>Agenda Meeting</a:t>
            </a:r>
          </a:p>
        </p:txBody>
      </p:sp>
      <p:sp>
        <p:nvSpPr>
          <p:cNvPr id="20" name="TextBox 20"/>
          <p:cNvSpPr txBox="1"/>
          <p:nvPr/>
        </p:nvSpPr>
        <p:spPr>
          <a:xfrm>
            <a:off x="6974303" y="2682260"/>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Tindak Lanjut Rapat Tinjauan Manajemen Sebelumnya</a:t>
            </a:r>
          </a:p>
        </p:txBody>
      </p:sp>
      <p:sp>
        <p:nvSpPr>
          <p:cNvPr id="21" name="TextBox 21"/>
          <p:cNvSpPr txBox="1"/>
          <p:nvPr/>
        </p:nvSpPr>
        <p:spPr>
          <a:xfrm>
            <a:off x="6974303" y="3651338"/>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Isu Internal yang Relevan dengan Sistem Manajemen</a:t>
            </a:r>
          </a:p>
        </p:txBody>
      </p:sp>
      <p:sp>
        <p:nvSpPr>
          <p:cNvPr id="22" name="TextBox 22"/>
          <p:cNvSpPr txBox="1"/>
          <p:nvPr/>
        </p:nvSpPr>
        <p:spPr>
          <a:xfrm>
            <a:off x="6974303" y="4622690"/>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Informasi Kinerja dan Efektivitas Sistem Manajemen</a:t>
            </a:r>
          </a:p>
        </p:txBody>
      </p:sp>
      <p:sp>
        <p:nvSpPr>
          <p:cNvPr id="23" name="TextBox 23"/>
          <p:cNvSpPr txBox="1"/>
          <p:nvPr/>
        </p:nvSpPr>
        <p:spPr>
          <a:xfrm>
            <a:off x="6974303" y="5594043"/>
            <a:ext cx="8690893"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Kecukupan Sumber Daya</a:t>
            </a:r>
          </a:p>
        </p:txBody>
      </p:sp>
      <p:sp>
        <p:nvSpPr>
          <p:cNvPr id="24" name="TextBox 24"/>
          <p:cNvSpPr txBox="1"/>
          <p:nvPr/>
        </p:nvSpPr>
        <p:spPr>
          <a:xfrm>
            <a:off x="6974303" y="6565396"/>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Efektivitas Tindakan yang Diambil Terhadap Risiko</a:t>
            </a:r>
          </a:p>
        </p:txBody>
      </p:sp>
      <p:sp>
        <p:nvSpPr>
          <p:cNvPr id="25" name="TextBox 25"/>
          <p:cNvSpPr txBox="1"/>
          <p:nvPr/>
        </p:nvSpPr>
        <p:spPr>
          <a:xfrm>
            <a:off x="6974303" y="7536748"/>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Peluang untuk Perbaikan Kinerja</a:t>
            </a:r>
          </a:p>
        </p:txBody>
      </p:sp>
      <p:sp>
        <p:nvSpPr>
          <p:cNvPr id="26" name="TextBox 26"/>
          <p:cNvSpPr txBox="1"/>
          <p:nvPr/>
        </p:nvSpPr>
        <p:spPr>
          <a:xfrm>
            <a:off x="6974303" y="8508101"/>
            <a:ext cx="7408629" cy="347714"/>
          </a:xfrm>
          <a:prstGeom prst="rect">
            <a:avLst/>
          </a:prstGeom>
        </p:spPr>
        <p:txBody>
          <a:bodyPr lIns="0" tIns="0" rIns="0" bIns="0" rtlCol="0" anchor="t">
            <a:spAutoFit/>
          </a:bodyPr>
          <a:lstStyle/>
          <a:p>
            <a:pPr algn="just">
              <a:lnSpc>
                <a:spcPts val="2884"/>
              </a:lnSpc>
            </a:pPr>
            <a:r>
              <a:rPr lang="en-US" sz="2060" spc="-72">
                <a:solidFill>
                  <a:srgbClr val="000000"/>
                </a:solidFill>
                <a:latin typeface="Garet"/>
                <a:ea typeface="Garet"/>
                <a:cs typeface="Garet"/>
                <a:sym typeface="Garet"/>
              </a:rPr>
              <a:t>Persyaratan Regulasi Baru atau Yang Direvisi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E38B-211D-2298-BCFC-D65D340627F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BDC8F59-9FD9-4C45-C5E9-F99141D073C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EE935E45-A043-59E4-E4E1-A0BE23E67C78}"/>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a:extLst>
              <a:ext uri="{FF2B5EF4-FFF2-40B4-BE49-F238E27FC236}">
                <a16:creationId xmlns:a16="http://schemas.microsoft.com/office/drawing/2014/main" id="{8210DD58-61BD-BD7D-BD83-FCB5C3E2A3D5}"/>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5666595-D9B3-E4F1-4228-ABDEAE3A3910}"/>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11E3E159-339A-43EB-F047-2DB1D8C7B43C}"/>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8D7DA5A0-FF75-029C-34F9-96F7FD02CC79}"/>
              </a:ext>
            </a:extLst>
          </p:cNvPr>
          <p:cNvSpPr/>
          <p:nvPr/>
        </p:nvSpPr>
        <p:spPr>
          <a:xfrm>
            <a:off x="14756357" y="39780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grpSp>
        <p:nvGrpSpPr>
          <p:cNvPr id="12" name="Group 12">
            <a:extLst>
              <a:ext uri="{FF2B5EF4-FFF2-40B4-BE49-F238E27FC236}">
                <a16:creationId xmlns:a16="http://schemas.microsoft.com/office/drawing/2014/main" id="{42E2A828-57D3-E12A-31AA-7E4DDDF495A7}"/>
              </a:ext>
            </a:extLst>
          </p:cNvPr>
          <p:cNvGrpSpPr/>
          <p:nvPr/>
        </p:nvGrpSpPr>
        <p:grpSpPr>
          <a:xfrm>
            <a:off x="13525104" y="5744440"/>
            <a:ext cx="410199" cy="191252"/>
            <a:chOff x="0" y="0"/>
            <a:chExt cx="108036" cy="50371"/>
          </a:xfrm>
        </p:grpSpPr>
        <p:sp>
          <p:nvSpPr>
            <p:cNvPr id="13" name="Freeform 13">
              <a:extLst>
                <a:ext uri="{FF2B5EF4-FFF2-40B4-BE49-F238E27FC236}">
                  <a16:creationId xmlns:a16="http://schemas.microsoft.com/office/drawing/2014/main" id="{4CC66424-2709-6E30-83AE-91F16A74FBA5}"/>
                </a:ext>
              </a:extLst>
            </p:cNvPr>
            <p:cNvSpPr/>
            <p:nvPr/>
          </p:nvSpPr>
          <p:spPr>
            <a:xfrm>
              <a:off x="0" y="0"/>
              <a:ext cx="108036" cy="50371"/>
            </a:xfrm>
            <a:custGeom>
              <a:avLst/>
              <a:gdLst/>
              <a:ahLst/>
              <a:cxnLst/>
              <a:rect l="l" t="t" r="r" b="b"/>
              <a:pathLst>
                <a:path w="108036" h="50371">
                  <a:moveTo>
                    <a:pt x="0" y="0"/>
                  </a:moveTo>
                  <a:lnTo>
                    <a:pt x="108036" y="0"/>
                  </a:lnTo>
                  <a:lnTo>
                    <a:pt x="108036" y="50371"/>
                  </a:lnTo>
                  <a:lnTo>
                    <a:pt x="0" y="50371"/>
                  </a:lnTo>
                  <a:close/>
                </a:path>
              </a:pathLst>
            </a:custGeom>
            <a:solidFill>
              <a:srgbClr val="FFFFFF"/>
            </a:solidFill>
          </p:spPr>
        </p:sp>
        <p:sp>
          <p:nvSpPr>
            <p:cNvPr id="14" name="TextBox 14">
              <a:extLst>
                <a:ext uri="{FF2B5EF4-FFF2-40B4-BE49-F238E27FC236}">
                  <a16:creationId xmlns:a16="http://schemas.microsoft.com/office/drawing/2014/main" id="{C4152040-518B-83DD-EAE3-50B87301C11E}"/>
                </a:ext>
              </a:extLst>
            </p:cNvPr>
            <p:cNvSpPr txBox="1"/>
            <p:nvPr/>
          </p:nvSpPr>
          <p:spPr>
            <a:xfrm>
              <a:off x="0" y="-47625"/>
              <a:ext cx="108036" cy="97996"/>
            </a:xfrm>
            <a:prstGeom prst="rect">
              <a:avLst/>
            </a:prstGeom>
          </p:spPr>
          <p:txBody>
            <a:bodyPr lIns="50800" tIns="50800" rIns="50800" bIns="50800" rtlCol="0" anchor="ctr"/>
            <a:lstStyle/>
            <a:p>
              <a:pPr algn="ctr">
                <a:lnSpc>
                  <a:spcPts val="2939"/>
                </a:lnSpc>
              </a:pPr>
              <a:endParaRPr/>
            </a:p>
          </p:txBody>
        </p:sp>
      </p:grpSp>
      <p:sp>
        <p:nvSpPr>
          <p:cNvPr id="15" name="TextBox 15">
            <a:extLst>
              <a:ext uri="{FF2B5EF4-FFF2-40B4-BE49-F238E27FC236}">
                <a16:creationId xmlns:a16="http://schemas.microsoft.com/office/drawing/2014/main" id="{A9D85C34-C802-BAE8-C1F1-8B06FF157D12}"/>
              </a:ext>
            </a:extLst>
          </p:cNvPr>
          <p:cNvSpPr txBox="1"/>
          <p:nvPr/>
        </p:nvSpPr>
        <p:spPr>
          <a:xfrm>
            <a:off x="1028700" y="1092609"/>
            <a:ext cx="1045980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3.1 Tingkat Pemenuhan Laporan Sasaran Mutu, K3, &amp; Lingkungan</a:t>
            </a:r>
          </a:p>
        </p:txBody>
      </p:sp>
      <p:sp>
        <p:nvSpPr>
          <p:cNvPr id="16" name="TextBox 16">
            <a:extLst>
              <a:ext uri="{FF2B5EF4-FFF2-40B4-BE49-F238E27FC236}">
                <a16:creationId xmlns:a16="http://schemas.microsoft.com/office/drawing/2014/main" id="{A2F7FDBC-FDD1-EBA9-F262-B3EC7504FBE1}"/>
              </a:ext>
            </a:extLst>
          </p:cNvPr>
          <p:cNvSpPr txBox="1"/>
          <p:nvPr/>
        </p:nvSpPr>
        <p:spPr>
          <a:xfrm>
            <a:off x="828962" y="9545803"/>
            <a:ext cx="3700622" cy="365760"/>
          </a:xfrm>
          <a:prstGeom prst="rect">
            <a:avLst/>
          </a:prstGeom>
        </p:spPr>
        <p:txBody>
          <a:bodyPr lIns="0" tIns="0" rIns="0" bIns="0" rtlCol="0" anchor="t">
            <a:spAutoFit/>
          </a:bodyPr>
          <a:lstStyle/>
          <a:p>
            <a:pPr algn="ctr">
              <a:lnSpc>
                <a:spcPts val="2939"/>
              </a:lnSpc>
            </a:pPr>
            <a:r>
              <a:rPr lang="en-US" sz="2099" spc="-73">
                <a:solidFill>
                  <a:srgbClr val="000000"/>
                </a:solidFill>
                <a:latin typeface="Garet"/>
                <a:ea typeface="Garet"/>
                <a:cs typeface="Garet"/>
                <a:sym typeface="Garet"/>
              </a:rPr>
              <a:t>*data Januari - May 2025</a:t>
            </a:r>
          </a:p>
        </p:txBody>
      </p:sp>
      <p:graphicFrame>
        <p:nvGraphicFramePr>
          <p:cNvPr id="2" name="Table 1">
            <a:extLst>
              <a:ext uri="{FF2B5EF4-FFF2-40B4-BE49-F238E27FC236}">
                <a16:creationId xmlns:a16="http://schemas.microsoft.com/office/drawing/2014/main" id="{9B4BF72E-80E9-9470-6BD1-6DC139F095FD}"/>
              </a:ext>
            </a:extLst>
          </p:cNvPr>
          <p:cNvGraphicFramePr>
            <a:graphicFrameLocks noGrp="1"/>
          </p:cNvGraphicFramePr>
          <p:nvPr>
            <p:extLst>
              <p:ext uri="{D42A27DB-BD31-4B8C-83A1-F6EECF244321}">
                <p14:modId xmlns:p14="http://schemas.microsoft.com/office/powerpoint/2010/main" val="2866282690"/>
              </p:ext>
            </p:extLst>
          </p:nvPr>
        </p:nvGraphicFramePr>
        <p:xfrm>
          <a:off x="580604" y="1659543"/>
          <a:ext cx="17707396" cy="7886263"/>
        </p:xfrm>
        <a:graphic>
          <a:graphicData uri="http://schemas.openxmlformats.org/drawingml/2006/table">
            <a:tbl>
              <a:tblPr>
                <a:tableStyleId>{5C22544A-7EE6-4342-B048-85BDC9FD1C3A}</a:tableStyleId>
              </a:tblPr>
              <a:tblGrid>
                <a:gridCol w="486196">
                  <a:extLst>
                    <a:ext uri="{9D8B030D-6E8A-4147-A177-3AD203B41FA5}">
                      <a16:colId xmlns:a16="http://schemas.microsoft.com/office/drawing/2014/main" val="2227305514"/>
                    </a:ext>
                  </a:extLst>
                </a:gridCol>
                <a:gridCol w="1752600">
                  <a:extLst>
                    <a:ext uri="{9D8B030D-6E8A-4147-A177-3AD203B41FA5}">
                      <a16:colId xmlns:a16="http://schemas.microsoft.com/office/drawing/2014/main" val="3995885917"/>
                    </a:ext>
                  </a:extLst>
                </a:gridCol>
                <a:gridCol w="1905000">
                  <a:extLst>
                    <a:ext uri="{9D8B030D-6E8A-4147-A177-3AD203B41FA5}">
                      <a16:colId xmlns:a16="http://schemas.microsoft.com/office/drawing/2014/main" val="569163450"/>
                    </a:ext>
                  </a:extLst>
                </a:gridCol>
                <a:gridCol w="4876800">
                  <a:extLst>
                    <a:ext uri="{9D8B030D-6E8A-4147-A177-3AD203B41FA5}">
                      <a16:colId xmlns:a16="http://schemas.microsoft.com/office/drawing/2014/main" val="1990573857"/>
                    </a:ext>
                  </a:extLst>
                </a:gridCol>
                <a:gridCol w="1371600">
                  <a:extLst>
                    <a:ext uri="{9D8B030D-6E8A-4147-A177-3AD203B41FA5}">
                      <a16:colId xmlns:a16="http://schemas.microsoft.com/office/drawing/2014/main" val="1547869600"/>
                    </a:ext>
                  </a:extLst>
                </a:gridCol>
                <a:gridCol w="2590800">
                  <a:extLst>
                    <a:ext uri="{9D8B030D-6E8A-4147-A177-3AD203B41FA5}">
                      <a16:colId xmlns:a16="http://schemas.microsoft.com/office/drawing/2014/main" val="4225906101"/>
                    </a:ext>
                  </a:extLst>
                </a:gridCol>
                <a:gridCol w="2819400">
                  <a:extLst>
                    <a:ext uri="{9D8B030D-6E8A-4147-A177-3AD203B41FA5}">
                      <a16:colId xmlns:a16="http://schemas.microsoft.com/office/drawing/2014/main" val="1442711807"/>
                    </a:ext>
                  </a:extLst>
                </a:gridCol>
                <a:gridCol w="1905000">
                  <a:extLst>
                    <a:ext uri="{9D8B030D-6E8A-4147-A177-3AD203B41FA5}">
                      <a16:colId xmlns:a16="http://schemas.microsoft.com/office/drawing/2014/main" val="2589979982"/>
                    </a:ext>
                  </a:extLst>
                </a:gridCol>
              </a:tblGrid>
              <a:tr h="779512">
                <a:tc>
                  <a:txBody>
                    <a:bodyPr/>
                    <a:lstStyle/>
                    <a:p>
                      <a:pPr algn="ctr" fontAlgn="ctr">
                        <a:buNone/>
                      </a:pPr>
                      <a:r>
                        <a:rPr lang="en-US" sz="2000" b="1" u="none" strike="noStrike" dirty="0">
                          <a:solidFill>
                            <a:schemeClr val="bg1"/>
                          </a:solidFill>
                          <a:effectLst/>
                        </a:rPr>
                        <a:t>No</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Perspective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Objective</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KPI</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Weight (a)</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Target (b)</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a:solidFill>
                            <a:schemeClr val="bg1"/>
                          </a:solidFill>
                          <a:effectLst/>
                        </a:rPr>
                        <a:t>Actual (c)</a:t>
                      </a:r>
                      <a:endParaRPr lang="en-US" sz="2000" b="1" i="0" u="none" strike="noStrike">
                        <a:solidFill>
                          <a:schemeClr val="bg1"/>
                        </a:solidFill>
                        <a:effectLst/>
                        <a:latin typeface="Calibri" panose="020F0502020204030204" pitchFamily="34" charset="0"/>
                      </a:endParaRPr>
                    </a:p>
                  </a:txBody>
                  <a:tcPr marL="5467" marR="5467" marT="5467" marB="0" anchor="ctr">
                    <a:solidFill>
                      <a:srgbClr val="002060"/>
                    </a:solidFill>
                  </a:tcPr>
                </a:tc>
                <a:tc>
                  <a:txBody>
                    <a:bodyPr/>
                    <a:lstStyle/>
                    <a:p>
                      <a:pPr algn="ctr" fontAlgn="ctr">
                        <a:buNone/>
                      </a:pPr>
                      <a:r>
                        <a:rPr lang="en-US" sz="2000" b="1" u="none" strike="noStrike" dirty="0">
                          <a:solidFill>
                            <a:schemeClr val="bg1"/>
                          </a:solidFill>
                          <a:effectLst/>
                        </a:rPr>
                        <a:t>Score (d = c:b)</a:t>
                      </a:r>
                      <a:endParaRPr lang="en-US" sz="2000" b="1" i="0" u="none" strike="noStrike" dirty="0">
                        <a:solidFill>
                          <a:schemeClr val="bg1"/>
                        </a:solidFill>
                        <a:effectLst/>
                        <a:latin typeface="Calibri" panose="020F0502020204030204" pitchFamily="34" charset="0"/>
                      </a:endParaRPr>
                    </a:p>
                  </a:txBody>
                  <a:tcPr marL="5467" marR="5467" marT="5467" marB="0" anchor="ctr">
                    <a:solidFill>
                      <a:srgbClr val="002060"/>
                    </a:solidFill>
                  </a:tcPr>
                </a:tc>
                <a:extLst>
                  <a:ext uri="{0D108BD9-81ED-4DB2-BD59-A6C34878D82A}">
                    <a16:rowId xmlns:a16="http://schemas.microsoft.com/office/drawing/2014/main" val="716010981"/>
                  </a:ext>
                </a:extLst>
              </a:tr>
              <a:tr h="779512">
                <a:tc>
                  <a:txBody>
                    <a:bodyPr/>
                    <a:lstStyle/>
                    <a:p>
                      <a:pPr algn="ctr" fontAlgn="b">
                        <a:buNone/>
                      </a:pPr>
                      <a:r>
                        <a:rPr lang="en-US" sz="2000" b="0" i="0" u="none" strike="noStrike">
                          <a:effectLst/>
                          <a:latin typeface="Calibri" panose="020F0502020204030204" pitchFamily="34" charset="0"/>
                        </a:rPr>
                        <a:t>26</a:t>
                      </a:r>
                    </a:p>
                  </a:txBody>
                  <a:tcPr marL="9525" marR="9525" marT="9525" marB="0" anchor="ctr"/>
                </a:tc>
                <a:tc rowSpan="9">
                  <a:txBody>
                    <a:bodyPr/>
                    <a:lstStyle/>
                    <a:p>
                      <a:pPr algn="ctr" fontAlgn="ctr">
                        <a:buNone/>
                      </a:pPr>
                      <a:r>
                        <a:rPr lang="en-US" sz="2000" b="0" i="0" u="none" strike="noStrike">
                          <a:effectLst/>
                          <a:latin typeface="Calibri" panose="020F0502020204030204" pitchFamily="34" charset="0"/>
                        </a:rPr>
                        <a:t>Learning &amp; Growth</a:t>
                      </a:r>
                    </a:p>
                  </a:txBody>
                  <a:tcPr marL="9525" marR="9525" marT="9525" marB="0" anchor="ctr"/>
                </a:tc>
                <a:tc rowSpan="5">
                  <a:txBody>
                    <a:bodyPr/>
                    <a:lstStyle/>
                    <a:p>
                      <a:pPr algn="ctr" fontAlgn="ctr">
                        <a:buNone/>
                      </a:pPr>
                      <a:r>
                        <a:rPr lang="en-US" sz="2000" b="0" i="0" u="none" strike="noStrike">
                          <a:effectLst/>
                          <a:latin typeface="Calibri" panose="020F0502020204030204" pitchFamily="34" charset="0"/>
                        </a:rPr>
                        <a:t>Organization Capital</a:t>
                      </a:r>
                    </a:p>
                  </a:txBody>
                  <a:tcPr marL="9525" marR="9525" marT="9525" marB="0" anchor="ctr"/>
                </a:tc>
                <a:tc>
                  <a:txBody>
                    <a:bodyPr/>
                    <a:lstStyle/>
                    <a:p>
                      <a:pPr algn="l" fontAlgn="b">
                        <a:buNone/>
                      </a:pPr>
                      <a:r>
                        <a:rPr lang="da-DK" sz="2000" b="0" i="0" u="none" strike="noStrike">
                          <a:effectLst/>
                          <a:latin typeface="Calibri" panose="020F0502020204030204" pitchFamily="34" charset="0"/>
                        </a:rPr>
                        <a:t>Pemenuhan GCG, Kode Etik, PKB</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Surat Peringatan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 Surat Peringatan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597596672"/>
                  </a:ext>
                </a:extLst>
              </a:tr>
              <a:tr h="779512">
                <a:tc>
                  <a:txBody>
                    <a:bodyPr/>
                    <a:lstStyle/>
                    <a:p>
                      <a:pPr algn="ctr" fontAlgn="b">
                        <a:buNone/>
                      </a:pPr>
                      <a:r>
                        <a:rPr lang="en-US" sz="2000" b="0" i="0" u="none" strike="noStrike">
                          <a:effectLst/>
                          <a:latin typeface="Calibri" panose="020F0502020204030204" pitchFamily="34" charset="0"/>
                        </a:rPr>
                        <a:t>27</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Tingkat Kompetensi Sesuai Standard</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Sesuai Kompetensi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Sesuai Kompetensi</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504692713"/>
                  </a:ext>
                </a:extLst>
              </a:tr>
              <a:tr h="870655">
                <a:tc>
                  <a:txBody>
                    <a:bodyPr/>
                    <a:lstStyle/>
                    <a:p>
                      <a:pPr algn="ctr" fontAlgn="b">
                        <a:buNone/>
                      </a:pPr>
                      <a:r>
                        <a:rPr lang="en-US" sz="2000" b="0" i="0" u="none" strike="noStrike">
                          <a:effectLst/>
                          <a:latin typeface="Calibri" panose="020F0502020204030204" pitchFamily="34" charset="0"/>
                        </a:rPr>
                        <a:t>28</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Kaizen Strategis</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18.00 Kaizen</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Kaizen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1884592277"/>
                  </a:ext>
                </a:extLst>
              </a:tr>
              <a:tr h="779512">
                <a:tc>
                  <a:txBody>
                    <a:bodyPr/>
                    <a:lstStyle/>
                    <a:p>
                      <a:pPr algn="ctr" fontAlgn="b">
                        <a:buNone/>
                      </a:pPr>
                      <a:r>
                        <a:rPr lang="en-US" sz="2000" b="0" i="0" u="none" strike="noStrike">
                          <a:effectLst/>
                          <a:latin typeface="Calibri" panose="020F0502020204030204" pitchFamily="34" charset="0"/>
                        </a:rPr>
                        <a:t>29</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Keterlibatan Kaizen / Bulan</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Keterlibatan</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0 % </a:t>
                      </a:r>
                      <a:r>
                        <a:rPr lang="en-US" sz="2000" b="0" i="0" u="none" strike="noStrike" dirty="0" err="1">
                          <a:effectLst/>
                          <a:latin typeface="Calibri" panose="020F0502020204030204" pitchFamily="34" charset="0"/>
                        </a:rPr>
                        <a:t>Keterlibatan</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120%</a:t>
                      </a:r>
                    </a:p>
                  </a:txBody>
                  <a:tcPr marL="9525" marR="9525" marT="9525" marB="0" anchor="ctr"/>
                </a:tc>
                <a:extLst>
                  <a:ext uri="{0D108BD9-81ED-4DB2-BD59-A6C34878D82A}">
                    <a16:rowId xmlns:a16="http://schemas.microsoft.com/office/drawing/2014/main" val="3345575278"/>
                  </a:ext>
                </a:extLst>
              </a:tr>
              <a:tr h="779512">
                <a:tc>
                  <a:txBody>
                    <a:bodyPr/>
                    <a:lstStyle/>
                    <a:p>
                      <a:pPr algn="ctr" fontAlgn="b">
                        <a:buNone/>
                      </a:pPr>
                      <a:r>
                        <a:rPr lang="en-US" sz="2000" b="0" i="0" u="none" strike="noStrike">
                          <a:effectLst/>
                          <a:latin typeface="Calibri" panose="020F0502020204030204" pitchFamily="34" charset="0"/>
                        </a:rPr>
                        <a:t>30</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sv-SE" sz="2000" b="0" i="0" u="none" strike="noStrike">
                          <a:effectLst/>
                          <a:latin typeface="Calibri" panose="020F0502020204030204" pitchFamily="34" charset="0"/>
                        </a:rPr>
                        <a:t>Pemenuhan/Kepatuhan pada Peraturan Perundangan yang berlaku</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Sanksi</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Sanksi</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100%</a:t>
                      </a:r>
                    </a:p>
                  </a:txBody>
                  <a:tcPr marL="9525" marR="9525" marT="9525" marB="0" anchor="ctr"/>
                </a:tc>
                <a:extLst>
                  <a:ext uri="{0D108BD9-81ED-4DB2-BD59-A6C34878D82A}">
                    <a16:rowId xmlns:a16="http://schemas.microsoft.com/office/drawing/2014/main" val="3567095556"/>
                  </a:ext>
                </a:extLst>
              </a:tr>
              <a:tr h="779512">
                <a:tc>
                  <a:txBody>
                    <a:bodyPr/>
                    <a:lstStyle/>
                    <a:p>
                      <a:pPr algn="ctr" fontAlgn="b">
                        <a:buNone/>
                      </a:pPr>
                      <a:r>
                        <a:rPr lang="en-US" sz="2000" b="0" i="0" u="none" strike="noStrike">
                          <a:effectLst/>
                          <a:latin typeface="Calibri" panose="020F0502020204030204" pitchFamily="34" charset="0"/>
                        </a:rPr>
                        <a:t>31</a:t>
                      </a:r>
                    </a:p>
                  </a:txBody>
                  <a:tcPr marL="9525" marR="9525" marT="9525" marB="0" anchor="ctr"/>
                </a:tc>
                <a:tc vMerge="1">
                  <a:txBody>
                    <a:bodyPr/>
                    <a:lstStyle/>
                    <a:p>
                      <a:endParaRPr lang="en-US"/>
                    </a:p>
                  </a:txBody>
                  <a:tcPr/>
                </a:tc>
                <a:tc rowSpan="2">
                  <a:txBody>
                    <a:bodyPr/>
                    <a:lstStyle/>
                    <a:p>
                      <a:pPr algn="ctr" fontAlgn="ctr">
                        <a:buNone/>
                      </a:pPr>
                      <a:r>
                        <a:rPr lang="en-US" sz="2000" b="0" i="0" u="none" strike="noStrike">
                          <a:effectLst/>
                          <a:latin typeface="Calibri" panose="020F0502020204030204" pitchFamily="34" charset="0"/>
                        </a:rPr>
                        <a:t>System Capital</a:t>
                      </a:r>
                    </a:p>
                  </a:txBody>
                  <a:tcPr marL="9525" marR="9525" marT="9525" marB="0" anchor="ctr"/>
                </a:tc>
                <a:tc>
                  <a:txBody>
                    <a:bodyPr/>
                    <a:lstStyle/>
                    <a:p>
                      <a:pPr algn="l" fontAlgn="b">
                        <a:buNone/>
                      </a:pPr>
                      <a:r>
                        <a:rPr lang="en-US" sz="2000" b="0" i="0" u="none" strike="noStrike">
                          <a:effectLst/>
                          <a:latin typeface="Calibri" panose="020F0502020204030204" pitchFamily="34" charset="0"/>
                        </a:rPr>
                        <a:t>Ketepatan Waktu Closed Temuan Internal Audit</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 Hari Kerja</a:t>
                      </a:r>
                    </a:p>
                  </a:txBody>
                  <a:tcPr marL="9525" marR="9525" marT="9525" marB="0" anchor="ctr"/>
                </a:tc>
                <a:tc>
                  <a:txBody>
                    <a:bodyPr/>
                    <a:lstStyle/>
                    <a:p>
                      <a:pPr algn="l" fontAlgn="b">
                        <a:buNone/>
                      </a:pPr>
                      <a:r>
                        <a:rPr lang="en-US" sz="2000" b="0" i="0" u="none" strike="noStrike">
                          <a:effectLst/>
                          <a:latin typeface="Calibri" panose="020F0502020204030204" pitchFamily="34" charset="0"/>
                        </a:rPr>
                        <a:t>3.28 Hari Kerja</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120%</a:t>
                      </a:r>
                    </a:p>
                  </a:txBody>
                  <a:tcPr marL="9525" marR="9525" marT="9525" marB="0" anchor="ctr"/>
                </a:tc>
                <a:extLst>
                  <a:ext uri="{0D108BD9-81ED-4DB2-BD59-A6C34878D82A}">
                    <a16:rowId xmlns:a16="http://schemas.microsoft.com/office/drawing/2014/main" val="1183105184"/>
                  </a:ext>
                </a:extLst>
              </a:tr>
              <a:tr h="779512">
                <a:tc>
                  <a:txBody>
                    <a:bodyPr/>
                    <a:lstStyle/>
                    <a:p>
                      <a:pPr algn="ctr" fontAlgn="b">
                        <a:buNone/>
                      </a:pPr>
                      <a:r>
                        <a:rPr lang="en-US" sz="2000" b="0" i="0" u="none" strike="noStrike">
                          <a:effectLst/>
                          <a:latin typeface="Calibri" panose="020F0502020204030204" pitchFamily="34" charset="0"/>
                        </a:rPr>
                        <a:t>32</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b">
                        <a:buNone/>
                      </a:pPr>
                      <a:r>
                        <a:rPr lang="en-US" sz="2000" b="0" i="0" u="none" strike="noStrike">
                          <a:effectLst/>
                          <a:latin typeface="Calibri" panose="020F0502020204030204" pitchFamily="34" charset="0"/>
                        </a:rPr>
                        <a:t>Jumlah Temuan Minor dan Mayor Audit Eksternal</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0.00 </a:t>
                      </a:r>
                      <a:r>
                        <a:rPr lang="en-US" sz="2000" b="0" i="0" u="none" strike="noStrike" dirty="0" err="1">
                          <a:effectLst/>
                          <a:latin typeface="Calibri" panose="020F0502020204030204" pitchFamily="34" charset="0"/>
                        </a:rPr>
                        <a:t>Temuan</a:t>
                      </a:r>
                      <a:endParaRPr lang="en-US" sz="2000" b="0" i="0" u="none" strike="noStrike" dirty="0">
                        <a:effectLst/>
                        <a:latin typeface="Calibri" panose="020F0502020204030204" pitchFamily="34" charset="0"/>
                      </a:endParaRPr>
                    </a:p>
                  </a:txBody>
                  <a:tcPr marL="9525" marR="9525" marT="9525" marB="0" anchor="ctr"/>
                </a:tc>
                <a:tc>
                  <a:txBody>
                    <a:bodyPr/>
                    <a:lstStyle/>
                    <a:p>
                      <a:pPr algn="l" fontAlgn="b">
                        <a:buNone/>
                      </a:pPr>
                      <a:r>
                        <a:rPr lang="en-US" sz="2000" b="0" i="0" u="none" strike="noStrike">
                          <a:effectLst/>
                          <a:latin typeface="Calibri" panose="020F0502020204030204" pitchFamily="34" charset="0"/>
                        </a:rPr>
                        <a:t>3.00 Temuan</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494932368"/>
                  </a:ext>
                </a:extLst>
              </a:tr>
              <a:tr h="779512">
                <a:tc>
                  <a:txBody>
                    <a:bodyPr/>
                    <a:lstStyle/>
                    <a:p>
                      <a:pPr algn="ctr" fontAlgn="b">
                        <a:buNone/>
                      </a:pPr>
                      <a:r>
                        <a:rPr lang="en-US" sz="2000" b="0" i="0" u="none" strike="noStrike">
                          <a:effectLst/>
                          <a:latin typeface="Calibri" panose="020F0502020204030204" pitchFamily="34" charset="0"/>
                        </a:rPr>
                        <a:t>33</a:t>
                      </a:r>
                    </a:p>
                  </a:txBody>
                  <a:tcPr marL="9525" marR="9525" marT="9525" marB="0" anchor="ctr"/>
                </a:tc>
                <a:tc vMerge="1">
                  <a:txBody>
                    <a:bodyPr/>
                    <a:lstStyle/>
                    <a:p>
                      <a:endParaRPr lang="en-US"/>
                    </a:p>
                  </a:txBody>
                  <a:tcPr/>
                </a:tc>
                <a:tc>
                  <a:txBody>
                    <a:bodyPr/>
                    <a:lstStyle/>
                    <a:p>
                      <a:pPr algn="ctr" fontAlgn="ctr">
                        <a:buNone/>
                      </a:pPr>
                      <a:r>
                        <a:rPr lang="en-US" sz="2000" b="0" i="0" u="none" strike="noStrike">
                          <a:effectLst/>
                          <a:latin typeface="Calibri" panose="020F0502020204030204" pitchFamily="34" charset="0"/>
                        </a:rPr>
                        <a:t>Digitalization System</a:t>
                      </a:r>
                    </a:p>
                  </a:txBody>
                  <a:tcPr marL="9525" marR="9525" marT="9525" marB="0" anchor="ctr"/>
                </a:tc>
                <a:tc>
                  <a:txBody>
                    <a:bodyPr/>
                    <a:lstStyle/>
                    <a:p>
                      <a:pPr algn="l" fontAlgn="b">
                        <a:buNone/>
                      </a:pPr>
                      <a:r>
                        <a:rPr lang="en-US" sz="2000" b="0" i="0" u="none" strike="noStrike">
                          <a:effectLst/>
                          <a:latin typeface="Calibri" panose="020F0502020204030204" pitchFamily="34" charset="0"/>
                        </a:rPr>
                        <a:t>Optimalisasi Program Digitalisasi dan SAP</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3%</a:t>
                      </a:r>
                    </a:p>
                  </a:txBody>
                  <a:tcPr marL="9525" marR="9525" marT="9525" marB="0" anchor="ctr"/>
                </a:tc>
                <a:tc>
                  <a:txBody>
                    <a:bodyPr/>
                    <a:lstStyle/>
                    <a:p>
                      <a:pPr algn="l" fontAlgn="b">
                        <a:buNone/>
                      </a:pPr>
                      <a:r>
                        <a:rPr lang="en-US" sz="2000" b="0" i="0" u="none" strike="noStrike">
                          <a:effectLst/>
                          <a:latin typeface="Calibri" panose="020F0502020204030204" pitchFamily="34" charset="0"/>
                        </a:rPr>
                        <a:t>100.00 % Terlaksana</a:t>
                      </a:r>
                    </a:p>
                  </a:txBody>
                  <a:tcPr marL="9525" marR="9525" marT="9525" marB="0" anchor="ctr"/>
                </a:tc>
                <a:tc>
                  <a:txBody>
                    <a:bodyPr/>
                    <a:lstStyle/>
                    <a:p>
                      <a:pPr algn="l" fontAlgn="b">
                        <a:buNone/>
                      </a:pPr>
                      <a:r>
                        <a:rPr lang="en-US" sz="2000" b="0" i="0" u="none" strike="noStrike" dirty="0">
                          <a:effectLst/>
                          <a:latin typeface="Calibri" panose="020F0502020204030204" pitchFamily="34" charset="0"/>
                        </a:rPr>
                        <a:t>87.50 % </a:t>
                      </a:r>
                      <a:r>
                        <a:rPr lang="en-US" sz="2000" b="0" i="0" u="none" strike="noStrike" dirty="0" err="1">
                          <a:effectLst/>
                          <a:latin typeface="Calibri" panose="020F0502020204030204" pitchFamily="34" charset="0"/>
                        </a:rPr>
                        <a:t>Terlaksana</a:t>
                      </a:r>
                      <a:endParaRPr lang="en-US" sz="2000" b="0" i="0" u="none" strike="noStrike" dirty="0">
                        <a:effectLst/>
                        <a:latin typeface="Calibri" panose="020F0502020204030204" pitchFamily="34" charset="0"/>
                      </a:endParaRP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87.5%</a:t>
                      </a:r>
                    </a:p>
                  </a:txBody>
                  <a:tcPr marL="9525" marR="9525" marT="9525" marB="0" anchor="ctr"/>
                </a:tc>
                <a:extLst>
                  <a:ext uri="{0D108BD9-81ED-4DB2-BD59-A6C34878D82A}">
                    <a16:rowId xmlns:a16="http://schemas.microsoft.com/office/drawing/2014/main" val="3053135562"/>
                  </a:ext>
                </a:extLst>
              </a:tr>
              <a:tr h="779512">
                <a:tc>
                  <a:txBody>
                    <a:bodyPr/>
                    <a:lstStyle/>
                    <a:p>
                      <a:pPr algn="ctr" fontAlgn="b">
                        <a:buNone/>
                      </a:pPr>
                      <a:r>
                        <a:rPr lang="en-US" sz="2000" b="0" i="0" u="none" strike="noStrike">
                          <a:effectLst/>
                          <a:latin typeface="Calibri" panose="020F0502020204030204" pitchFamily="34" charset="0"/>
                        </a:rPr>
                        <a:t>34</a:t>
                      </a:r>
                    </a:p>
                  </a:txBody>
                  <a:tcPr marL="9525" marR="9525" marT="9525" marB="0" anchor="ctr"/>
                </a:tc>
                <a:tc vMerge="1">
                  <a:txBody>
                    <a:bodyPr/>
                    <a:lstStyle/>
                    <a:p>
                      <a:endParaRPr lang="en-US"/>
                    </a:p>
                  </a:txBody>
                  <a:tcPr/>
                </a:tc>
                <a:tc>
                  <a:txBody>
                    <a:bodyPr/>
                    <a:lstStyle/>
                    <a:p>
                      <a:pPr algn="ctr" fontAlgn="ctr">
                        <a:buNone/>
                      </a:pPr>
                      <a:r>
                        <a:rPr lang="en-US" sz="2000" b="0" i="0" u="none" strike="noStrike">
                          <a:effectLst/>
                          <a:latin typeface="Calibri" panose="020F0502020204030204" pitchFamily="34" charset="0"/>
                        </a:rPr>
                        <a:t>Company Branding</a:t>
                      </a:r>
                    </a:p>
                  </a:txBody>
                  <a:tcPr marL="9525" marR="9525" marT="9525" marB="0" anchor="ctr"/>
                </a:tc>
                <a:tc>
                  <a:txBody>
                    <a:bodyPr/>
                    <a:lstStyle/>
                    <a:p>
                      <a:pPr algn="l" fontAlgn="b">
                        <a:buNone/>
                      </a:pPr>
                      <a:r>
                        <a:rPr lang="en-US" sz="2000" b="0" i="0" u="none" strike="noStrike">
                          <a:effectLst/>
                          <a:latin typeface="Calibri" panose="020F0502020204030204" pitchFamily="34" charset="0"/>
                        </a:rPr>
                        <a:t>Optimalisasi Program Company Branding</a:t>
                      </a:r>
                    </a:p>
                  </a:txBody>
                  <a:tcPr marL="9525" marR="9525" marT="9525" marB="0" anchor="ctr"/>
                </a:tc>
                <a:tc>
                  <a:txBody>
                    <a:bodyPr/>
                    <a:lstStyle/>
                    <a:p>
                      <a:pPr algn="ctr" fontAlgn="b">
                        <a:buNone/>
                      </a:pPr>
                      <a:r>
                        <a:rPr lang="en-US" sz="2000" b="0" i="0" u="none" strike="noStrike">
                          <a:effectLst/>
                          <a:latin typeface="Calibri" panose="020F0502020204030204" pitchFamily="34" charset="0"/>
                        </a:rPr>
                        <a:t>2%</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Terlaksana</a:t>
                      </a:r>
                    </a:p>
                  </a:txBody>
                  <a:tcPr marL="9525" marR="9525" marT="9525" marB="0" anchor="ctr"/>
                </a:tc>
                <a:tc>
                  <a:txBody>
                    <a:bodyPr/>
                    <a:lstStyle/>
                    <a:p>
                      <a:pPr algn="l" fontAlgn="b">
                        <a:buNone/>
                      </a:pPr>
                      <a:r>
                        <a:rPr lang="en-US" sz="2000" b="0" i="0" u="none" strike="noStrike">
                          <a:effectLst/>
                          <a:latin typeface="Calibri" panose="020F0502020204030204" pitchFamily="34" charset="0"/>
                        </a:rPr>
                        <a:t>0.00 % Terlaksana</a:t>
                      </a:r>
                    </a:p>
                  </a:txBody>
                  <a:tcPr marL="9525" marR="9525" marT="9525" marB="0" anchor="ctr"/>
                </a:tc>
                <a:tc>
                  <a:txBody>
                    <a:bodyPr/>
                    <a:lstStyle/>
                    <a:p>
                      <a:pPr algn="ctr" fontAlgn="b">
                        <a:buNone/>
                      </a:pPr>
                      <a:r>
                        <a:rPr lang="en-US" sz="2000" b="0" i="0" u="none" strike="noStrike" dirty="0">
                          <a:effectLst/>
                          <a:latin typeface="Calibri" panose="020F0502020204030204" pitchFamily="34" charset="0"/>
                        </a:rPr>
                        <a:t>0%</a:t>
                      </a:r>
                    </a:p>
                  </a:txBody>
                  <a:tcPr marL="9525" marR="9525" marT="9525" marB="0" anchor="ctr"/>
                </a:tc>
                <a:extLst>
                  <a:ext uri="{0D108BD9-81ED-4DB2-BD59-A6C34878D82A}">
                    <a16:rowId xmlns:a16="http://schemas.microsoft.com/office/drawing/2014/main" val="3406251085"/>
                  </a:ext>
                </a:extLst>
              </a:tr>
            </a:tbl>
          </a:graphicData>
        </a:graphic>
      </p:graphicFrame>
    </p:spTree>
    <p:extLst>
      <p:ext uri="{BB962C8B-B14F-4D97-AF65-F5344CB8AC3E}">
        <p14:creationId xmlns:p14="http://schemas.microsoft.com/office/powerpoint/2010/main" val="123311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68" name="TextBox 68"/>
          <p:cNvSpPr txBox="1"/>
          <p:nvPr/>
        </p:nvSpPr>
        <p:spPr>
          <a:xfrm>
            <a:off x="2835867" y="400762"/>
            <a:ext cx="9793130" cy="432811"/>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3.2.A. Kinerja </a:t>
            </a:r>
            <a:r>
              <a:rPr lang="en-US" sz="2499" b="1" spc="-87" dirty="0" err="1">
                <a:solidFill>
                  <a:srgbClr val="000000"/>
                </a:solidFill>
                <a:latin typeface="Garet Bold"/>
                <a:ea typeface="Garet Bold"/>
                <a:cs typeface="Garet Bold"/>
                <a:sym typeface="Garet Bold"/>
              </a:rPr>
              <a:t>Penjualan</a:t>
            </a:r>
            <a:r>
              <a:rPr lang="en-US" sz="2499" b="1" spc="-87" dirty="0">
                <a:solidFill>
                  <a:srgbClr val="000000"/>
                </a:solidFill>
                <a:latin typeface="Garet Bold"/>
                <a:ea typeface="Garet Bold"/>
                <a:cs typeface="Garet Bold"/>
                <a:sym typeface="Garet Bold"/>
              </a:rPr>
              <a:t> Single (YTD Januari - May 2025)</a:t>
            </a:r>
          </a:p>
        </p:txBody>
      </p:sp>
      <p:graphicFrame>
        <p:nvGraphicFramePr>
          <p:cNvPr id="3" name="Chart 2">
            <a:extLst>
              <a:ext uri="{FF2B5EF4-FFF2-40B4-BE49-F238E27FC236}">
                <a16:creationId xmlns:a16="http://schemas.microsoft.com/office/drawing/2014/main" id="{229B6FEB-8B45-63AD-84FF-C44E366CB66A}"/>
              </a:ext>
            </a:extLst>
          </p:cNvPr>
          <p:cNvGraphicFramePr>
            <a:graphicFrameLocks/>
          </p:cNvGraphicFramePr>
          <p:nvPr>
            <p:extLst>
              <p:ext uri="{D42A27DB-BD31-4B8C-83A1-F6EECF244321}">
                <p14:modId xmlns:p14="http://schemas.microsoft.com/office/powerpoint/2010/main" val="1536669796"/>
              </p:ext>
            </p:extLst>
          </p:nvPr>
        </p:nvGraphicFramePr>
        <p:xfrm>
          <a:off x="1028700" y="1257299"/>
          <a:ext cx="16344900" cy="858131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2" name="TextBox 12"/>
          <p:cNvSpPr txBox="1"/>
          <p:nvPr/>
        </p:nvSpPr>
        <p:spPr>
          <a:xfrm>
            <a:off x="2835866" y="400762"/>
            <a:ext cx="12023133" cy="432811"/>
          </a:xfrm>
          <a:prstGeom prst="rect">
            <a:avLst/>
          </a:prstGeom>
        </p:spPr>
        <p:txBody>
          <a:bodyPr wrap="square"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3.2.B. Kinerja </a:t>
            </a:r>
            <a:r>
              <a:rPr lang="en-US" sz="2499" b="1" spc="-87" dirty="0" err="1">
                <a:solidFill>
                  <a:srgbClr val="000000"/>
                </a:solidFill>
                <a:latin typeface="Garet Bold"/>
                <a:ea typeface="Garet Bold"/>
                <a:cs typeface="Garet Bold"/>
                <a:sym typeface="Garet Bold"/>
              </a:rPr>
              <a:t>Penjualan</a:t>
            </a:r>
            <a:r>
              <a:rPr lang="en-US" sz="2499" b="1" spc="-87" dirty="0">
                <a:solidFill>
                  <a:srgbClr val="000000"/>
                </a:solidFill>
                <a:latin typeface="Garet Bold"/>
                <a:ea typeface="Garet Bold"/>
                <a:cs typeface="Garet Bold"/>
                <a:sym typeface="Garet Bold"/>
              </a:rPr>
              <a:t> Single Nursing Bed ( YTD Januari - May 2025)</a:t>
            </a:r>
          </a:p>
        </p:txBody>
      </p:sp>
      <p:graphicFrame>
        <p:nvGraphicFramePr>
          <p:cNvPr id="4" name="Chart 3">
            <a:extLst>
              <a:ext uri="{FF2B5EF4-FFF2-40B4-BE49-F238E27FC236}">
                <a16:creationId xmlns:a16="http://schemas.microsoft.com/office/drawing/2014/main" id="{229B6FEB-8B45-63AD-84FF-C44E366CB66A}"/>
              </a:ext>
            </a:extLst>
          </p:cNvPr>
          <p:cNvGraphicFramePr>
            <a:graphicFrameLocks/>
          </p:cNvGraphicFramePr>
          <p:nvPr>
            <p:extLst>
              <p:ext uri="{D42A27DB-BD31-4B8C-83A1-F6EECF244321}">
                <p14:modId xmlns:p14="http://schemas.microsoft.com/office/powerpoint/2010/main" val="3030338622"/>
              </p:ext>
            </p:extLst>
          </p:nvPr>
        </p:nvGraphicFramePr>
        <p:xfrm>
          <a:off x="1028700" y="1333499"/>
          <a:ext cx="16192500" cy="850511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4" name="Chart 3">
            <a:extLst>
              <a:ext uri="{FF2B5EF4-FFF2-40B4-BE49-F238E27FC236}">
                <a16:creationId xmlns:a16="http://schemas.microsoft.com/office/drawing/2014/main" id="{98F034AD-8A81-A00A-E7D2-C8BB1566214C}"/>
              </a:ext>
            </a:extLst>
          </p:cNvPr>
          <p:cNvGraphicFramePr>
            <a:graphicFrameLocks/>
          </p:cNvGraphicFramePr>
          <p:nvPr>
            <p:extLst>
              <p:ext uri="{D42A27DB-BD31-4B8C-83A1-F6EECF244321}">
                <p14:modId xmlns:p14="http://schemas.microsoft.com/office/powerpoint/2010/main" val="578993794"/>
              </p:ext>
            </p:extLst>
          </p:nvPr>
        </p:nvGraphicFramePr>
        <p:xfrm>
          <a:off x="1028489" y="1257300"/>
          <a:ext cx="16689738" cy="822062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2" name="Chart 1">
            <a:extLst>
              <a:ext uri="{FF2B5EF4-FFF2-40B4-BE49-F238E27FC236}">
                <a16:creationId xmlns:a16="http://schemas.microsoft.com/office/drawing/2014/main" id="{758FB52A-E5FF-5252-2E3C-5B1C3A71622F}"/>
              </a:ext>
            </a:extLst>
          </p:cNvPr>
          <p:cNvGraphicFramePr>
            <a:graphicFrameLocks/>
          </p:cNvGraphicFramePr>
          <p:nvPr>
            <p:extLst>
              <p:ext uri="{D42A27DB-BD31-4B8C-83A1-F6EECF244321}">
                <p14:modId xmlns:p14="http://schemas.microsoft.com/office/powerpoint/2010/main" val="767627376"/>
              </p:ext>
            </p:extLst>
          </p:nvPr>
        </p:nvGraphicFramePr>
        <p:xfrm>
          <a:off x="774983" y="1181100"/>
          <a:ext cx="8229600"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67405C70-0C24-50DB-0958-4A2EF0BA18AF}"/>
              </a:ext>
            </a:extLst>
          </p:cNvPr>
          <p:cNvGraphicFramePr>
            <a:graphicFrameLocks/>
          </p:cNvGraphicFramePr>
          <p:nvPr>
            <p:extLst>
              <p:ext uri="{D42A27DB-BD31-4B8C-83A1-F6EECF244321}">
                <p14:modId xmlns:p14="http://schemas.microsoft.com/office/powerpoint/2010/main" val="66068516"/>
              </p:ext>
            </p:extLst>
          </p:nvPr>
        </p:nvGraphicFramePr>
        <p:xfrm>
          <a:off x="9525000" y="1181100"/>
          <a:ext cx="8229600" cy="4114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9B49719B-1905-D495-F65B-5FA9E613B109}"/>
              </a:ext>
            </a:extLst>
          </p:cNvPr>
          <p:cNvGraphicFramePr>
            <a:graphicFrameLocks/>
          </p:cNvGraphicFramePr>
          <p:nvPr>
            <p:extLst>
              <p:ext uri="{D42A27DB-BD31-4B8C-83A1-F6EECF244321}">
                <p14:modId xmlns:p14="http://schemas.microsoft.com/office/powerpoint/2010/main" val="1020498300"/>
              </p:ext>
            </p:extLst>
          </p:nvPr>
        </p:nvGraphicFramePr>
        <p:xfrm>
          <a:off x="774983" y="5493387"/>
          <a:ext cx="82296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9D14F39C-B590-653A-AF38-7246A26A6098}"/>
              </a:ext>
            </a:extLst>
          </p:cNvPr>
          <p:cNvGraphicFramePr>
            <a:graphicFrameLocks/>
          </p:cNvGraphicFramePr>
          <p:nvPr>
            <p:extLst>
              <p:ext uri="{D42A27DB-BD31-4B8C-83A1-F6EECF244321}">
                <p14:modId xmlns:p14="http://schemas.microsoft.com/office/powerpoint/2010/main" val="1766147913"/>
              </p:ext>
            </p:extLst>
          </p:nvPr>
        </p:nvGraphicFramePr>
        <p:xfrm>
          <a:off x="9525000" y="5493387"/>
          <a:ext cx="82296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3ED7F-1FD9-DC1D-A3B1-64417B5F1A20}"/>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C44C7CB0-B74F-B785-9429-18BC9602D722}"/>
              </a:ext>
            </a:extLst>
          </p:cNvPr>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33928975-6F36-1427-875D-36AE8F4AE22A}"/>
              </a:ext>
            </a:extLst>
          </p:cNvPr>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a:extLst>
              <a:ext uri="{FF2B5EF4-FFF2-40B4-BE49-F238E27FC236}">
                <a16:creationId xmlns:a16="http://schemas.microsoft.com/office/drawing/2014/main" id="{AE80703F-0BFC-362A-99A9-1FF5DEDBD91F}"/>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6DC364C5-1A8B-1E75-9B6B-13560FE864D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67A18068-0DCA-A401-ADD1-5D2A3B0FFE90}"/>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D5AD6D88-A6AE-FD47-CB63-5012EF27BF59}"/>
              </a:ext>
            </a:extLst>
          </p:cNvPr>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2" name="Chart 1">
            <a:extLst>
              <a:ext uri="{FF2B5EF4-FFF2-40B4-BE49-F238E27FC236}">
                <a16:creationId xmlns:a16="http://schemas.microsoft.com/office/drawing/2014/main" id="{6C5B9950-74E6-96B1-B57E-C438EEE6E554}"/>
              </a:ext>
            </a:extLst>
          </p:cNvPr>
          <p:cNvGraphicFramePr>
            <a:graphicFrameLocks/>
          </p:cNvGraphicFramePr>
          <p:nvPr>
            <p:extLst>
              <p:ext uri="{D42A27DB-BD31-4B8C-83A1-F6EECF244321}">
                <p14:modId xmlns:p14="http://schemas.microsoft.com/office/powerpoint/2010/main" val="2269280485"/>
              </p:ext>
            </p:extLst>
          </p:nvPr>
        </p:nvGraphicFramePr>
        <p:xfrm>
          <a:off x="710385" y="1437266"/>
          <a:ext cx="8686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C0805F12-764E-EC34-D239-CB1AB05FD69D}"/>
              </a:ext>
            </a:extLst>
          </p:cNvPr>
          <p:cNvGraphicFramePr>
            <a:graphicFrameLocks/>
          </p:cNvGraphicFramePr>
          <p:nvPr>
            <p:extLst>
              <p:ext uri="{D42A27DB-BD31-4B8C-83A1-F6EECF244321}">
                <p14:modId xmlns:p14="http://schemas.microsoft.com/office/powerpoint/2010/main" val="1093842151"/>
              </p:ext>
            </p:extLst>
          </p:nvPr>
        </p:nvGraphicFramePr>
        <p:xfrm>
          <a:off x="9269129" y="1437266"/>
          <a:ext cx="8686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E6968BCF-99BF-4E3F-C5A8-D403A6AFB114}"/>
              </a:ext>
            </a:extLst>
          </p:cNvPr>
          <p:cNvGraphicFramePr>
            <a:graphicFrameLocks/>
          </p:cNvGraphicFramePr>
          <p:nvPr>
            <p:extLst>
              <p:ext uri="{D42A27DB-BD31-4B8C-83A1-F6EECF244321}">
                <p14:modId xmlns:p14="http://schemas.microsoft.com/office/powerpoint/2010/main" val="3289506587"/>
              </p:ext>
            </p:extLst>
          </p:nvPr>
        </p:nvGraphicFramePr>
        <p:xfrm>
          <a:off x="580604" y="5935828"/>
          <a:ext cx="86868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E059559C-B234-F541-577E-8B1ADA389D86}"/>
              </a:ext>
            </a:extLst>
          </p:cNvPr>
          <p:cNvGraphicFramePr>
            <a:graphicFrameLocks/>
          </p:cNvGraphicFramePr>
          <p:nvPr>
            <p:extLst>
              <p:ext uri="{D42A27DB-BD31-4B8C-83A1-F6EECF244321}">
                <p14:modId xmlns:p14="http://schemas.microsoft.com/office/powerpoint/2010/main" val="141045442"/>
              </p:ext>
            </p:extLst>
          </p:nvPr>
        </p:nvGraphicFramePr>
        <p:xfrm>
          <a:off x="9421346" y="5935828"/>
          <a:ext cx="8686800" cy="365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873472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D309-DE23-B416-FA7C-8CB51AB72912}"/>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67B230B-28B5-FC88-42CA-63D4A0F10A82}"/>
              </a:ext>
            </a:extLst>
          </p:cNvPr>
          <p:cNvSpPr/>
          <p:nvPr/>
        </p:nvSpPr>
        <p:spPr>
          <a:xfrm>
            <a:off x="1028489" y="295839"/>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B2CBED15-4749-FB9A-AFD3-01196D16D8DF}"/>
              </a:ext>
            </a:extLst>
          </p:cNvPr>
          <p:cNvSpPr/>
          <p:nvPr/>
        </p:nvSpPr>
        <p:spPr>
          <a:xfrm>
            <a:off x="16863582"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a:extLst>
              <a:ext uri="{FF2B5EF4-FFF2-40B4-BE49-F238E27FC236}">
                <a16:creationId xmlns:a16="http://schemas.microsoft.com/office/drawing/2014/main" id="{D5E56294-FF23-4B9A-E3C0-01E77F42DB0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1185F9EF-8095-BA1E-494A-74EB04F53D7A}"/>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AAEE2915-F691-04FC-1DEB-74BEB0578C48}"/>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88A1878-A766-C58F-1B55-EA8CF366386D}"/>
              </a:ext>
            </a:extLst>
          </p:cNvPr>
          <p:cNvSpPr txBox="1"/>
          <p:nvPr/>
        </p:nvSpPr>
        <p:spPr>
          <a:xfrm>
            <a:off x="7925097" y="328936"/>
            <a:ext cx="9793130" cy="422275"/>
          </a:xfrm>
          <a:prstGeom prst="rect">
            <a:avLst/>
          </a:prstGeom>
        </p:spPr>
        <p:txBody>
          <a:bodyPr lIns="0" tIns="0" rIns="0" bIns="0" rtlCol="0" anchor="t">
            <a:spAutoFit/>
          </a:bodyPr>
          <a:lstStyle/>
          <a:p>
            <a:pPr algn="r">
              <a:lnSpc>
                <a:spcPts val="3499"/>
              </a:lnSpc>
            </a:pPr>
            <a:r>
              <a:rPr lang="en-US" sz="2499" b="1" spc="-87">
                <a:solidFill>
                  <a:srgbClr val="000000"/>
                </a:solidFill>
                <a:latin typeface="Garet Bold"/>
                <a:ea typeface="Garet Bold"/>
                <a:cs typeface="Garet Bold"/>
                <a:sym typeface="Garet Bold"/>
              </a:rPr>
              <a:t>3.3.A. Kinerja Inventory Chitose (Januari - May 2025)</a:t>
            </a:r>
          </a:p>
        </p:txBody>
      </p:sp>
      <p:graphicFrame>
        <p:nvGraphicFramePr>
          <p:cNvPr id="12" name="Chart 11">
            <a:extLst>
              <a:ext uri="{FF2B5EF4-FFF2-40B4-BE49-F238E27FC236}">
                <a16:creationId xmlns:a16="http://schemas.microsoft.com/office/drawing/2014/main" id="{0A5C3597-715C-6ACD-CF50-8E7C96446A68}"/>
              </a:ext>
            </a:extLst>
          </p:cNvPr>
          <p:cNvGraphicFramePr>
            <a:graphicFrameLocks/>
          </p:cNvGraphicFramePr>
          <p:nvPr>
            <p:extLst>
              <p:ext uri="{D42A27DB-BD31-4B8C-83A1-F6EECF244321}">
                <p14:modId xmlns:p14="http://schemas.microsoft.com/office/powerpoint/2010/main" val="4235998753"/>
              </p:ext>
            </p:extLst>
          </p:nvPr>
        </p:nvGraphicFramePr>
        <p:xfrm>
          <a:off x="604157" y="1600200"/>
          <a:ext cx="8686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EE570F94-F491-201C-3E73-EE7AFA297789}"/>
              </a:ext>
            </a:extLst>
          </p:cNvPr>
          <p:cNvGraphicFramePr>
            <a:graphicFrameLocks/>
          </p:cNvGraphicFramePr>
          <p:nvPr>
            <p:extLst>
              <p:ext uri="{D42A27DB-BD31-4B8C-83A1-F6EECF244321}">
                <p14:modId xmlns:p14="http://schemas.microsoft.com/office/powerpoint/2010/main" val="1739743838"/>
              </p:ext>
            </p:extLst>
          </p:nvPr>
        </p:nvGraphicFramePr>
        <p:xfrm>
          <a:off x="9290957" y="1599175"/>
          <a:ext cx="8686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0FACCE56-C180-3925-BCA1-1B15DA8EA74C}"/>
              </a:ext>
            </a:extLst>
          </p:cNvPr>
          <p:cNvGraphicFramePr>
            <a:graphicFrameLocks/>
          </p:cNvGraphicFramePr>
          <p:nvPr>
            <p:extLst>
              <p:ext uri="{D42A27DB-BD31-4B8C-83A1-F6EECF244321}">
                <p14:modId xmlns:p14="http://schemas.microsoft.com/office/powerpoint/2010/main" val="898931269"/>
              </p:ext>
            </p:extLst>
          </p:nvPr>
        </p:nvGraphicFramePr>
        <p:xfrm>
          <a:off x="604157" y="6105764"/>
          <a:ext cx="86868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E44F6704-69F2-4D53-100F-CF31B39CE5B1}"/>
              </a:ext>
            </a:extLst>
          </p:cNvPr>
          <p:cNvGraphicFramePr>
            <a:graphicFrameLocks/>
          </p:cNvGraphicFramePr>
          <p:nvPr>
            <p:extLst>
              <p:ext uri="{D42A27DB-BD31-4B8C-83A1-F6EECF244321}">
                <p14:modId xmlns:p14="http://schemas.microsoft.com/office/powerpoint/2010/main" val="2414563437"/>
              </p:ext>
            </p:extLst>
          </p:nvPr>
        </p:nvGraphicFramePr>
        <p:xfrm>
          <a:off x="9290957" y="5974605"/>
          <a:ext cx="8686800" cy="365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98426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TextBox 11"/>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3.3.B. Kinerja Inventory Nursing Bed (Januari - May 2025)</a:t>
            </a:r>
          </a:p>
        </p:txBody>
      </p:sp>
      <p:graphicFrame>
        <p:nvGraphicFramePr>
          <p:cNvPr id="2" name="Chart 1">
            <a:extLst>
              <a:ext uri="{FF2B5EF4-FFF2-40B4-BE49-F238E27FC236}">
                <a16:creationId xmlns:a16="http://schemas.microsoft.com/office/drawing/2014/main" id="{9600F782-3015-BA86-6A2C-930A8E8F9EEE}"/>
              </a:ext>
            </a:extLst>
          </p:cNvPr>
          <p:cNvGraphicFramePr>
            <a:graphicFrameLocks/>
          </p:cNvGraphicFramePr>
          <p:nvPr>
            <p:extLst>
              <p:ext uri="{D42A27DB-BD31-4B8C-83A1-F6EECF244321}">
                <p14:modId xmlns:p14="http://schemas.microsoft.com/office/powerpoint/2010/main" val="3417453581"/>
              </p:ext>
            </p:extLst>
          </p:nvPr>
        </p:nvGraphicFramePr>
        <p:xfrm>
          <a:off x="1028700" y="1333500"/>
          <a:ext cx="16573499" cy="82599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9491-9EB3-ACDC-8C72-931D50E882C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7BB856E6-F96F-99BB-98F0-8F1CEAB0F571}"/>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4D1FC51A-D800-FB73-C1DF-795F8FA2846D}"/>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a:extLst>
              <a:ext uri="{FF2B5EF4-FFF2-40B4-BE49-F238E27FC236}">
                <a16:creationId xmlns:a16="http://schemas.microsoft.com/office/drawing/2014/main" id="{DB59B10A-5B50-36C5-B40B-D5C5FEDC75D7}"/>
              </a:ext>
            </a:extLst>
          </p:cNvPr>
          <p:cNvGrpSpPr/>
          <p:nvPr/>
        </p:nvGrpSpPr>
        <p:grpSpPr>
          <a:xfrm>
            <a:off x="-881212" y="-250529"/>
            <a:ext cx="1461816" cy="12594929"/>
            <a:chOff x="0" y="0"/>
            <a:chExt cx="385005" cy="3317183"/>
          </a:xfrm>
        </p:grpSpPr>
        <p:sp>
          <p:nvSpPr>
            <p:cNvPr id="9" name="Freeform 9">
              <a:extLst>
                <a:ext uri="{FF2B5EF4-FFF2-40B4-BE49-F238E27FC236}">
                  <a16:creationId xmlns:a16="http://schemas.microsoft.com/office/drawing/2014/main" id="{310BD81E-207A-98E1-7C48-B05E85614BE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a:extLst>
                <a:ext uri="{FF2B5EF4-FFF2-40B4-BE49-F238E27FC236}">
                  <a16:creationId xmlns:a16="http://schemas.microsoft.com/office/drawing/2014/main" id="{B821F70A-AC5F-5AED-25F4-F60293BADE28}"/>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1" name="TextBox 11">
            <a:extLst>
              <a:ext uri="{FF2B5EF4-FFF2-40B4-BE49-F238E27FC236}">
                <a16:creationId xmlns:a16="http://schemas.microsoft.com/office/drawing/2014/main" id="{E7A29615-5FEA-1489-7199-842F8177FB7D}"/>
              </a:ext>
            </a:extLst>
          </p:cNvPr>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3.3.B. Kinerja Inventory Nursing Bed (Januari - May 2025)</a:t>
            </a:r>
          </a:p>
        </p:txBody>
      </p:sp>
      <p:graphicFrame>
        <p:nvGraphicFramePr>
          <p:cNvPr id="13" name="Chart 12">
            <a:extLst>
              <a:ext uri="{FF2B5EF4-FFF2-40B4-BE49-F238E27FC236}">
                <a16:creationId xmlns:a16="http://schemas.microsoft.com/office/drawing/2014/main" id="{726ABCD0-E77A-FE46-DDA1-3502E45BC97A}"/>
              </a:ext>
            </a:extLst>
          </p:cNvPr>
          <p:cNvGraphicFramePr>
            <a:graphicFrameLocks/>
          </p:cNvGraphicFramePr>
          <p:nvPr>
            <p:extLst>
              <p:ext uri="{D42A27DB-BD31-4B8C-83A1-F6EECF244321}">
                <p14:modId xmlns:p14="http://schemas.microsoft.com/office/powerpoint/2010/main" val="1916166344"/>
              </p:ext>
            </p:extLst>
          </p:nvPr>
        </p:nvGraphicFramePr>
        <p:xfrm>
          <a:off x="612558" y="1417020"/>
          <a:ext cx="8531441" cy="56314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C51794C5-9664-7662-539A-CAAA67FD3EE9}"/>
              </a:ext>
            </a:extLst>
          </p:cNvPr>
          <p:cNvGraphicFramePr>
            <a:graphicFrameLocks/>
          </p:cNvGraphicFramePr>
          <p:nvPr>
            <p:extLst>
              <p:ext uri="{D42A27DB-BD31-4B8C-83A1-F6EECF244321}">
                <p14:modId xmlns:p14="http://schemas.microsoft.com/office/powerpoint/2010/main" val="1172607645"/>
              </p:ext>
            </p:extLst>
          </p:nvPr>
        </p:nvGraphicFramePr>
        <p:xfrm>
          <a:off x="9756560" y="1417020"/>
          <a:ext cx="8531441" cy="56314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Table 14">
            <a:extLst>
              <a:ext uri="{FF2B5EF4-FFF2-40B4-BE49-F238E27FC236}">
                <a16:creationId xmlns:a16="http://schemas.microsoft.com/office/drawing/2014/main" id="{F973D348-F42C-6C29-CD02-EFB23B33C282}"/>
              </a:ext>
            </a:extLst>
          </p:cNvPr>
          <p:cNvGraphicFramePr>
            <a:graphicFrameLocks noGrp="1"/>
          </p:cNvGraphicFramePr>
          <p:nvPr>
            <p:extLst>
              <p:ext uri="{D42A27DB-BD31-4B8C-83A1-F6EECF244321}">
                <p14:modId xmlns:p14="http://schemas.microsoft.com/office/powerpoint/2010/main" val="4122718134"/>
              </p:ext>
            </p:extLst>
          </p:nvPr>
        </p:nvGraphicFramePr>
        <p:xfrm>
          <a:off x="4405891" y="7677259"/>
          <a:ext cx="9476215" cy="1422740"/>
        </p:xfrm>
        <a:graphic>
          <a:graphicData uri="http://schemas.openxmlformats.org/drawingml/2006/table">
            <a:tbl>
              <a:tblPr>
                <a:tableStyleId>{5C22544A-7EE6-4342-B048-85BDC9FD1C3A}</a:tableStyleId>
              </a:tblPr>
              <a:tblGrid>
                <a:gridCol w="1812744">
                  <a:extLst>
                    <a:ext uri="{9D8B030D-6E8A-4147-A177-3AD203B41FA5}">
                      <a16:colId xmlns:a16="http://schemas.microsoft.com/office/drawing/2014/main" val="588591474"/>
                    </a:ext>
                  </a:extLst>
                </a:gridCol>
                <a:gridCol w="4360251">
                  <a:extLst>
                    <a:ext uri="{9D8B030D-6E8A-4147-A177-3AD203B41FA5}">
                      <a16:colId xmlns:a16="http://schemas.microsoft.com/office/drawing/2014/main" val="1494527238"/>
                    </a:ext>
                  </a:extLst>
                </a:gridCol>
                <a:gridCol w="2114061">
                  <a:extLst>
                    <a:ext uri="{9D8B030D-6E8A-4147-A177-3AD203B41FA5}">
                      <a16:colId xmlns:a16="http://schemas.microsoft.com/office/drawing/2014/main" val="2974157874"/>
                    </a:ext>
                  </a:extLst>
                </a:gridCol>
                <a:gridCol w="1189159">
                  <a:extLst>
                    <a:ext uri="{9D8B030D-6E8A-4147-A177-3AD203B41FA5}">
                      <a16:colId xmlns:a16="http://schemas.microsoft.com/office/drawing/2014/main" val="2243521241"/>
                    </a:ext>
                  </a:extLst>
                </a:gridCol>
              </a:tblGrid>
              <a:tr h="687781">
                <a:tc>
                  <a:txBody>
                    <a:bodyPr/>
                    <a:lstStyle/>
                    <a:p>
                      <a:pPr algn="ctr" fontAlgn="b"/>
                      <a:r>
                        <a:rPr lang="en-US" sz="2000" b="1" u="none" strike="noStrike" dirty="0">
                          <a:solidFill>
                            <a:schemeClr val="bg1"/>
                          </a:solidFill>
                          <a:effectLst/>
                        </a:rPr>
                        <a:t> </a:t>
                      </a:r>
                      <a:r>
                        <a:rPr lang="en-US" sz="2000" b="1" u="none" strike="noStrike" dirty="0" err="1">
                          <a:solidFill>
                            <a:schemeClr val="bg1"/>
                          </a:solidFill>
                          <a:effectLst/>
                        </a:rPr>
                        <a:t>Kategori</a:t>
                      </a:r>
                      <a:r>
                        <a:rPr lang="en-US" sz="2000" b="1" u="none" strike="noStrike" dirty="0">
                          <a:solidFill>
                            <a:schemeClr val="bg1"/>
                          </a:solidFill>
                          <a:effectLst/>
                        </a:rPr>
                        <a:t> </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Type Bed</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Value</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tc>
                  <a:txBody>
                    <a:bodyPr/>
                    <a:lstStyle/>
                    <a:p>
                      <a:pPr algn="ctr" fontAlgn="b"/>
                      <a:r>
                        <a:rPr lang="en-US" sz="2000" b="1" u="none" strike="noStrike" dirty="0">
                          <a:solidFill>
                            <a:schemeClr val="bg1"/>
                          </a:solidFill>
                          <a:effectLst/>
                        </a:rPr>
                        <a:t>Qty</a:t>
                      </a:r>
                      <a:endParaRPr lang="en-US" sz="2000" b="1" i="0" u="none" strike="noStrike" dirty="0">
                        <a:solidFill>
                          <a:schemeClr val="bg1"/>
                        </a:solidFill>
                        <a:effectLst/>
                        <a:latin typeface="Calibri" panose="020F0502020204030204" pitchFamily="34" charset="0"/>
                      </a:endParaRPr>
                    </a:p>
                  </a:txBody>
                  <a:tcPr marL="9525" marR="9525" marT="9525" marB="0" anchor="ctr">
                    <a:solidFill>
                      <a:srgbClr val="0049AB"/>
                    </a:solidFill>
                  </a:tcPr>
                </a:tc>
                <a:extLst>
                  <a:ext uri="{0D108BD9-81ED-4DB2-BD59-A6C34878D82A}">
                    <a16:rowId xmlns:a16="http://schemas.microsoft.com/office/drawing/2014/main" val="4283628429"/>
                  </a:ext>
                </a:extLst>
              </a:tr>
              <a:tr h="734959">
                <a:tc>
                  <a:txBody>
                    <a:bodyPr/>
                    <a:lstStyle/>
                    <a:p>
                      <a:pPr algn="ctr" fontAlgn="b"/>
                      <a:r>
                        <a:rPr lang="en-US" sz="2000" u="none" strike="noStrike" dirty="0">
                          <a:effectLst/>
                        </a:rPr>
                        <a:t>Unmoving</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CB 001 (STANDARD BED IVORY)</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18,876</a:t>
                      </a:r>
                      <a:endParaRPr lang="en-US"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88811526"/>
                  </a:ext>
                </a:extLst>
              </a:tr>
            </a:tbl>
          </a:graphicData>
        </a:graphic>
      </p:graphicFrame>
    </p:spTree>
    <p:extLst>
      <p:ext uri="{BB962C8B-B14F-4D97-AF65-F5344CB8AC3E}">
        <p14:creationId xmlns:p14="http://schemas.microsoft.com/office/powerpoint/2010/main" val="184371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881212" y="-250529"/>
            <a:ext cx="1461816" cy="12594929"/>
            <a:chOff x="0" y="0"/>
            <a:chExt cx="385005" cy="3317183"/>
          </a:xfrm>
        </p:grpSpPr>
        <p:sp>
          <p:nvSpPr>
            <p:cNvPr id="9" name="Freeform 9"/>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10" name="TextBox 10"/>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2" name="TextBox 12"/>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3.4 Kinerja Produksi (Januari - May 2025)</a:t>
            </a:r>
          </a:p>
        </p:txBody>
      </p:sp>
      <p:graphicFrame>
        <p:nvGraphicFramePr>
          <p:cNvPr id="59" name="Chart 58">
            <a:extLst>
              <a:ext uri="{FF2B5EF4-FFF2-40B4-BE49-F238E27FC236}">
                <a16:creationId xmlns:a16="http://schemas.microsoft.com/office/drawing/2014/main" id="{8AE05F91-B379-7CB1-E37B-2257D11E344E}"/>
              </a:ext>
            </a:extLst>
          </p:cNvPr>
          <p:cNvGraphicFramePr>
            <a:graphicFrameLocks/>
          </p:cNvGraphicFramePr>
          <p:nvPr>
            <p:extLst>
              <p:ext uri="{D42A27DB-BD31-4B8C-83A1-F6EECF244321}">
                <p14:modId xmlns:p14="http://schemas.microsoft.com/office/powerpoint/2010/main" val="2764623784"/>
              </p:ext>
            </p:extLst>
          </p:nvPr>
        </p:nvGraphicFramePr>
        <p:xfrm>
          <a:off x="2463446" y="1371600"/>
          <a:ext cx="137160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0" name="Chart 59">
            <a:extLst>
              <a:ext uri="{FF2B5EF4-FFF2-40B4-BE49-F238E27FC236}">
                <a16:creationId xmlns:a16="http://schemas.microsoft.com/office/drawing/2014/main" id="{C9CF555A-BF26-41B3-BFD8-1B1473722EF2}"/>
              </a:ext>
            </a:extLst>
          </p:cNvPr>
          <p:cNvGraphicFramePr>
            <a:graphicFrameLocks/>
          </p:cNvGraphicFramePr>
          <p:nvPr>
            <p:extLst>
              <p:ext uri="{D42A27DB-BD31-4B8C-83A1-F6EECF244321}">
                <p14:modId xmlns:p14="http://schemas.microsoft.com/office/powerpoint/2010/main" val="2252054225"/>
              </p:ext>
            </p:extLst>
          </p:nvPr>
        </p:nvGraphicFramePr>
        <p:xfrm>
          <a:off x="2463446" y="5859928"/>
          <a:ext cx="137160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28700" y="120562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650627" y="868119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extLst>
              <p:ext uri="{D42A27DB-BD31-4B8C-83A1-F6EECF244321}">
                <p14:modId xmlns:p14="http://schemas.microsoft.com/office/powerpoint/2010/main" val="2638964026"/>
              </p:ext>
            </p:extLst>
          </p:nvPr>
        </p:nvGraphicFramePr>
        <p:xfrm>
          <a:off x="1442322" y="1857769"/>
          <a:ext cx="15403357" cy="6463747"/>
        </p:xfrm>
        <a:graphic>
          <a:graphicData uri="http://schemas.openxmlformats.org/drawingml/2006/table">
            <a:tbl>
              <a:tblPr/>
              <a:tblGrid>
                <a:gridCol w="927666">
                  <a:extLst>
                    <a:ext uri="{9D8B030D-6E8A-4147-A177-3AD203B41FA5}">
                      <a16:colId xmlns:a16="http://schemas.microsoft.com/office/drawing/2014/main" val="20000"/>
                    </a:ext>
                  </a:extLst>
                </a:gridCol>
                <a:gridCol w="7501694">
                  <a:extLst>
                    <a:ext uri="{9D8B030D-6E8A-4147-A177-3AD203B41FA5}">
                      <a16:colId xmlns:a16="http://schemas.microsoft.com/office/drawing/2014/main" val="20001"/>
                    </a:ext>
                  </a:extLst>
                </a:gridCol>
                <a:gridCol w="6973997">
                  <a:extLst>
                    <a:ext uri="{9D8B030D-6E8A-4147-A177-3AD203B41FA5}">
                      <a16:colId xmlns:a16="http://schemas.microsoft.com/office/drawing/2014/main" val="20002"/>
                    </a:ext>
                  </a:extLst>
                </a:gridCol>
              </a:tblGrid>
              <a:tr h="888395">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a:solidFill>
                            <a:srgbClr val="000000"/>
                          </a:solidFill>
                          <a:latin typeface="Garet Bold"/>
                          <a:ea typeface="Garet Bold"/>
                          <a:cs typeface="Garet Bold"/>
                          <a:sym typeface="Garet Bold"/>
                        </a:rPr>
                        <a:t>Isu RTM Sebelumnya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a:solidFill>
                            <a:srgbClr val="000000"/>
                          </a:solidFill>
                          <a:latin typeface="Garet Bold"/>
                          <a:ea typeface="Garet Bold"/>
                          <a:cs typeface="Garet Bold"/>
                          <a:sym typeface="Garet Bold"/>
                        </a:rPr>
                        <a:t>Update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667177">
                <a:tc>
                  <a:txBody>
                    <a:bodyPr/>
                    <a:lstStyle/>
                    <a:p>
                      <a:pPr algn="ctr">
                        <a:lnSpc>
                          <a:spcPts val="2380"/>
                        </a:lnSpc>
                        <a:defRPr/>
                      </a:pPr>
                      <a:r>
                        <a:rPr lang="en-US" sz="1700" dirty="0">
                          <a:solidFill>
                            <a:srgbClr val="000000"/>
                          </a:solidFill>
                          <a:latin typeface="Garet"/>
                          <a:ea typeface="Garet"/>
                          <a:cs typeface="Garet"/>
                          <a:sym typeface="Garet"/>
                          <a:hlinkClick r:id="rId6" action="ppaction://hlinksldjump"/>
                        </a:rPr>
                        <a:t>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a:t>
                      </a:r>
                      <a:r>
                        <a:rPr lang="en-US" sz="1700" dirty="0" err="1">
                          <a:solidFill>
                            <a:srgbClr val="000000"/>
                          </a:solidFill>
                          <a:latin typeface="Garet"/>
                          <a:ea typeface="Garet"/>
                          <a:cs typeface="Garet"/>
                          <a:sym typeface="Garet"/>
                        </a:rPr>
                        <a:t>hasil</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Survei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Kepuasan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Pelanggan</a:t>
                      </a:r>
                      <a:r>
                        <a:rPr lang="en-US" sz="1700" dirty="0">
                          <a:solidFill>
                            <a:srgbClr val="000000"/>
                          </a:solidFill>
                          <a:latin typeface="Garet"/>
                          <a:ea typeface="Garet"/>
                          <a:cs typeface="Garet"/>
                          <a:sym typeface="Garet"/>
                        </a:rPr>
                        <a:t> NSB,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CINT </a:t>
                      </a:r>
                      <a:r>
                        <a:rPr lang="en-US" sz="1700" dirty="0" err="1">
                          <a:solidFill>
                            <a:srgbClr val="000000"/>
                          </a:solidFill>
                          <a:latin typeface="Garet"/>
                          <a:ea typeface="Garet"/>
                          <a:cs typeface="Garet"/>
                          <a:sym typeface="Garet"/>
                        </a:rPr>
                        <a:t>belum</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menjadi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prioritas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pilihan</a:t>
                      </a:r>
                      <a:r>
                        <a:rPr lang="en-US" sz="1700" dirty="0">
                          <a:solidFill>
                            <a:srgbClr val="000000"/>
                          </a:solidFill>
                          <a:latin typeface="Garet"/>
                          <a:ea typeface="Garet"/>
                          <a:cs typeface="Garet"/>
                          <a:sym typeface="Garet"/>
                        </a:rPr>
                        <a:t> customer, team NSB </a:t>
                      </a:r>
                      <a:r>
                        <a:rPr lang="en-US" sz="1700" dirty="0" err="1">
                          <a:solidFill>
                            <a:srgbClr val="000000"/>
                          </a:solidFill>
                          <a:latin typeface="Garet"/>
                          <a:ea typeface="Garet"/>
                          <a:cs typeface="Garet"/>
                          <a:sym typeface="Garet"/>
                        </a:rPr>
                        <a:t>wajib</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melakukan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evaluasi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tujuan</a:t>
                      </a:r>
                      <a:r>
                        <a:rPr lang="en-US" sz="1700" dirty="0">
                          <a:solidFill>
                            <a:srgbClr val="000000"/>
                          </a:solidFill>
                          <a:latin typeface="Garet"/>
                          <a:ea typeface="Garet"/>
                          <a:cs typeface="Garet"/>
                          <a:sym typeface="Garet"/>
                        </a:rPr>
                        <a:t> agar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kita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menjadi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pilihan</a:t>
                      </a:r>
                      <a:r>
                        <a:rPr lang="en-US" sz="1700" dirty="0">
                          <a:solidFill>
                            <a:srgbClr val="000000"/>
                          </a:solidFill>
                          <a:latin typeface="Garet"/>
                          <a:ea typeface="Garet"/>
                          <a:cs typeface="Garet"/>
                          <a:sym typeface="Garet"/>
                        </a:rPr>
                        <a:t> customer.</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Terdapat analisa dan planning dari NSB. 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9932">
                <a:tc>
                  <a:txBody>
                    <a:bodyPr/>
                    <a:lstStyle/>
                    <a:p>
                      <a:pPr algn="ctr">
                        <a:lnSpc>
                          <a:spcPts val="2380"/>
                        </a:lnSpc>
                        <a:defRPr/>
                      </a:pPr>
                      <a:r>
                        <a:rPr lang="en-US" sz="1700" dirty="0">
                          <a:solidFill>
                            <a:srgbClr val="000000"/>
                          </a:solidFill>
                          <a:latin typeface="Garet"/>
                          <a:ea typeface="Garet"/>
                          <a:cs typeface="Garet"/>
                          <a:sym typeface="Garet"/>
                          <a:hlinkClick r:id="rId7" action="ppaction://hlinksldjump"/>
                        </a:rPr>
                        <a:t>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QC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menerapkan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kegagalan</a:t>
                      </a:r>
                      <a:r>
                        <a:rPr lang="en-US" sz="1700" dirty="0">
                          <a:solidFill>
                            <a:srgbClr val="000000"/>
                          </a:solidFill>
                          <a:latin typeface="Garet"/>
                          <a:ea typeface="Garet"/>
                          <a:cs typeface="Garet"/>
                          <a:sym typeface="Garet"/>
                        </a:rPr>
                        <a:t> G1.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Sudah ditetapkan standar kegagalan G1. 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67177">
                <a:tc>
                  <a:txBody>
                    <a:bodyPr/>
                    <a:lstStyle/>
                    <a:p>
                      <a:pPr algn="ctr">
                        <a:lnSpc>
                          <a:spcPts val="2380"/>
                        </a:lnSpc>
                        <a:defRPr/>
                      </a:pPr>
                      <a:r>
                        <a:rPr lang="en-US" sz="1700" dirty="0">
                          <a:solidFill>
                            <a:srgbClr val="000000"/>
                          </a:solidFill>
                          <a:latin typeface="Garet"/>
                          <a:ea typeface="Garet"/>
                          <a:cs typeface="Garet"/>
                          <a:sym typeface="Garet"/>
                        </a:rPr>
                        <a:t>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err="1">
                          <a:solidFill>
                            <a:srgbClr val="000000"/>
                          </a:solidFill>
                          <a:latin typeface="Garet"/>
                          <a:ea typeface="Garet"/>
                          <a:cs typeface="Garet"/>
                          <a:sym typeface="Garet"/>
                        </a:rPr>
                        <a:t>Isu</a:t>
                      </a:r>
                      <a:r>
                        <a:rPr lang="en-US" sz="1700" dirty="0">
                          <a:solidFill>
                            <a:srgbClr val="000000"/>
                          </a:solidFill>
                          <a:latin typeface="Garet"/>
                          <a:ea typeface="Garet"/>
                          <a:cs typeface="Garet"/>
                          <a:sym typeface="Garet"/>
                        </a:rPr>
                        <a:t> internal, Material </a:t>
                      </a:r>
                      <a:r>
                        <a:rPr lang="en-US" sz="1700" dirty="0" err="1">
                          <a:solidFill>
                            <a:srgbClr val="000000"/>
                          </a:solidFill>
                          <a:latin typeface="Garet"/>
                          <a:ea typeface="Garet"/>
                          <a:cs typeface="Garet"/>
                          <a:sym typeface="Garet"/>
                        </a:rPr>
                        <a:t>impor</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kompetitif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harus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didukung</a:t>
                      </a:r>
                      <a:r>
                        <a:rPr lang="en-US" sz="1700" dirty="0">
                          <a:solidFill>
                            <a:srgbClr val="000000"/>
                          </a:solidFill>
                          <a:latin typeface="Garet"/>
                          <a:ea typeface="Garet"/>
                          <a:cs typeface="Garet"/>
                          <a:sym typeface="Garet"/>
                        </a:rPr>
                        <a:t> data dan </a:t>
                      </a:r>
                      <a:r>
                        <a:rPr lang="en-US" sz="1700" dirty="0" err="1">
                          <a:solidFill>
                            <a:srgbClr val="000000"/>
                          </a:solidFill>
                          <a:latin typeface="Garet"/>
                          <a:ea typeface="Garet"/>
                          <a:cs typeface="Garet"/>
                          <a:sym typeface="Garet"/>
                        </a:rPr>
                        <a:t>dijelaskan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detail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material yang mana dan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apa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lebih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spesifik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dijelaskan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bagaimana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pengaruhnya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terhadap</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CINT.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Belum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update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material dan </a:t>
                      </a:r>
                      <a:r>
                        <a:rPr lang="en-US" sz="1700" dirty="0" err="1">
                          <a:solidFill>
                            <a:srgbClr val="000000"/>
                          </a:solidFill>
                          <a:latin typeface="Garet"/>
                          <a:ea typeface="Garet"/>
                          <a:cs typeface="Garet"/>
                          <a:sym typeface="Garet"/>
                        </a:rPr>
                        <a:t>komponen</a:t>
                      </a:r>
                      <a:r>
                        <a:rPr lang="en-US" sz="1700" dirty="0">
                          <a:solidFill>
                            <a:srgbClr val="000000"/>
                          </a:solidFill>
                          <a:latin typeface="Garet"/>
                          <a:ea typeface="Garet"/>
                          <a:cs typeface="Garet"/>
                          <a:sym typeface="Garet"/>
                        </a:rPr>
                        <a:t>. (PIC Global Sourcing)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1066">
                <a:tc>
                  <a:txBody>
                    <a:bodyPr/>
                    <a:lstStyle/>
                    <a:p>
                      <a:pPr algn="ctr">
                        <a:lnSpc>
                          <a:spcPts val="2380"/>
                        </a:lnSpc>
                        <a:defRPr/>
                      </a:pPr>
                      <a:r>
                        <a:rPr lang="en-US" sz="1700">
                          <a:solidFill>
                            <a:srgbClr val="000000"/>
                          </a:solidFill>
                          <a:latin typeface="Garet"/>
                          <a:ea typeface="Garet"/>
                          <a:cs typeface="Garet"/>
                          <a:sym typeface="Garet"/>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HCGA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membuat</a:t>
                      </a:r>
                      <a:r>
                        <a:rPr lang="en-US" sz="1700" dirty="0">
                          <a:solidFill>
                            <a:srgbClr val="000000"/>
                          </a:solidFill>
                          <a:latin typeface="Garet"/>
                          <a:ea typeface="Garet"/>
                          <a:cs typeface="Garet"/>
                          <a:sym typeface="Garet"/>
                        </a:rPr>
                        <a:t> program CSR </a:t>
                      </a:r>
                      <a:r>
                        <a:rPr lang="en-US" sz="1700" dirty="0" err="1">
                          <a:solidFill>
                            <a:srgbClr val="000000"/>
                          </a:solidFill>
                          <a:latin typeface="Garet"/>
                          <a:ea typeface="Garet"/>
                          <a:cs typeface="Garet"/>
                          <a:sym typeface="Garet"/>
                        </a:rPr>
                        <a:t>Pemberdayaan</a:t>
                      </a:r>
                      <a:r>
                        <a:rPr lang="en-US" sz="1700" dirty="0">
                          <a:solidFill>
                            <a:srgbClr val="000000"/>
                          </a:solidFill>
                          <a:latin typeface="Garet"/>
                          <a:ea typeface="Garet"/>
                          <a:cs typeface="Garet"/>
                          <a:sym typeface="Garet"/>
                        </a:rPr>
                        <a:t> Masyarakat </a:t>
                      </a:r>
                      <a:r>
                        <a:rPr lang="en-US" sz="1700" dirty="0" err="1">
                          <a:solidFill>
                            <a:srgbClr val="000000"/>
                          </a:solidFill>
                          <a:latin typeface="Garet"/>
                          <a:ea typeface="Garet"/>
                          <a:cs typeface="Garet"/>
                          <a:sym typeface="Garet"/>
                        </a:rPr>
                        <a:t>berdasarkan</a:t>
                      </a:r>
                      <a:r>
                        <a:rPr lang="en-US" sz="1700" dirty="0">
                          <a:solidFill>
                            <a:srgbClr val="000000"/>
                          </a:solidFill>
                          <a:latin typeface="Garet"/>
                          <a:ea typeface="Garet"/>
                          <a:cs typeface="Garet"/>
                          <a:sym typeface="Garet"/>
                        </a:rPr>
                        <a:t> ISO 35:0001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Belum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update </a:t>
                      </a:r>
                      <a:r>
                        <a:rPr lang="en-US" sz="1700" dirty="0" err="1">
                          <a:solidFill>
                            <a:srgbClr val="000000"/>
                          </a:solidFill>
                          <a:latin typeface="Garet"/>
                          <a:ea typeface="Garet"/>
                          <a:cs typeface="Garet"/>
                          <a:sym typeface="Garet"/>
                        </a:rPr>
                        <a:t>terkait</a:t>
                      </a:r>
                      <a:r>
                        <a:rPr lang="en-US" sz="1700" dirty="0">
                          <a:solidFill>
                            <a:srgbClr val="000000"/>
                          </a:solidFill>
                          <a:latin typeface="Garet"/>
                          <a:ea typeface="Garet"/>
                          <a:cs typeface="Garet"/>
                          <a:sym typeface="Garet"/>
                        </a:rPr>
                        <a:t> CSR </a:t>
                      </a:r>
                      <a:r>
                        <a:rPr lang="en-US" sz="1700" dirty="0" err="1">
                          <a:solidFill>
                            <a:srgbClr val="000000"/>
                          </a:solidFill>
                          <a:latin typeface="Garet"/>
                          <a:ea typeface="Garet"/>
                          <a:cs typeface="Garet"/>
                          <a:sym typeface="Garet"/>
                        </a:rPr>
                        <a:t>Pemberdayaan</a:t>
                      </a:r>
                      <a:r>
                        <a:rPr lang="en-US" sz="1700" dirty="0">
                          <a:solidFill>
                            <a:srgbClr val="000000"/>
                          </a:solidFill>
                          <a:latin typeface="Garet"/>
                          <a:ea typeface="Garet"/>
                          <a:cs typeface="Garet"/>
                          <a:sym typeface="Garet"/>
                        </a:rPr>
                        <a:t> Masyarakat.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3006552" y="332963"/>
            <a:ext cx="12274897" cy="1381949"/>
          </a:xfrm>
          <a:prstGeom prst="rect">
            <a:avLst/>
          </a:prstGeom>
        </p:spPr>
        <p:txBody>
          <a:bodyPr lIns="0" tIns="0" rIns="0" bIns="0" rtlCol="0" anchor="t">
            <a:spAutoFit/>
          </a:bodyPr>
          <a:lstStyle/>
          <a:p>
            <a:pPr algn="ctr">
              <a:lnSpc>
                <a:spcPts val="4940"/>
              </a:lnSpc>
              <a:spcBef>
                <a:spcPct val="0"/>
              </a:spcBef>
            </a:pPr>
            <a:r>
              <a:rPr lang="en-US" sz="4940" b="1" spc="-163">
                <a:solidFill>
                  <a:srgbClr val="1971E7"/>
                </a:solidFill>
                <a:latin typeface="ITC Avant Garde Gothic Bold"/>
                <a:ea typeface="ITC Avant Garde Gothic Bold"/>
                <a:cs typeface="ITC Avant Garde Gothic Bold"/>
                <a:sym typeface="ITC Avant Garde Gothic Bold"/>
              </a:rPr>
              <a:t>Tindak Lanjut Rapat Tinjauan Manajemen Sebelumnya</a:t>
            </a:r>
          </a:p>
        </p:txBody>
      </p:sp>
      <p:sp>
        <p:nvSpPr>
          <p:cNvPr id="10" name="Freeform 10"/>
          <p:cNvSpPr/>
          <p:nvPr/>
        </p:nvSpPr>
        <p:spPr>
          <a:xfrm>
            <a:off x="16600772" y="593480"/>
            <a:ext cx="1224286" cy="1224286"/>
          </a:xfrm>
          <a:custGeom>
            <a:avLst/>
            <a:gdLst/>
            <a:ahLst/>
            <a:cxnLst/>
            <a:rect l="l" t="t" r="r" b="b"/>
            <a:pathLst>
              <a:path w="1224286" h="1224286">
                <a:moveTo>
                  <a:pt x="0" y="0"/>
                </a:moveTo>
                <a:lnTo>
                  <a:pt x="1224287" y="0"/>
                </a:lnTo>
                <a:lnTo>
                  <a:pt x="1224287" y="1224287"/>
                </a:lnTo>
                <a:lnTo>
                  <a:pt x="0" y="1224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493679" y="84773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35867" y="400762"/>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3.4 Kinerja Produksi Nursing Bed (Januari - May 2025)</a:t>
            </a:r>
          </a:p>
        </p:txBody>
      </p:sp>
      <p:graphicFrame>
        <p:nvGraphicFramePr>
          <p:cNvPr id="13" name="Chart 12">
            <a:extLst>
              <a:ext uri="{FF2B5EF4-FFF2-40B4-BE49-F238E27FC236}">
                <a16:creationId xmlns:a16="http://schemas.microsoft.com/office/drawing/2014/main" id="{6584F7E4-879C-0C12-55E9-96A3907C6E0B}"/>
              </a:ext>
            </a:extLst>
          </p:cNvPr>
          <p:cNvGraphicFramePr>
            <a:graphicFrameLocks/>
          </p:cNvGraphicFramePr>
          <p:nvPr>
            <p:extLst>
              <p:ext uri="{D42A27DB-BD31-4B8C-83A1-F6EECF244321}">
                <p14:modId xmlns:p14="http://schemas.microsoft.com/office/powerpoint/2010/main" val="105735942"/>
              </p:ext>
            </p:extLst>
          </p:nvPr>
        </p:nvGraphicFramePr>
        <p:xfrm>
          <a:off x="2286000" y="1333500"/>
          <a:ext cx="13716000" cy="411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61AAC9A7-C19E-445F-AE18-1F87A1D6C923}"/>
              </a:ext>
            </a:extLst>
          </p:cNvPr>
          <p:cNvGraphicFramePr>
            <a:graphicFrameLocks/>
          </p:cNvGraphicFramePr>
          <p:nvPr>
            <p:extLst>
              <p:ext uri="{D42A27DB-BD31-4B8C-83A1-F6EECF244321}">
                <p14:modId xmlns:p14="http://schemas.microsoft.com/office/powerpoint/2010/main" val="3019931006"/>
              </p:ext>
            </p:extLst>
          </p:nvPr>
        </p:nvGraphicFramePr>
        <p:xfrm>
          <a:off x="2286000" y="5818501"/>
          <a:ext cx="13716000" cy="41148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0611-DD22-B6E8-CB3F-BBA6B0B69E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ED402E-1AF6-86B9-CDBC-8411E37ED974}"/>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5251B7D2-D70F-53BA-EC69-54A5F67641F4}"/>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B602ACD4-769D-6BE7-285A-87AF37E45F6D}"/>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841706FF-DF87-2B77-4740-3F5388A4091F}"/>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3A036263-2FD3-4265-53FD-3FFAE7AC0873}"/>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graphicFrame>
        <p:nvGraphicFramePr>
          <p:cNvPr id="3" name="Chart 2">
            <a:extLst>
              <a:ext uri="{FF2B5EF4-FFF2-40B4-BE49-F238E27FC236}">
                <a16:creationId xmlns:a16="http://schemas.microsoft.com/office/drawing/2014/main" id="{860EAC48-29B6-3F0B-2F23-CC90C2E4BAAE}"/>
              </a:ext>
            </a:extLst>
          </p:cNvPr>
          <p:cNvGraphicFramePr>
            <a:graphicFrameLocks/>
          </p:cNvGraphicFramePr>
          <p:nvPr>
            <p:extLst>
              <p:ext uri="{D42A27DB-BD31-4B8C-83A1-F6EECF244321}">
                <p14:modId xmlns:p14="http://schemas.microsoft.com/office/powerpoint/2010/main" val="1050889948"/>
              </p:ext>
            </p:extLst>
          </p:nvPr>
        </p:nvGraphicFramePr>
        <p:xfrm>
          <a:off x="1028700" y="1562100"/>
          <a:ext cx="78105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729B20A6-CD69-E8BF-A100-E3B1C88E281C}"/>
              </a:ext>
            </a:extLst>
          </p:cNvPr>
          <p:cNvGraphicFramePr>
            <a:graphicFrameLocks/>
          </p:cNvGraphicFramePr>
          <p:nvPr>
            <p:extLst>
              <p:ext uri="{D42A27DB-BD31-4B8C-83A1-F6EECF244321}">
                <p14:modId xmlns:p14="http://schemas.microsoft.com/office/powerpoint/2010/main" val="9809766"/>
              </p:ext>
            </p:extLst>
          </p:nvPr>
        </p:nvGraphicFramePr>
        <p:xfrm>
          <a:off x="10140654" y="1562100"/>
          <a:ext cx="7810500"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FA03D0C8-BDD4-34B1-8F45-4961F7D9E8F3}"/>
              </a:ext>
            </a:extLst>
          </p:cNvPr>
          <p:cNvGraphicFramePr>
            <a:graphicFrameLocks/>
          </p:cNvGraphicFramePr>
          <p:nvPr>
            <p:extLst>
              <p:ext uri="{D42A27DB-BD31-4B8C-83A1-F6EECF244321}">
                <p14:modId xmlns:p14="http://schemas.microsoft.com/office/powerpoint/2010/main" val="3684254571"/>
              </p:ext>
            </p:extLst>
          </p:nvPr>
        </p:nvGraphicFramePr>
        <p:xfrm>
          <a:off x="5943600" y="5219700"/>
          <a:ext cx="6400800" cy="4359802"/>
        </p:xfrm>
        <a:graphic>
          <a:graphicData uri="http://schemas.openxmlformats.org/drawingml/2006/chart">
            <c:chart xmlns:c="http://schemas.openxmlformats.org/drawingml/2006/chart" xmlns:r="http://schemas.openxmlformats.org/officeDocument/2006/relationships" r:id="rId8"/>
          </a:graphicData>
        </a:graphic>
      </p:graphicFrame>
      <p:sp>
        <p:nvSpPr>
          <p:cNvPr id="12" name="TextBox 11">
            <a:extLst>
              <a:ext uri="{FF2B5EF4-FFF2-40B4-BE49-F238E27FC236}">
                <a16:creationId xmlns:a16="http://schemas.microsoft.com/office/drawing/2014/main" id="{F20C6375-D799-4961-642E-EB4E843634AD}"/>
              </a:ext>
            </a:extLst>
          </p:cNvPr>
          <p:cNvSpPr txBox="1"/>
          <p:nvPr/>
        </p:nvSpPr>
        <p:spPr>
          <a:xfrm>
            <a:off x="6945326" y="9696390"/>
            <a:ext cx="4966543" cy="400110"/>
          </a:xfrm>
          <a:prstGeom prst="rect">
            <a:avLst/>
          </a:prstGeom>
          <a:noFill/>
        </p:spPr>
        <p:txBody>
          <a:bodyPr wrap="square">
            <a:spAutoFit/>
          </a:bodyPr>
          <a:lstStyle/>
          <a:p>
            <a:pPr algn="ctr"/>
            <a:r>
              <a:rPr lang="en-US" sz="2000" u="none" strike="noStrike" dirty="0">
                <a:effectLst/>
              </a:rPr>
              <a:t>Total </a:t>
            </a:r>
            <a:r>
              <a:rPr lang="en-US" sz="2000" u="none" strike="noStrike" dirty="0" err="1">
                <a:effectLst/>
              </a:rPr>
              <a:t>Gagal</a:t>
            </a:r>
            <a:r>
              <a:rPr lang="en-US" sz="2000" u="none" strike="noStrike" dirty="0">
                <a:effectLst/>
              </a:rPr>
              <a:t> G2 by Value = Rp. 132.189.614 </a:t>
            </a:r>
            <a:endParaRPr lang="en-US" sz="2000" dirty="0"/>
          </a:p>
        </p:txBody>
      </p:sp>
      <p:sp>
        <p:nvSpPr>
          <p:cNvPr id="17" name="Freeform 5">
            <a:extLst>
              <a:ext uri="{FF2B5EF4-FFF2-40B4-BE49-F238E27FC236}">
                <a16:creationId xmlns:a16="http://schemas.microsoft.com/office/drawing/2014/main" id="{9A2E1AE2-DD68-D6C8-61A9-EA41CB23F2E9}"/>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0">
            <a:extLst>
              <a:ext uri="{FF2B5EF4-FFF2-40B4-BE49-F238E27FC236}">
                <a16:creationId xmlns:a16="http://schemas.microsoft.com/office/drawing/2014/main" id="{119BCAE7-6931-E4E1-D588-CEF82DF37FC1}"/>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3.5.A.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Chitose</a:t>
            </a:r>
          </a:p>
        </p:txBody>
      </p:sp>
    </p:spTree>
    <p:extLst>
      <p:ext uri="{BB962C8B-B14F-4D97-AF65-F5344CB8AC3E}">
        <p14:creationId xmlns:p14="http://schemas.microsoft.com/office/powerpoint/2010/main" val="4167026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3.5.A.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graphicFrame>
        <p:nvGraphicFramePr>
          <p:cNvPr id="21" name="Chart 20">
            <a:extLst>
              <a:ext uri="{FF2B5EF4-FFF2-40B4-BE49-F238E27FC236}">
                <a16:creationId xmlns:a16="http://schemas.microsoft.com/office/drawing/2014/main" id="{87275C3C-F3C0-495D-8231-97729DCB05C0}"/>
              </a:ext>
            </a:extLst>
          </p:cNvPr>
          <p:cNvGraphicFramePr>
            <a:graphicFrameLocks/>
          </p:cNvGraphicFramePr>
          <p:nvPr>
            <p:extLst>
              <p:ext uri="{D42A27DB-BD31-4B8C-83A1-F6EECF244321}">
                <p14:modId xmlns:p14="http://schemas.microsoft.com/office/powerpoint/2010/main" val="3202055622"/>
              </p:ext>
            </p:extLst>
          </p:nvPr>
        </p:nvGraphicFramePr>
        <p:xfrm>
          <a:off x="1371600" y="1755775"/>
          <a:ext cx="16078200" cy="4114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F4F0163A-3387-019D-E546-0FED5A3E92A8}"/>
              </a:ext>
            </a:extLst>
          </p:cNvPr>
          <p:cNvGraphicFramePr>
            <a:graphicFrameLocks/>
          </p:cNvGraphicFramePr>
          <p:nvPr>
            <p:extLst>
              <p:ext uri="{D42A27DB-BD31-4B8C-83A1-F6EECF244321}">
                <p14:modId xmlns:p14="http://schemas.microsoft.com/office/powerpoint/2010/main" val="2611702958"/>
              </p:ext>
            </p:extLst>
          </p:nvPr>
        </p:nvGraphicFramePr>
        <p:xfrm>
          <a:off x="1371600" y="5916958"/>
          <a:ext cx="16078200" cy="4114800"/>
        </p:xfrm>
        <a:graphic>
          <a:graphicData uri="http://schemas.openxmlformats.org/drawingml/2006/chart">
            <c:chart xmlns:c="http://schemas.openxmlformats.org/drawingml/2006/chart" xmlns:r="http://schemas.openxmlformats.org/officeDocument/2006/relationships" r:id="rId8"/>
          </a:graphicData>
        </a:graphic>
      </p:graphicFrame>
      <p:cxnSp>
        <p:nvCxnSpPr>
          <p:cNvPr id="24" name="Straight Connector 23">
            <a:extLst>
              <a:ext uri="{FF2B5EF4-FFF2-40B4-BE49-F238E27FC236}">
                <a16:creationId xmlns:a16="http://schemas.microsoft.com/office/drawing/2014/main" id="{95B235DB-8375-CECB-5D11-60D449851525}"/>
              </a:ext>
            </a:extLst>
          </p:cNvPr>
          <p:cNvCxnSpPr>
            <a:cxnSpLocks/>
          </p:cNvCxnSpPr>
          <p:nvPr/>
        </p:nvCxnSpPr>
        <p:spPr>
          <a:xfrm flipH="1">
            <a:off x="4572000" y="4152900"/>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88740C7-422D-9918-0684-FD77AB53A9CB}"/>
              </a:ext>
            </a:extLst>
          </p:cNvPr>
          <p:cNvSpPr txBox="1"/>
          <p:nvPr/>
        </p:nvSpPr>
        <p:spPr>
          <a:xfrm>
            <a:off x="16306801" y="3999012"/>
            <a:ext cx="685800" cy="253916"/>
          </a:xfrm>
          <a:prstGeom prst="rect">
            <a:avLst/>
          </a:prstGeom>
          <a:solidFill>
            <a:srgbClr val="FF7300"/>
          </a:solidFill>
        </p:spPr>
        <p:txBody>
          <a:bodyPr wrap="square" rtlCol="0">
            <a:spAutoFit/>
          </a:bodyPr>
          <a:lstStyle/>
          <a:p>
            <a:r>
              <a:rPr lang="en-US" sz="1050" dirty="0">
                <a:solidFill>
                  <a:schemeClr val="bg1"/>
                </a:solidFill>
              </a:rPr>
              <a:t>KPI 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72C9A-F89D-539D-A85E-3451B04370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E5873E-E3C2-C244-CE48-C626F12CCE85}"/>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EAE5A3D4-0804-777A-99A8-73068EA371D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52B1D5C8-3132-2962-23C0-AACE9640419C}"/>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96E33612-DE07-2C77-5E66-B19F905560AE}"/>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D810FAD3-7549-08ED-B3E5-3027ABABAF81}"/>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2326C03F-0008-C5A2-B8ED-1F3F5534E5C7}"/>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B0F10D71-973A-89F4-2971-D5C425826D38}"/>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C96BFA8E-57BF-3595-315D-E044BAE5762F}"/>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graphicFrame>
        <p:nvGraphicFramePr>
          <p:cNvPr id="4" name="Chart 3">
            <a:extLst>
              <a:ext uri="{FF2B5EF4-FFF2-40B4-BE49-F238E27FC236}">
                <a16:creationId xmlns:a16="http://schemas.microsoft.com/office/drawing/2014/main" id="{1BD39D6B-724A-B5A4-7BA5-E6E8141BE6A5}"/>
              </a:ext>
            </a:extLst>
          </p:cNvPr>
          <p:cNvGraphicFramePr>
            <a:graphicFrameLocks/>
          </p:cNvGraphicFramePr>
          <p:nvPr>
            <p:extLst>
              <p:ext uri="{D42A27DB-BD31-4B8C-83A1-F6EECF244321}">
                <p14:modId xmlns:p14="http://schemas.microsoft.com/office/powerpoint/2010/main" val="1716621920"/>
              </p:ext>
            </p:extLst>
          </p:nvPr>
        </p:nvGraphicFramePr>
        <p:xfrm>
          <a:off x="1092844" y="1638300"/>
          <a:ext cx="15823556" cy="4114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84D84DC0-A09F-0346-D679-5E93C42FAB77}"/>
              </a:ext>
            </a:extLst>
          </p:cNvPr>
          <p:cNvGraphicFramePr>
            <a:graphicFrameLocks/>
          </p:cNvGraphicFramePr>
          <p:nvPr>
            <p:extLst>
              <p:ext uri="{D42A27DB-BD31-4B8C-83A1-F6EECF244321}">
                <p14:modId xmlns:p14="http://schemas.microsoft.com/office/powerpoint/2010/main" val="3831650814"/>
              </p:ext>
            </p:extLst>
          </p:nvPr>
        </p:nvGraphicFramePr>
        <p:xfrm>
          <a:off x="1092844" y="6022914"/>
          <a:ext cx="15823556" cy="4114800"/>
        </p:xfrm>
        <a:graphic>
          <a:graphicData uri="http://schemas.openxmlformats.org/drawingml/2006/chart">
            <c:chart xmlns:c="http://schemas.openxmlformats.org/drawingml/2006/chart" xmlns:r="http://schemas.openxmlformats.org/officeDocument/2006/relationships" r:id="rId8"/>
          </a:graphicData>
        </a:graphic>
      </p:graphicFrame>
      <p:cxnSp>
        <p:nvCxnSpPr>
          <p:cNvPr id="13" name="Straight Connector 12">
            <a:extLst>
              <a:ext uri="{FF2B5EF4-FFF2-40B4-BE49-F238E27FC236}">
                <a16:creationId xmlns:a16="http://schemas.microsoft.com/office/drawing/2014/main" id="{F6DC98DF-F06E-3401-88A8-411BA3D18619}"/>
              </a:ext>
            </a:extLst>
          </p:cNvPr>
          <p:cNvCxnSpPr>
            <a:cxnSpLocks/>
          </p:cNvCxnSpPr>
          <p:nvPr/>
        </p:nvCxnSpPr>
        <p:spPr>
          <a:xfrm flipH="1">
            <a:off x="4235154" y="2324100"/>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A6C446-5888-73D5-3F3B-FD9731F7F9C0}"/>
              </a:ext>
            </a:extLst>
          </p:cNvPr>
          <p:cNvSpPr txBox="1"/>
          <p:nvPr/>
        </p:nvSpPr>
        <p:spPr>
          <a:xfrm>
            <a:off x="15969955" y="2170212"/>
            <a:ext cx="685800" cy="253916"/>
          </a:xfrm>
          <a:prstGeom prst="rect">
            <a:avLst/>
          </a:prstGeom>
          <a:solidFill>
            <a:srgbClr val="FF7300"/>
          </a:solidFill>
        </p:spPr>
        <p:txBody>
          <a:bodyPr wrap="square" rtlCol="0">
            <a:spAutoFit/>
          </a:bodyPr>
          <a:lstStyle/>
          <a:p>
            <a:r>
              <a:rPr lang="en-US" sz="1050" dirty="0">
                <a:solidFill>
                  <a:schemeClr val="bg1"/>
                </a:solidFill>
              </a:rPr>
              <a:t>KPI 0,2%</a:t>
            </a:r>
          </a:p>
        </p:txBody>
      </p:sp>
    </p:spTree>
    <p:extLst>
      <p:ext uri="{BB962C8B-B14F-4D97-AF65-F5344CB8AC3E}">
        <p14:creationId xmlns:p14="http://schemas.microsoft.com/office/powerpoint/2010/main" val="98165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B8CE3-1D4A-0551-D032-F4CF62F52D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242884-7546-E932-6D3F-65B918BDB80C}"/>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CCF3C310-FB54-FCF6-36F7-ED441E44375E}"/>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3897CE37-C9E9-8F94-6891-301FEE28B9F9}"/>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BCAF1272-8463-F923-70A3-1F3988E54FC7}"/>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991924F7-5A52-0C88-56C3-D5FB04AF15A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16290F8D-79A8-6CAF-78E1-6B7D9F16F9D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26715B98-69ED-4AD4-DC45-F2653862E868}"/>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4E77774-B8FE-9C18-81A1-289502733324}"/>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graphicFrame>
        <p:nvGraphicFramePr>
          <p:cNvPr id="4" name="Chart 3">
            <a:extLst>
              <a:ext uri="{FF2B5EF4-FFF2-40B4-BE49-F238E27FC236}">
                <a16:creationId xmlns:a16="http://schemas.microsoft.com/office/drawing/2014/main" id="{1CEA7BA2-A336-E659-6A02-7D4E0B0E2197}"/>
              </a:ext>
            </a:extLst>
          </p:cNvPr>
          <p:cNvGraphicFramePr>
            <a:graphicFrameLocks/>
          </p:cNvGraphicFramePr>
          <p:nvPr>
            <p:extLst>
              <p:ext uri="{D42A27DB-BD31-4B8C-83A1-F6EECF244321}">
                <p14:modId xmlns:p14="http://schemas.microsoft.com/office/powerpoint/2010/main" val="1832881427"/>
              </p:ext>
            </p:extLst>
          </p:nvPr>
        </p:nvGraphicFramePr>
        <p:xfrm>
          <a:off x="1219200" y="1762908"/>
          <a:ext cx="16719846" cy="391399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98C3738C-2F6E-3071-EAA6-AD9F96E35A33}"/>
              </a:ext>
            </a:extLst>
          </p:cNvPr>
          <p:cNvGraphicFramePr>
            <a:graphicFrameLocks/>
          </p:cNvGraphicFramePr>
          <p:nvPr>
            <p:extLst>
              <p:ext uri="{D42A27DB-BD31-4B8C-83A1-F6EECF244321}">
                <p14:modId xmlns:p14="http://schemas.microsoft.com/office/powerpoint/2010/main" val="3199581259"/>
              </p:ext>
            </p:extLst>
          </p:nvPr>
        </p:nvGraphicFramePr>
        <p:xfrm>
          <a:off x="1028700" y="5929519"/>
          <a:ext cx="17088631" cy="390909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74222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D2D82-6E53-62EA-AB6D-DDA561DD59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50B815-675D-A441-C816-4955A88592F2}"/>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ECA092AF-5FF9-4220-0992-1D18C1B8E21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F056AE24-7A84-84CE-2305-EFF4A445D121}"/>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F26311C9-A7EA-24B1-3788-9A20186BAE6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6ADBB4B1-6F4D-2E6A-723A-DDF03524C5E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D4ECB55E-70F2-4592-91A8-0D485B426292}"/>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A11384C-27EE-CD98-D30E-B170C8F5F76A}"/>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22" name="TextBox 12">
            <a:extLst>
              <a:ext uri="{FF2B5EF4-FFF2-40B4-BE49-F238E27FC236}">
                <a16:creationId xmlns:a16="http://schemas.microsoft.com/office/drawing/2014/main" id="{56C48089-546D-9CFD-499C-DF2EE256EB91}"/>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3" name="Chart 2">
            <a:extLst>
              <a:ext uri="{FF2B5EF4-FFF2-40B4-BE49-F238E27FC236}">
                <a16:creationId xmlns:a16="http://schemas.microsoft.com/office/drawing/2014/main" id="{C96B9463-A569-4A39-3F2D-092034766555}"/>
              </a:ext>
            </a:extLst>
          </p:cNvPr>
          <p:cNvGraphicFramePr>
            <a:graphicFrameLocks/>
          </p:cNvGraphicFramePr>
          <p:nvPr>
            <p:extLst>
              <p:ext uri="{D42A27DB-BD31-4B8C-83A1-F6EECF244321}">
                <p14:modId xmlns:p14="http://schemas.microsoft.com/office/powerpoint/2010/main" val="3260619936"/>
              </p:ext>
            </p:extLst>
          </p:nvPr>
        </p:nvGraphicFramePr>
        <p:xfrm>
          <a:off x="1295400" y="2476500"/>
          <a:ext cx="16002000" cy="7315200"/>
        </p:xfrm>
        <a:graphic>
          <a:graphicData uri="http://schemas.openxmlformats.org/drawingml/2006/chart">
            <c:chart xmlns:c="http://schemas.openxmlformats.org/drawingml/2006/chart" xmlns:r="http://schemas.openxmlformats.org/officeDocument/2006/relationships" r:id="rId7"/>
          </a:graphicData>
        </a:graphic>
      </p:graphicFrame>
      <p:grpSp>
        <p:nvGrpSpPr>
          <p:cNvPr id="15" name="Group 14">
            <a:extLst>
              <a:ext uri="{FF2B5EF4-FFF2-40B4-BE49-F238E27FC236}">
                <a16:creationId xmlns:a16="http://schemas.microsoft.com/office/drawing/2014/main" id="{A5D9F490-2B43-FECF-351B-EEA50FE8C1DB}"/>
              </a:ext>
            </a:extLst>
          </p:cNvPr>
          <p:cNvGrpSpPr/>
          <p:nvPr/>
        </p:nvGrpSpPr>
        <p:grpSpPr>
          <a:xfrm>
            <a:off x="4572000" y="5803984"/>
            <a:ext cx="12649199" cy="253916"/>
            <a:chOff x="4572000" y="4361776"/>
            <a:chExt cx="12649199" cy="253916"/>
          </a:xfrm>
        </p:grpSpPr>
        <p:cxnSp>
          <p:nvCxnSpPr>
            <p:cNvPr id="4" name="Straight Connector 3">
              <a:extLst>
                <a:ext uri="{FF2B5EF4-FFF2-40B4-BE49-F238E27FC236}">
                  <a16:creationId xmlns:a16="http://schemas.microsoft.com/office/drawing/2014/main" id="{B4CD1089-60C8-1FB2-DD59-3DB991B87C65}"/>
                </a:ext>
              </a:extLst>
            </p:cNvPr>
            <p:cNvCxnSpPr>
              <a:cxnSpLocks/>
            </p:cNvCxnSpPr>
            <p:nvPr/>
          </p:nvCxnSpPr>
          <p:spPr>
            <a:xfrm flipH="1">
              <a:off x="4572000" y="4515665"/>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C1717F-AE4A-E5BC-0D5E-4C3F56EE7736}"/>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4" name="Group 13">
            <a:extLst>
              <a:ext uri="{FF2B5EF4-FFF2-40B4-BE49-F238E27FC236}">
                <a16:creationId xmlns:a16="http://schemas.microsoft.com/office/drawing/2014/main" id="{020660B3-0D2B-18C4-FDFD-D90D623BE512}"/>
              </a:ext>
            </a:extLst>
          </p:cNvPr>
          <p:cNvGrpSpPr/>
          <p:nvPr/>
        </p:nvGrpSpPr>
        <p:grpSpPr>
          <a:xfrm>
            <a:off x="4572000" y="3673450"/>
            <a:ext cx="12649199" cy="253916"/>
            <a:chOff x="5170714" y="3245990"/>
            <a:chExt cx="12649199" cy="253916"/>
          </a:xfrm>
        </p:grpSpPr>
        <p:cxnSp>
          <p:nvCxnSpPr>
            <p:cNvPr id="12" name="Straight Connector 11">
              <a:extLst>
                <a:ext uri="{FF2B5EF4-FFF2-40B4-BE49-F238E27FC236}">
                  <a16:creationId xmlns:a16="http://schemas.microsoft.com/office/drawing/2014/main" id="{C1A0393A-75B0-CA7E-8705-27069F0468DF}"/>
                </a:ext>
              </a:extLst>
            </p:cNvPr>
            <p:cNvCxnSpPr>
              <a:cxnSpLocks/>
            </p:cNvCxnSpPr>
            <p:nvPr/>
          </p:nvCxnSpPr>
          <p:spPr>
            <a:xfrm flipH="1">
              <a:off x="5170714" y="3399879"/>
              <a:ext cx="12344400"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3C0849-259E-36BA-856F-53A4CA564603}"/>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1923240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22" name="TextBox 12">
            <a:extLst>
              <a:ext uri="{FF2B5EF4-FFF2-40B4-BE49-F238E27FC236}">
                <a16:creationId xmlns:a16="http://schemas.microsoft.com/office/drawing/2014/main" id="{BF627802-52DE-6274-3262-F432E25CB8C0}"/>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23" name="Chart 22">
            <a:extLst>
              <a:ext uri="{FF2B5EF4-FFF2-40B4-BE49-F238E27FC236}">
                <a16:creationId xmlns:a16="http://schemas.microsoft.com/office/drawing/2014/main" id="{DE49E333-7315-D551-170C-3D49FF2839F9}"/>
              </a:ext>
            </a:extLst>
          </p:cNvPr>
          <p:cNvGraphicFramePr>
            <a:graphicFrameLocks/>
          </p:cNvGraphicFramePr>
          <p:nvPr>
            <p:extLst>
              <p:ext uri="{D42A27DB-BD31-4B8C-83A1-F6EECF244321}">
                <p14:modId xmlns:p14="http://schemas.microsoft.com/office/powerpoint/2010/main" val="3483269064"/>
              </p:ext>
            </p:extLst>
          </p:nvPr>
        </p:nvGraphicFramePr>
        <p:xfrm>
          <a:off x="1371600" y="2156475"/>
          <a:ext cx="15621000"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05C97687-9C89-3875-3E91-E7FD66012823}"/>
              </a:ext>
            </a:extLst>
          </p:cNvPr>
          <p:cNvGraphicFramePr>
            <a:graphicFrameLocks/>
          </p:cNvGraphicFramePr>
          <p:nvPr>
            <p:extLst>
              <p:ext uri="{D42A27DB-BD31-4B8C-83A1-F6EECF244321}">
                <p14:modId xmlns:p14="http://schemas.microsoft.com/office/powerpoint/2010/main" val="1898955542"/>
              </p:ext>
            </p:extLst>
          </p:nvPr>
        </p:nvGraphicFramePr>
        <p:xfrm>
          <a:off x="1333500" y="5898059"/>
          <a:ext cx="15620999" cy="3940553"/>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6DF8-D390-E19F-422D-1368152E3F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78C34E-ACF7-928C-2029-4637390F5A5E}"/>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17CEE221-4B5B-1CC2-1FDC-E7310501F4B5}"/>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C4DBDEEA-FDF9-FE9E-37D0-15601A50F94C}"/>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8FD43296-7454-AF63-FBAD-B1EE3CD5F38E}"/>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BCCD43B7-5592-2D10-A3C5-6AA90369D356}"/>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200A3F98-D4C3-3AAF-0AAC-CA6885A2DCD1}"/>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65DA9FB7-74F9-8213-C4D3-24193764A3D2}"/>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9F081F9-D0A9-003F-82C9-57AD70901C42}"/>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a:extLst>
              <a:ext uri="{FF2B5EF4-FFF2-40B4-BE49-F238E27FC236}">
                <a16:creationId xmlns:a16="http://schemas.microsoft.com/office/drawing/2014/main" id="{2A654EEF-2E7A-8A26-755D-41004A81A095}"/>
              </a:ext>
            </a:extLst>
          </p:cNvPr>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93CDED22-3EF0-ED3B-C07F-2C0FB9D4DBF0}"/>
              </a:ext>
            </a:extLst>
          </p:cNvPr>
          <p:cNvGraphicFramePr>
            <a:graphicFrameLocks noGrp="1"/>
          </p:cNvGraphicFramePr>
          <p:nvPr>
            <p:extLst>
              <p:ext uri="{D42A27DB-BD31-4B8C-83A1-F6EECF244321}">
                <p14:modId xmlns:p14="http://schemas.microsoft.com/office/powerpoint/2010/main" val="14646205"/>
              </p:ext>
            </p:extLst>
          </p:nvPr>
        </p:nvGraphicFramePr>
        <p:xfrm>
          <a:off x="975362" y="2127825"/>
          <a:ext cx="16963684" cy="7386512"/>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ctr" fontAlgn="ctr">
                        <a:buNone/>
                      </a:pPr>
                      <a:r>
                        <a:rPr lang="en-US" sz="1800" u="none" strike="noStrike" dirty="0">
                          <a:effectLst/>
                        </a:rPr>
                        <a:t>KENTOP</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14.087.641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a:effectLst/>
                        </a:rPr>
                        <a:t>Cacat kentop disebabkan oleh  kondisi mesin yang tidak stabil. Hal ini mengakibatkan komponen mengalami penyok</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a:effectLst/>
                        </a:rPr>
                        <a:t>Perbaikan mesin</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mesin tidak stabil sehingga perlu pengecekan berkala</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35336835"/>
                  </a:ext>
                </a:extLst>
              </a:tr>
              <a:tr h="2375420">
                <a:tc>
                  <a:txBody>
                    <a:bodyPr/>
                    <a:lstStyle/>
                    <a:p>
                      <a:pPr algn="ctr" fontAlgn="ctr">
                        <a:buNone/>
                      </a:pPr>
                      <a:r>
                        <a:rPr lang="en-US" sz="1800" u="none" strike="noStrike" dirty="0">
                          <a:effectLst/>
                        </a:rPr>
                        <a:t>GAGAL SETTING AWAL PROSES</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10.754.931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Gagal</a:t>
                      </a:r>
                      <a:r>
                        <a:rPr lang="en-US" sz="1800" u="none" strike="noStrike" dirty="0">
                          <a:effectLst/>
                        </a:rPr>
                        <a:t> </a:t>
                      </a:r>
                      <a:r>
                        <a:rPr lang="en-US" sz="1800" u="none" strike="noStrike" dirty="0" err="1">
                          <a:effectLst/>
                        </a:rPr>
                        <a:t>tersebut</a:t>
                      </a:r>
                      <a:r>
                        <a:rPr lang="en-US" sz="1800" u="none" strike="noStrike" dirty="0">
                          <a:effectLst/>
                        </a:rPr>
                        <a:t> </a:t>
                      </a:r>
                      <a:r>
                        <a:rPr lang="en-US" sz="1800" u="none" strike="noStrike" dirty="0" err="1">
                          <a:effectLst/>
                        </a:rPr>
                        <a:t>terjadi</a:t>
                      </a:r>
                      <a:r>
                        <a:rPr lang="en-US" sz="1800" u="none" strike="noStrike" dirty="0">
                          <a:effectLst/>
                        </a:rPr>
                        <a:t> </a:t>
                      </a:r>
                      <a:r>
                        <a:rPr lang="en-US" sz="1800" u="none" strike="noStrike" dirty="0" err="1">
                          <a:effectLst/>
                        </a:rPr>
                        <a:t>karena</a:t>
                      </a:r>
                      <a:r>
                        <a:rPr lang="en-US" sz="1800" u="none" strike="noStrike" dirty="0">
                          <a:effectLst/>
                        </a:rPr>
                        <a:t> </a:t>
                      </a:r>
                      <a:r>
                        <a:rPr lang="en-US" sz="1800" u="none" strike="noStrike" dirty="0" err="1">
                          <a:effectLst/>
                        </a:rPr>
                        <a:t>ada</a:t>
                      </a:r>
                      <a:r>
                        <a:rPr lang="en-US" sz="1800" u="none" strike="noStrike" dirty="0">
                          <a:effectLst/>
                        </a:rPr>
                        <a:t> </a:t>
                      </a:r>
                      <a:r>
                        <a:rPr lang="en-US" sz="1800" u="none" strike="noStrike" dirty="0" err="1">
                          <a:effectLst/>
                        </a:rPr>
                        <a:t>nya</a:t>
                      </a:r>
                      <a:r>
                        <a:rPr lang="en-US" sz="1800" u="none" strike="noStrike" dirty="0">
                          <a:effectLst/>
                        </a:rPr>
                        <a:t> proses setting </a:t>
                      </a:r>
                      <a:r>
                        <a:rPr lang="en-US" sz="1800" u="none" strike="noStrike" dirty="0" err="1">
                          <a:effectLst/>
                        </a:rPr>
                        <a:t>sebelum</a:t>
                      </a:r>
                      <a:r>
                        <a:rPr lang="en-US" sz="1800" u="none" strike="noStrike" dirty="0">
                          <a:effectLst/>
                        </a:rPr>
                        <a:t> proses </a:t>
                      </a:r>
                      <a:r>
                        <a:rPr lang="en-US" sz="1800" u="none" strike="noStrike" dirty="0" err="1">
                          <a:effectLst/>
                        </a:rPr>
                        <a:t>produksi</a:t>
                      </a:r>
                      <a:r>
                        <a:rPr lang="en-US" sz="1800" u="none" strike="noStrike" dirty="0">
                          <a:effectLst/>
                        </a:rPr>
                        <a:t>. Jika proses setting </a:t>
                      </a:r>
                      <a:r>
                        <a:rPr lang="en-US" sz="1800" u="none" strike="noStrike" dirty="0" err="1">
                          <a:effectLst/>
                        </a:rPr>
                        <a:t>mesin</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dilakukan</a:t>
                      </a:r>
                      <a:r>
                        <a:rPr lang="en-US" sz="1800" u="none" strike="noStrike" dirty="0">
                          <a:effectLst/>
                        </a:rPr>
                        <a:t> </a:t>
                      </a:r>
                      <a:r>
                        <a:rPr lang="en-US" sz="1800" u="none" strike="noStrike" dirty="0" err="1">
                          <a:effectLst/>
                        </a:rPr>
                        <a:t>dengan</a:t>
                      </a:r>
                      <a:r>
                        <a:rPr lang="en-US" sz="1800" u="none" strike="noStrike" dirty="0">
                          <a:effectLst/>
                        </a:rPr>
                        <a:t> </a:t>
                      </a:r>
                      <a:r>
                        <a:rPr lang="en-US" sz="1800" u="none" strike="noStrike" dirty="0" err="1">
                          <a:effectLst/>
                        </a:rPr>
                        <a:t>benar</a:t>
                      </a:r>
                      <a:r>
                        <a:rPr lang="en-US" sz="1800" u="none" strike="noStrike" dirty="0">
                          <a:effectLst/>
                        </a:rPr>
                        <a:t> </a:t>
                      </a:r>
                      <a:r>
                        <a:rPr lang="en-US" sz="1800" u="none" strike="noStrike" dirty="0" err="1">
                          <a:effectLst/>
                        </a:rPr>
                        <a:t>atau</a:t>
                      </a:r>
                      <a:r>
                        <a:rPr lang="en-US" sz="1800" u="none" strike="noStrike" dirty="0">
                          <a:effectLst/>
                        </a:rPr>
                        <a:t> </a:t>
                      </a:r>
                      <a:r>
                        <a:rPr lang="en-US" sz="1800" u="none" strike="noStrike" dirty="0" err="1">
                          <a:effectLst/>
                        </a:rPr>
                        <a:t>dilewatkan</a:t>
                      </a:r>
                      <a:r>
                        <a:rPr lang="en-US" sz="1800" u="none" strike="noStrike" dirty="0">
                          <a:effectLst/>
                        </a:rPr>
                        <a:t>, </a:t>
                      </a:r>
                      <a:r>
                        <a:rPr lang="en-US" sz="1800" u="none" strike="noStrike" dirty="0" err="1">
                          <a:effectLst/>
                        </a:rPr>
                        <a:t>maka</a:t>
                      </a:r>
                      <a:r>
                        <a:rPr lang="en-US" sz="1800" u="none" strike="noStrike" dirty="0">
                          <a:effectLst/>
                        </a:rPr>
                        <a:t> </a:t>
                      </a:r>
                      <a:r>
                        <a:rPr lang="en-US" sz="1800" u="none" strike="noStrike" dirty="0" err="1">
                          <a:effectLst/>
                        </a:rPr>
                        <a:t>risiko</a:t>
                      </a:r>
                      <a:r>
                        <a:rPr lang="en-US" sz="1800" u="none" strike="noStrike" dirty="0">
                          <a:effectLst/>
                        </a:rPr>
                        <a:t> </a:t>
                      </a:r>
                      <a:r>
                        <a:rPr lang="en-US" sz="1800" u="none" strike="noStrike" dirty="0" err="1">
                          <a:effectLst/>
                        </a:rPr>
                        <a:t>terjadinya</a:t>
                      </a:r>
                      <a:r>
                        <a:rPr lang="en-US" sz="1800" u="none" strike="noStrike" dirty="0">
                          <a:effectLst/>
                        </a:rPr>
                        <a:t> </a:t>
                      </a:r>
                      <a:r>
                        <a:rPr lang="en-US" sz="1800" u="none" strike="noStrike" dirty="0" err="1">
                          <a:effectLst/>
                        </a:rPr>
                        <a:t>kegagalan</a:t>
                      </a:r>
                      <a:r>
                        <a:rPr lang="en-US" sz="1800" u="none" strike="noStrike" dirty="0">
                          <a:effectLst/>
                        </a:rPr>
                        <a:t> proses </a:t>
                      </a:r>
                      <a:r>
                        <a:rPr lang="en-US" sz="1800" u="none" strike="noStrike" dirty="0" err="1">
                          <a:effectLst/>
                        </a:rPr>
                        <a:t>akan</a:t>
                      </a:r>
                      <a:r>
                        <a:rPr lang="en-US" sz="1800" u="none" strike="noStrike" dirty="0">
                          <a:effectLst/>
                        </a:rPr>
                        <a:t> </a:t>
                      </a:r>
                      <a:r>
                        <a:rPr lang="en-US" sz="1800" u="none" strike="noStrike" dirty="0" err="1">
                          <a:effectLst/>
                        </a:rPr>
                        <a:t>meningkat</a:t>
                      </a:r>
                      <a:r>
                        <a:rPr lang="en-US" sz="1800" u="none" strike="noStrike" dirty="0">
                          <a:effectLst/>
                        </a:rPr>
                        <a:t> </a:t>
                      </a:r>
                      <a:r>
                        <a:rPr lang="en-US" sz="1800" u="none" strike="noStrike" dirty="0" err="1">
                          <a:effectLst/>
                        </a:rPr>
                        <a:t>secara</a:t>
                      </a:r>
                      <a:r>
                        <a:rPr lang="en-US" sz="1800" u="none" strike="noStrike" dirty="0">
                          <a:effectLst/>
                        </a:rPr>
                        <a:t> </a:t>
                      </a:r>
                      <a:r>
                        <a:rPr lang="en-US" sz="1800" u="none" strike="noStrike" dirty="0" err="1">
                          <a:effectLst/>
                        </a:rPr>
                        <a:t>signifikan</a:t>
                      </a:r>
                      <a:r>
                        <a:rPr lang="en-US" sz="1800" u="none" strike="noStrike" dirty="0">
                          <a:effectLst/>
                        </a:rPr>
                        <a:t>, yang </a:t>
                      </a:r>
                      <a:r>
                        <a:rPr lang="en-US" sz="1800" u="none" strike="noStrike" dirty="0" err="1">
                          <a:effectLst/>
                        </a:rPr>
                        <a:t>berdampak</a:t>
                      </a:r>
                      <a:r>
                        <a:rPr lang="en-US" sz="1800" u="none" strike="noStrike" dirty="0">
                          <a:effectLst/>
                        </a:rPr>
                        <a:t> pada </a:t>
                      </a:r>
                      <a:r>
                        <a:rPr lang="en-US" sz="1800" u="none" strike="noStrike" dirty="0" err="1">
                          <a:effectLst/>
                        </a:rPr>
                        <a:t>kualitas</a:t>
                      </a:r>
                      <a:r>
                        <a:rPr lang="en-US" sz="1800" u="none" strike="noStrike" dirty="0">
                          <a:effectLst/>
                        </a:rPr>
                        <a:t> </a:t>
                      </a:r>
                      <a:r>
                        <a:rPr lang="en-US" sz="1800" u="none" strike="noStrike" dirty="0" err="1">
                          <a:effectLst/>
                        </a:rPr>
                        <a:t>produk</a:t>
                      </a:r>
                      <a:r>
                        <a:rPr lang="en-US" sz="1800" u="none" strike="noStrike" dirty="0">
                          <a:effectLst/>
                        </a:rPr>
                        <a:t> dan </a:t>
                      </a:r>
                      <a:r>
                        <a:rPr lang="en-US" sz="1800" u="none" strike="noStrike" dirty="0" err="1">
                          <a:effectLst/>
                        </a:rPr>
                        <a:t>efisiensi</a:t>
                      </a:r>
                      <a:r>
                        <a:rPr lang="en-US" sz="1800" u="none" strike="noStrike" dirty="0">
                          <a:effectLst/>
                        </a:rPr>
                        <a:t> </a:t>
                      </a:r>
                      <a:r>
                        <a:rPr lang="en-US" sz="1800" u="none" strike="noStrike" dirty="0" err="1">
                          <a:effectLst/>
                        </a:rPr>
                        <a:t>produksi</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Setting awal dipastikan kembali parameter proses</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a:effectLst/>
                        </a:rPr>
                        <a:t>pipa </a:t>
                      </a:r>
                      <a:r>
                        <a:rPr lang="en-US" sz="1800" u="none" strike="noStrike" dirty="0" err="1">
                          <a:effectLst/>
                        </a:rPr>
                        <a:t>harus</a:t>
                      </a:r>
                      <a:r>
                        <a:rPr lang="en-US" sz="1800" u="none" strike="noStrike" dirty="0">
                          <a:effectLst/>
                        </a:rPr>
                        <a:t> </a:t>
                      </a:r>
                      <a:r>
                        <a:rPr lang="en-US" sz="1800" u="none" strike="noStrike" dirty="0" err="1">
                          <a:effectLst/>
                        </a:rPr>
                        <a:t>tersedia</a:t>
                      </a:r>
                      <a:r>
                        <a:rPr lang="en-US" sz="1800" u="none" strike="noStrike" dirty="0">
                          <a:effectLst/>
                        </a:rPr>
                        <a:t> h-1, </a:t>
                      </a:r>
                      <a:r>
                        <a:rPr lang="en-US" sz="1800" u="none" strike="noStrike" dirty="0" err="1">
                          <a:effectLst/>
                        </a:rPr>
                        <a:t>sehingga</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ada</a:t>
                      </a:r>
                      <a:r>
                        <a:rPr lang="en-US" sz="1800" u="none" strike="noStrike" dirty="0">
                          <a:effectLst/>
                        </a:rPr>
                        <a:t> setting double </a:t>
                      </a:r>
                      <a:r>
                        <a:rPr lang="en-US" sz="1800" u="none" strike="noStrike" dirty="0" err="1">
                          <a:effectLst/>
                        </a:rPr>
                        <a:t>untuk</a:t>
                      </a:r>
                      <a:r>
                        <a:rPr lang="en-US" sz="1800" u="none" strike="noStrike" dirty="0">
                          <a:effectLst/>
                        </a:rPr>
                        <a:t> </a:t>
                      </a:r>
                      <a:r>
                        <a:rPr lang="en-US" sz="1800" u="none" strike="noStrike" dirty="0" err="1">
                          <a:effectLst/>
                        </a:rPr>
                        <a:t>meminimalisir</a:t>
                      </a:r>
                      <a:r>
                        <a:rPr lang="en-US" sz="1800" u="none" strike="noStrike" dirty="0">
                          <a:effectLst/>
                        </a:rPr>
                        <a:t> setting </a:t>
                      </a:r>
                      <a:r>
                        <a:rPr lang="en-US" sz="1800" u="none" strike="noStrike" dirty="0" err="1">
                          <a:effectLst/>
                        </a:rPr>
                        <a:t>mesin</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026705554"/>
                  </a:ext>
                </a:extLst>
              </a:tr>
              <a:tr h="1645074">
                <a:tc>
                  <a:txBody>
                    <a:bodyPr/>
                    <a:lstStyle/>
                    <a:p>
                      <a:pPr algn="ctr" fontAlgn="ctr">
                        <a:buNone/>
                      </a:pPr>
                      <a:r>
                        <a:rPr lang="en-US" sz="1800" u="none" strike="noStrike" dirty="0">
                          <a:effectLst/>
                        </a:rPr>
                        <a:t>GAGAL LAS</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7.991.919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dirty="0" err="1">
                          <a:effectLst/>
                        </a:rPr>
                        <a:t>Kegagalan</a:t>
                      </a:r>
                      <a:r>
                        <a:rPr lang="en-US" sz="1800" u="none" strike="noStrike" dirty="0">
                          <a:effectLst/>
                        </a:rPr>
                        <a:t> las </a:t>
                      </a:r>
                      <a:r>
                        <a:rPr lang="en-US" sz="1800" u="none" strike="noStrike" dirty="0" err="1">
                          <a:effectLst/>
                        </a:rPr>
                        <a:t>disebabkan</a:t>
                      </a:r>
                      <a:r>
                        <a:rPr lang="en-US" sz="1800" u="none" strike="noStrike" dirty="0">
                          <a:effectLst/>
                        </a:rPr>
                        <a:t> oleh </a:t>
                      </a:r>
                      <a:r>
                        <a:rPr lang="en-US" sz="1800" u="none" strike="noStrike" dirty="0" err="1">
                          <a:effectLst/>
                        </a:rPr>
                        <a:t>ketidaktepatan</a:t>
                      </a:r>
                      <a:r>
                        <a:rPr lang="en-US" sz="1800" u="none" strike="noStrike" dirty="0">
                          <a:effectLst/>
                        </a:rPr>
                        <a:t> </a:t>
                      </a:r>
                      <a:r>
                        <a:rPr lang="en-US" sz="1800" u="none" strike="noStrike" dirty="0" err="1">
                          <a:effectLst/>
                        </a:rPr>
                        <a:t>posisi</a:t>
                      </a:r>
                      <a:r>
                        <a:rPr lang="en-US" sz="1800" u="none" strike="noStrike" dirty="0">
                          <a:effectLst/>
                        </a:rPr>
                        <a:t> clamp, stopper, dan jig yang </a:t>
                      </a:r>
                      <a:r>
                        <a:rPr lang="en-US" sz="1800" u="none" strike="noStrike" dirty="0" err="1">
                          <a:effectLst/>
                        </a:rPr>
                        <a:t>digunakan</a:t>
                      </a:r>
                      <a:r>
                        <a:rPr lang="en-US" sz="1800" u="none" strike="noStrike" dirty="0">
                          <a:effectLst/>
                        </a:rPr>
                        <a:t> </a:t>
                      </a:r>
                      <a:r>
                        <a:rPr lang="en-US" sz="1800" u="none" strike="noStrike" dirty="0" err="1">
                          <a:effectLst/>
                        </a:rPr>
                        <a:t>saat</a:t>
                      </a:r>
                      <a:r>
                        <a:rPr lang="en-US" sz="1800" u="none" strike="noStrike" dirty="0">
                          <a:effectLst/>
                        </a:rPr>
                        <a:t> proses </a:t>
                      </a:r>
                      <a:r>
                        <a:rPr lang="en-US" sz="1800" u="none" strike="noStrike" dirty="0" err="1">
                          <a:effectLst/>
                        </a:rPr>
                        <a:t>pengelasan</a:t>
                      </a:r>
                      <a:r>
                        <a:rPr lang="en-US" sz="1800" u="none" strike="noStrike" dirty="0">
                          <a:effectLst/>
                        </a:rPr>
                        <a:t>. </a:t>
                      </a:r>
                      <a:r>
                        <a:rPr lang="en-US" sz="1800" u="none" strike="noStrike" dirty="0" err="1">
                          <a:effectLst/>
                        </a:rPr>
                        <a:t>Kondisi</a:t>
                      </a:r>
                      <a:r>
                        <a:rPr lang="en-US" sz="1800" u="none" strike="noStrike" dirty="0">
                          <a:effectLst/>
                        </a:rPr>
                        <a:t> </a:t>
                      </a:r>
                      <a:r>
                        <a:rPr lang="en-US" sz="1800" u="none" strike="noStrike" dirty="0" err="1">
                          <a:effectLst/>
                        </a:rPr>
                        <a:t>ini</a:t>
                      </a:r>
                      <a:r>
                        <a:rPr lang="en-US" sz="1800" u="none" strike="noStrike" dirty="0">
                          <a:effectLst/>
                        </a:rPr>
                        <a:t> </a:t>
                      </a:r>
                      <a:r>
                        <a:rPr lang="en-US" sz="1800" u="none" strike="noStrike" dirty="0" err="1">
                          <a:effectLst/>
                        </a:rPr>
                        <a:t>membuat</a:t>
                      </a:r>
                      <a:r>
                        <a:rPr lang="en-US" sz="1800" u="none" strike="noStrike" dirty="0">
                          <a:effectLst/>
                        </a:rPr>
                        <a:t> </a:t>
                      </a:r>
                      <a:r>
                        <a:rPr lang="en-US" sz="1800" u="none" strike="noStrike" dirty="0" err="1">
                          <a:effectLst/>
                        </a:rPr>
                        <a:t>sambungan</a:t>
                      </a:r>
                      <a:r>
                        <a:rPr lang="en-US" sz="1800" u="none" strike="noStrike" dirty="0">
                          <a:effectLst/>
                        </a:rPr>
                        <a:t> </a:t>
                      </a:r>
                      <a:r>
                        <a:rPr lang="en-US" sz="1800" u="none" strike="noStrike" dirty="0" err="1">
                          <a:effectLst/>
                        </a:rPr>
                        <a:t>tidak</a:t>
                      </a:r>
                      <a:r>
                        <a:rPr lang="en-US" sz="1800" u="none" strike="noStrike" dirty="0">
                          <a:effectLst/>
                        </a:rPr>
                        <a:t> </a:t>
                      </a:r>
                      <a:r>
                        <a:rPr lang="en-US" sz="1800" u="none" strike="noStrike" dirty="0" err="1">
                          <a:effectLst/>
                        </a:rPr>
                        <a:t>presisi</a:t>
                      </a:r>
                      <a:r>
                        <a:rPr lang="en-US" sz="1800" u="none" strike="noStrike" dirty="0">
                          <a:effectLst/>
                        </a:rPr>
                        <a:t> dan </a:t>
                      </a:r>
                      <a:r>
                        <a:rPr lang="en-US" sz="1800" u="none" strike="noStrike" dirty="0" err="1">
                          <a:effectLst/>
                        </a:rPr>
                        <a:t>mengakibatkan</a:t>
                      </a:r>
                      <a:r>
                        <a:rPr lang="en-US" sz="1800" u="none" strike="noStrike" dirty="0">
                          <a:effectLst/>
                        </a:rPr>
                        <a:t> </a:t>
                      </a:r>
                      <a:r>
                        <a:rPr lang="en-US" sz="1800" u="none" strike="noStrike" dirty="0" err="1">
                          <a:effectLst/>
                        </a:rPr>
                        <a:t>hasil</a:t>
                      </a:r>
                      <a:r>
                        <a:rPr lang="en-US" sz="1800" u="none" strike="noStrike" dirty="0">
                          <a:effectLst/>
                        </a:rPr>
                        <a:t> las </a:t>
                      </a:r>
                      <a:r>
                        <a:rPr lang="en-US" sz="1800" u="none" strike="noStrike" dirty="0" err="1">
                          <a:effectLst/>
                        </a:rPr>
                        <a:t>tidak</a:t>
                      </a:r>
                      <a:r>
                        <a:rPr lang="en-US" sz="1800" u="none" strike="noStrike" dirty="0">
                          <a:effectLst/>
                        </a:rPr>
                        <a:t> </a:t>
                      </a:r>
                      <a:r>
                        <a:rPr lang="en-US" sz="1800" u="none" strike="noStrike" dirty="0" err="1">
                          <a:effectLst/>
                        </a:rPr>
                        <a:t>kuat</a:t>
                      </a:r>
                      <a:r>
                        <a:rPr lang="en-US" sz="1800" u="none" strike="noStrike" dirty="0">
                          <a:effectLst/>
                        </a:rPr>
                        <a:t> </a:t>
                      </a:r>
                      <a:r>
                        <a:rPr lang="en-US" sz="1800" u="none" strike="noStrike" dirty="0" err="1">
                          <a:effectLst/>
                        </a:rPr>
                        <a:t>atau</a:t>
                      </a:r>
                      <a:r>
                        <a:rPr lang="en-US" sz="1800" u="none" strike="noStrike" dirty="0">
                          <a:effectLst/>
                        </a:rPr>
                        <a:t> </a:t>
                      </a:r>
                      <a:r>
                        <a:rPr lang="en-US" sz="1800" u="none" strike="noStrike" dirty="0" err="1">
                          <a:effectLst/>
                        </a:rPr>
                        <a:t>cacat</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dirty="0">
                          <a:effectLst/>
                        </a:rPr>
                        <a:t>clamp </a:t>
                      </a:r>
                      <a:r>
                        <a:rPr lang="en-US" sz="1800" u="none" strike="noStrike" dirty="0" err="1">
                          <a:effectLst/>
                        </a:rPr>
                        <a:t>atau</a:t>
                      </a:r>
                      <a:r>
                        <a:rPr lang="en-US" sz="1800" u="none" strike="noStrike" dirty="0">
                          <a:effectLst/>
                        </a:rPr>
                        <a:t> stopper </a:t>
                      </a:r>
                      <a:r>
                        <a:rPr lang="en-US" sz="1800" u="none" strike="noStrike" dirty="0" err="1">
                          <a:effectLst/>
                        </a:rPr>
                        <a:t>tidak</a:t>
                      </a:r>
                      <a:r>
                        <a:rPr lang="en-US" sz="1800" u="none" strike="noStrike" dirty="0">
                          <a:effectLst/>
                        </a:rPr>
                        <a:t> pas dan jig </a:t>
                      </a:r>
                      <a:r>
                        <a:rPr lang="en-US" sz="1800" u="none" strike="noStrike" dirty="0" err="1">
                          <a:effectLst/>
                        </a:rPr>
                        <a:t>tidak</a:t>
                      </a:r>
                      <a:r>
                        <a:rPr lang="en-US" sz="1800" u="none" strike="noStrike" dirty="0">
                          <a:effectLst/>
                        </a:rPr>
                        <a:t> </a:t>
                      </a:r>
                      <a:r>
                        <a:rPr lang="en-US" sz="1800" u="none" strike="noStrike" dirty="0" err="1">
                          <a:effectLst/>
                        </a:rPr>
                        <a:t>presisi</a:t>
                      </a:r>
                      <a:r>
                        <a:rPr lang="en-US" sz="1800" u="none" strike="noStrike" dirty="0">
                          <a:effectLst/>
                        </a:rPr>
                        <a:t>, </a:t>
                      </a:r>
                      <a:r>
                        <a:rPr lang="en-US" sz="1800" u="none" strike="noStrike" dirty="0" err="1">
                          <a:effectLst/>
                        </a:rPr>
                        <a:t>sehingga</a:t>
                      </a:r>
                      <a:r>
                        <a:rPr lang="en-US" sz="1800" u="none" strike="noStrike" dirty="0">
                          <a:effectLst/>
                        </a:rPr>
                        <a:t> clamp, stopper dan jig </a:t>
                      </a:r>
                      <a:r>
                        <a:rPr lang="en-US" sz="1800" u="none" strike="noStrike" dirty="0" err="1">
                          <a:effectLst/>
                        </a:rPr>
                        <a:t>dipastikan</a:t>
                      </a:r>
                      <a:r>
                        <a:rPr lang="en-US" sz="1800" u="none" strike="noStrike" dirty="0">
                          <a:effectLst/>
                        </a:rPr>
                        <a:t> </a:t>
                      </a:r>
                      <a:r>
                        <a:rPr lang="en-US" sz="1800" u="none" strike="noStrike" dirty="0" err="1">
                          <a:effectLst/>
                        </a:rPr>
                        <a:t>kembali</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sosialisasi</a:t>
                      </a:r>
                      <a:r>
                        <a:rPr lang="en-US" sz="1800" u="none" strike="noStrike" dirty="0">
                          <a:effectLst/>
                        </a:rPr>
                        <a:t> </a:t>
                      </a:r>
                      <a:r>
                        <a:rPr lang="en-US" sz="1800" u="none" strike="noStrike" dirty="0" err="1">
                          <a:effectLst/>
                        </a:rPr>
                        <a:t>kembali</a:t>
                      </a:r>
                      <a:r>
                        <a:rPr lang="en-US" sz="1800" u="none" strike="noStrike" dirty="0">
                          <a:effectLst/>
                        </a:rPr>
                        <a:t> </a:t>
                      </a:r>
                      <a:r>
                        <a:rPr lang="en-US" sz="1800" u="none" strike="noStrike" dirty="0" err="1">
                          <a:effectLst/>
                        </a:rPr>
                        <a:t>terkait</a:t>
                      </a:r>
                      <a:r>
                        <a:rPr lang="en-US" sz="1800" u="none" strike="noStrike" dirty="0">
                          <a:effectLst/>
                        </a:rPr>
                        <a:t> </a:t>
                      </a:r>
                      <a:r>
                        <a:rPr lang="en-US" sz="1800" u="none" strike="noStrike" dirty="0" err="1">
                          <a:effectLst/>
                        </a:rPr>
                        <a:t>pemasangan</a:t>
                      </a:r>
                      <a:r>
                        <a:rPr lang="en-US" sz="1800" u="none" strike="noStrike" dirty="0">
                          <a:effectLst/>
                        </a:rPr>
                        <a:t> clamp dan stopper, jig las </a:t>
                      </a:r>
                      <a:r>
                        <a:rPr lang="en-US" sz="1800" u="none" strike="noStrike" dirty="0" err="1">
                          <a:effectLst/>
                        </a:rPr>
                        <a:t>perlu</a:t>
                      </a:r>
                      <a:r>
                        <a:rPr lang="en-US" sz="1800" u="none" strike="noStrike" dirty="0">
                          <a:effectLst/>
                        </a:rPr>
                        <a:t> </a:t>
                      </a:r>
                      <a:r>
                        <a:rPr lang="en-US" sz="1800" u="none" strike="noStrike" dirty="0" err="1">
                          <a:effectLst/>
                        </a:rPr>
                        <a:t>dikalibrasi</a:t>
                      </a:r>
                      <a:r>
                        <a:rPr lang="en-US" sz="1800" u="none" strike="noStrike" dirty="0">
                          <a:effectLst/>
                        </a:rPr>
                        <a:t> </a:t>
                      </a:r>
                      <a:r>
                        <a:rPr lang="en-US" sz="1800" u="none" strike="noStrike" dirty="0" err="1">
                          <a:effectLst/>
                        </a:rPr>
                        <a:t>berkala</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11141397"/>
                  </a:ext>
                </a:extLst>
              </a:tr>
              <a:tr h="990600">
                <a:tc>
                  <a:txBody>
                    <a:bodyPr/>
                    <a:lstStyle/>
                    <a:p>
                      <a:pPr algn="ctr" fontAlgn="ctr">
                        <a:buNone/>
                      </a:pPr>
                      <a:r>
                        <a:rPr lang="en-US" sz="1800" u="none" strike="noStrike" dirty="0">
                          <a:effectLst/>
                        </a:rPr>
                        <a:t>KARAT</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4.236.264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a:effectLst/>
                        </a:rPr>
                        <a:t> </a:t>
                      </a:r>
                      <a:r>
                        <a:rPr lang="en-US" sz="1800" u="none" strike="noStrike" dirty="0" err="1">
                          <a:effectLst/>
                        </a:rPr>
                        <a:t>komponen</a:t>
                      </a:r>
                      <a:r>
                        <a:rPr lang="en-US" sz="1800" u="none" strike="noStrike" dirty="0">
                          <a:effectLst/>
                        </a:rPr>
                        <a:t> </a:t>
                      </a:r>
                      <a:r>
                        <a:rPr lang="en-US" sz="1800" u="none" strike="noStrike" dirty="0" err="1">
                          <a:effectLst/>
                        </a:rPr>
                        <a:t>suplyer</a:t>
                      </a:r>
                      <a:r>
                        <a:rPr lang="en-US" sz="1800" u="none" strike="noStrike" dirty="0">
                          <a:effectLst/>
                        </a:rPr>
                        <a:t> </a:t>
                      </a:r>
                      <a:r>
                        <a:rPr lang="en-US" sz="1800" u="none" strike="noStrike" dirty="0" err="1">
                          <a:effectLst/>
                        </a:rPr>
                        <a:t>tersimpan</a:t>
                      </a:r>
                      <a:r>
                        <a:rPr lang="en-US" sz="1800" u="none" strike="noStrike" dirty="0">
                          <a:effectLst/>
                        </a:rPr>
                        <a:t> </a:t>
                      </a:r>
                      <a:r>
                        <a:rPr lang="en-US" sz="1800" u="none" strike="noStrike" dirty="0" err="1">
                          <a:effectLst/>
                        </a:rPr>
                        <a:t>terlalu</a:t>
                      </a:r>
                      <a:r>
                        <a:rPr lang="en-US" sz="1800" u="none" strike="noStrike" dirty="0">
                          <a:effectLst/>
                        </a:rPr>
                        <a:t> lama, </a:t>
                      </a:r>
                      <a:r>
                        <a:rPr lang="en-US" sz="1800" u="none" strike="noStrike" dirty="0" err="1">
                          <a:effectLst/>
                        </a:rPr>
                        <a:t>sehingga</a:t>
                      </a:r>
                      <a:r>
                        <a:rPr lang="en-US" sz="1800" u="none" strike="noStrike" dirty="0">
                          <a:effectLst/>
                        </a:rPr>
                        <a:t> </a:t>
                      </a:r>
                      <a:r>
                        <a:rPr lang="en-US" sz="1800" u="none" strike="noStrike" dirty="0" err="1">
                          <a:effectLst/>
                        </a:rPr>
                        <a:t>dapat</a:t>
                      </a:r>
                      <a:r>
                        <a:rPr lang="en-US" sz="1800" u="none" strike="noStrike" dirty="0">
                          <a:effectLst/>
                        </a:rPr>
                        <a:t> </a:t>
                      </a:r>
                      <a:r>
                        <a:rPr lang="en-US" sz="1800" u="none" strike="noStrike" dirty="0" err="1">
                          <a:effectLst/>
                        </a:rPr>
                        <a:t>menimbulkan</a:t>
                      </a:r>
                      <a:r>
                        <a:rPr lang="en-US" sz="1800" u="none" strike="noStrike" dirty="0">
                          <a:effectLst/>
                        </a:rPr>
                        <a:t> karat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buNone/>
                      </a:pPr>
                      <a:r>
                        <a:rPr lang="nn-NO" sz="1800" u="none" strike="noStrike">
                          <a:effectLst/>
                        </a:rPr>
                        <a:t>pengembalian komponen karat dari subkon</a:t>
                      </a:r>
                      <a:endParaRPr lang="nn-NO"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a:effectLst/>
                        </a:rPr>
                        <a:t>tidak menerima barang NG dari subkon</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41656084"/>
                  </a:ext>
                </a:extLst>
              </a:tr>
              <a:tr h="1018037">
                <a:tc>
                  <a:txBody>
                    <a:bodyPr/>
                    <a:lstStyle/>
                    <a:p>
                      <a:pPr algn="ctr" fontAlgn="ctr">
                        <a:buNone/>
                      </a:pPr>
                      <a:r>
                        <a:rPr lang="en-US" sz="1800" u="none" strike="noStrike" dirty="0">
                          <a:effectLst/>
                        </a:rPr>
                        <a:t>GAGAL BENDING</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buNone/>
                      </a:pPr>
                      <a:r>
                        <a:rPr lang="en-US" sz="1800" u="none" strike="noStrike" dirty="0">
                          <a:effectLst/>
                        </a:rPr>
                        <a:t>                  2.931.243 </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1800" u="none" strike="noStrike">
                          <a:effectLst/>
                        </a:rPr>
                        <a:t>Mesin CNC mengalami error dan proses bending tidak presisi karena stopper matress tidak terkalibrasi.</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l" fontAlgn="ctr">
                        <a:buNone/>
                      </a:pPr>
                      <a:r>
                        <a:rPr lang="en-US" sz="1800" u="none" strike="noStrike">
                          <a:effectLst/>
                        </a:rPr>
                        <a:t>CNC error, proses press tidak presisi sehingga dilakukan perbaikan mesin dan adjust stopper matress</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en-US" sz="1800" u="none" strike="noStrike" dirty="0" err="1">
                          <a:effectLst/>
                        </a:rPr>
                        <a:t>cnc</a:t>
                      </a:r>
                      <a:r>
                        <a:rPr lang="en-US" sz="1800" u="none" strike="noStrike" dirty="0">
                          <a:effectLst/>
                        </a:rPr>
                        <a:t> </a:t>
                      </a:r>
                      <a:r>
                        <a:rPr lang="en-US" sz="1800" u="none" strike="noStrike" dirty="0" err="1">
                          <a:effectLst/>
                        </a:rPr>
                        <a:t>perlu</a:t>
                      </a:r>
                      <a:r>
                        <a:rPr lang="en-US" sz="1800" u="none" strike="noStrike" dirty="0">
                          <a:effectLst/>
                        </a:rPr>
                        <a:t> </a:t>
                      </a:r>
                      <a:r>
                        <a:rPr lang="en-US" sz="1800" u="none" strike="noStrike" dirty="0" err="1">
                          <a:effectLst/>
                        </a:rPr>
                        <a:t>pengecekan</a:t>
                      </a:r>
                      <a:r>
                        <a:rPr lang="en-US" sz="1800" u="none" strike="noStrike" dirty="0">
                          <a:effectLst/>
                        </a:rPr>
                        <a:t> </a:t>
                      </a:r>
                      <a:r>
                        <a:rPr lang="en-US" sz="1800" u="none" strike="noStrike" dirty="0" err="1">
                          <a:effectLst/>
                        </a:rPr>
                        <a:t>berkala</a:t>
                      </a:r>
                      <a:r>
                        <a:rPr lang="en-US" sz="1800" u="none" strike="noStrike" dirty="0">
                          <a:effectLst/>
                        </a:rPr>
                        <a:t> dan stopper </a:t>
                      </a:r>
                      <a:r>
                        <a:rPr lang="en-US" sz="1800" u="none" strike="noStrike" dirty="0" err="1">
                          <a:effectLst/>
                        </a:rPr>
                        <a:t>matress</a:t>
                      </a:r>
                      <a:r>
                        <a:rPr lang="en-US" sz="1800" u="none" strike="noStrike" dirty="0">
                          <a:effectLst/>
                        </a:rPr>
                        <a:t> </a:t>
                      </a:r>
                      <a:r>
                        <a:rPr lang="en-US" sz="1800" u="none" strike="noStrike" dirty="0" err="1">
                          <a:effectLst/>
                        </a:rPr>
                        <a:t>harus</a:t>
                      </a:r>
                      <a:r>
                        <a:rPr lang="en-US" sz="1800" u="none" strike="noStrike" dirty="0">
                          <a:effectLst/>
                        </a:rPr>
                        <a:t> </a:t>
                      </a:r>
                      <a:r>
                        <a:rPr lang="en-US" sz="1800" u="none" strike="noStrike" dirty="0" err="1">
                          <a:effectLst/>
                        </a:rPr>
                        <a:t>dikalibrasi</a:t>
                      </a:r>
                      <a:r>
                        <a:rPr lang="en-US" sz="1800" u="none" strike="noStrike" dirty="0">
                          <a:effectLst/>
                        </a:rPr>
                        <a:t> </a:t>
                      </a:r>
                      <a:r>
                        <a:rPr lang="en-US" sz="1800" u="none" strike="noStrike" dirty="0" err="1">
                          <a:effectLst/>
                        </a:rPr>
                        <a:t>berkala</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99538293"/>
                  </a:ext>
                </a:extLst>
              </a:tr>
            </a:tbl>
          </a:graphicData>
        </a:graphic>
      </p:graphicFrame>
    </p:spTree>
    <p:extLst>
      <p:ext uri="{BB962C8B-B14F-4D97-AF65-F5344CB8AC3E}">
        <p14:creationId xmlns:p14="http://schemas.microsoft.com/office/powerpoint/2010/main" val="3540541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0370-6E1A-ED2C-C71A-E8720A2E6610}"/>
            </a:ext>
          </a:extLst>
        </p:cNvPr>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74DBD437-A2DC-4F39-A926-9EA695EAEE42}"/>
              </a:ext>
            </a:extLst>
          </p:cNvPr>
          <p:cNvGraphicFramePr>
            <a:graphicFrameLocks/>
          </p:cNvGraphicFramePr>
          <p:nvPr>
            <p:extLst>
              <p:ext uri="{D42A27DB-BD31-4B8C-83A1-F6EECF244321}">
                <p14:modId xmlns:p14="http://schemas.microsoft.com/office/powerpoint/2010/main" val="3427528968"/>
              </p:ext>
            </p:extLst>
          </p:nvPr>
        </p:nvGraphicFramePr>
        <p:xfrm>
          <a:off x="1447800" y="2271186"/>
          <a:ext cx="148590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B602D4E6-D2B3-4DF1-977A-A621CE8AD238}"/>
              </a:ext>
            </a:extLst>
          </p:cNvPr>
          <p:cNvGraphicFramePr>
            <a:graphicFrameLocks/>
          </p:cNvGraphicFramePr>
          <p:nvPr>
            <p:extLst>
              <p:ext uri="{D42A27DB-BD31-4B8C-83A1-F6EECF244321}">
                <p14:modId xmlns:p14="http://schemas.microsoft.com/office/powerpoint/2010/main" val="2348552884"/>
              </p:ext>
            </p:extLst>
          </p:nvPr>
        </p:nvGraphicFramePr>
        <p:xfrm>
          <a:off x="1447800" y="6202562"/>
          <a:ext cx="14859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2">
            <a:extLst>
              <a:ext uri="{FF2B5EF4-FFF2-40B4-BE49-F238E27FC236}">
                <a16:creationId xmlns:a16="http://schemas.microsoft.com/office/drawing/2014/main" id="{204E7A47-E7EB-9996-F970-6BDA2C7DFBAD}"/>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A7016846-8F8A-E5B9-DCB8-480307C79157}"/>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a:extLst>
              <a:ext uri="{FF2B5EF4-FFF2-40B4-BE49-F238E27FC236}">
                <a16:creationId xmlns:a16="http://schemas.microsoft.com/office/drawing/2014/main" id="{26C7C2F5-52BB-8448-C0D8-EFCBA75664CF}"/>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42A94043-814E-B9DA-A9BA-7B186AB0A434}"/>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7774CFDF-A556-9991-8E60-7D15131F080C}"/>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74344AA-84E0-F7A9-39EE-E1C36329C3B4}"/>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9C5C2853-9104-B27B-283E-2D0AAD9DF00D}"/>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sp>
      <p:sp>
        <p:nvSpPr>
          <p:cNvPr id="22" name="TextBox 12">
            <a:extLst>
              <a:ext uri="{FF2B5EF4-FFF2-40B4-BE49-F238E27FC236}">
                <a16:creationId xmlns:a16="http://schemas.microsoft.com/office/drawing/2014/main" id="{4660BB0A-3C3C-1304-BCF2-C9074E33DFC2}"/>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Finishing</a:t>
            </a:r>
          </a:p>
        </p:txBody>
      </p:sp>
      <p:grpSp>
        <p:nvGrpSpPr>
          <p:cNvPr id="6" name="Group 5">
            <a:extLst>
              <a:ext uri="{FF2B5EF4-FFF2-40B4-BE49-F238E27FC236}">
                <a16:creationId xmlns:a16="http://schemas.microsoft.com/office/drawing/2014/main" id="{5DCC1080-9987-5FAC-B736-4CFD92496127}"/>
              </a:ext>
            </a:extLst>
          </p:cNvPr>
          <p:cNvGrpSpPr/>
          <p:nvPr/>
        </p:nvGrpSpPr>
        <p:grpSpPr>
          <a:xfrm>
            <a:off x="4572000" y="7440448"/>
            <a:ext cx="11939821" cy="253916"/>
            <a:chOff x="5281378" y="4361776"/>
            <a:chExt cx="11939821" cy="253916"/>
          </a:xfrm>
        </p:grpSpPr>
        <p:cxnSp>
          <p:nvCxnSpPr>
            <p:cNvPr id="12" name="Straight Connector 11">
              <a:extLst>
                <a:ext uri="{FF2B5EF4-FFF2-40B4-BE49-F238E27FC236}">
                  <a16:creationId xmlns:a16="http://schemas.microsoft.com/office/drawing/2014/main" id="{ED20E8EF-5857-C516-E087-D93ABD35B48A}"/>
                </a:ext>
              </a:extLst>
            </p:cNvPr>
            <p:cNvCxnSpPr>
              <a:cxnSpLocks/>
            </p:cNvCxnSpPr>
            <p:nvPr/>
          </p:nvCxnSpPr>
          <p:spPr>
            <a:xfrm flipH="1">
              <a:off x="5281378" y="4515665"/>
              <a:ext cx="1163502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8A6BE6-AF29-92B6-4FAC-371DA8061708}"/>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4" name="Group 13">
            <a:extLst>
              <a:ext uri="{FF2B5EF4-FFF2-40B4-BE49-F238E27FC236}">
                <a16:creationId xmlns:a16="http://schemas.microsoft.com/office/drawing/2014/main" id="{F0CED59A-9E4A-44FB-A8AE-754991730AE7}"/>
              </a:ext>
            </a:extLst>
          </p:cNvPr>
          <p:cNvGrpSpPr/>
          <p:nvPr/>
        </p:nvGrpSpPr>
        <p:grpSpPr>
          <a:xfrm>
            <a:off x="4648200" y="4180184"/>
            <a:ext cx="11878861" cy="253916"/>
            <a:chOff x="5941052" y="3245990"/>
            <a:chExt cx="11878861" cy="253916"/>
          </a:xfrm>
        </p:grpSpPr>
        <p:cxnSp>
          <p:nvCxnSpPr>
            <p:cNvPr id="15" name="Straight Connector 14">
              <a:extLst>
                <a:ext uri="{FF2B5EF4-FFF2-40B4-BE49-F238E27FC236}">
                  <a16:creationId xmlns:a16="http://schemas.microsoft.com/office/drawing/2014/main" id="{971E3B44-6C74-19D6-7C81-93BB8BCB9DD9}"/>
                </a:ext>
              </a:extLst>
            </p:cNvPr>
            <p:cNvCxnSpPr>
              <a:cxnSpLocks/>
            </p:cNvCxnSpPr>
            <p:nvPr/>
          </p:nvCxnSpPr>
          <p:spPr>
            <a:xfrm flipH="1">
              <a:off x="5941052" y="3399879"/>
              <a:ext cx="1157406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8371F2-B695-4EF1-88D4-F385F1A2EACA}"/>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468105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5BE7-CE53-1AF6-D884-01E679E3DE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03E757-F707-3F15-FF14-9F372F7C3629}"/>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06407234-7B55-CAF7-A9B9-C8A64BC0334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C1BE21DF-9904-4CAA-94F7-0758067FE811}"/>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6B67EA3D-1F26-7B97-EB2A-0F234D65186C}"/>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21F0C82A-5A33-4708-2B3F-50B35EF130CE}"/>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431A0B24-7D01-6D5F-E548-34A983F00250}"/>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A9A503F4-EB89-B23C-AC35-DE1C7C72B94F}"/>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22" name="TextBox 12">
            <a:extLst>
              <a:ext uri="{FF2B5EF4-FFF2-40B4-BE49-F238E27FC236}">
                <a16:creationId xmlns:a16="http://schemas.microsoft.com/office/drawing/2014/main" id="{0EFB99A5-75D4-8D7B-525D-4056805013D1}"/>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Finishing</a:t>
            </a:r>
          </a:p>
        </p:txBody>
      </p:sp>
      <p:graphicFrame>
        <p:nvGraphicFramePr>
          <p:cNvPr id="3" name="Chart 2">
            <a:extLst>
              <a:ext uri="{FF2B5EF4-FFF2-40B4-BE49-F238E27FC236}">
                <a16:creationId xmlns:a16="http://schemas.microsoft.com/office/drawing/2014/main" id="{33B96C26-4E1C-5211-165C-0E3F816C0693}"/>
              </a:ext>
            </a:extLst>
          </p:cNvPr>
          <p:cNvGraphicFramePr>
            <a:graphicFrameLocks/>
          </p:cNvGraphicFramePr>
          <p:nvPr>
            <p:extLst>
              <p:ext uri="{D42A27DB-BD31-4B8C-83A1-F6EECF244321}">
                <p14:modId xmlns:p14="http://schemas.microsoft.com/office/powerpoint/2010/main" val="3869990969"/>
              </p:ext>
            </p:extLst>
          </p:nvPr>
        </p:nvGraphicFramePr>
        <p:xfrm>
          <a:off x="1051560" y="2488478"/>
          <a:ext cx="8092440" cy="61262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7CDB768D-280E-3B86-E08B-4C1F4B3F22CA}"/>
              </a:ext>
            </a:extLst>
          </p:cNvPr>
          <p:cNvGraphicFramePr>
            <a:graphicFrameLocks/>
          </p:cNvGraphicFramePr>
          <p:nvPr>
            <p:extLst>
              <p:ext uri="{D42A27DB-BD31-4B8C-83A1-F6EECF244321}">
                <p14:modId xmlns:p14="http://schemas.microsoft.com/office/powerpoint/2010/main" val="3007008430"/>
              </p:ext>
            </p:extLst>
          </p:nvPr>
        </p:nvGraphicFramePr>
        <p:xfrm>
          <a:off x="9448799" y="2488478"/>
          <a:ext cx="8668531" cy="61262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704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853424" y="9483181"/>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extLst>
              <p:ext uri="{D42A27DB-BD31-4B8C-83A1-F6EECF244321}">
                <p14:modId xmlns:p14="http://schemas.microsoft.com/office/powerpoint/2010/main" val="1721114327"/>
              </p:ext>
            </p:extLst>
          </p:nvPr>
        </p:nvGraphicFramePr>
        <p:xfrm>
          <a:off x="1066800" y="1460500"/>
          <a:ext cx="15778879" cy="7369174"/>
        </p:xfrm>
        <a:graphic>
          <a:graphicData uri="http://schemas.openxmlformats.org/drawingml/2006/table">
            <a:tbl>
              <a:tblPr/>
              <a:tblGrid>
                <a:gridCol w="801786">
                  <a:extLst>
                    <a:ext uri="{9D8B030D-6E8A-4147-A177-3AD203B41FA5}">
                      <a16:colId xmlns:a16="http://schemas.microsoft.com/office/drawing/2014/main" val="20000"/>
                    </a:ext>
                  </a:extLst>
                </a:gridCol>
                <a:gridCol w="7683539">
                  <a:extLst>
                    <a:ext uri="{9D8B030D-6E8A-4147-A177-3AD203B41FA5}">
                      <a16:colId xmlns:a16="http://schemas.microsoft.com/office/drawing/2014/main" val="20001"/>
                    </a:ext>
                  </a:extLst>
                </a:gridCol>
                <a:gridCol w="7293554">
                  <a:extLst>
                    <a:ext uri="{9D8B030D-6E8A-4147-A177-3AD203B41FA5}">
                      <a16:colId xmlns:a16="http://schemas.microsoft.com/office/drawing/2014/main" val="20002"/>
                    </a:ext>
                  </a:extLst>
                </a:gridCol>
              </a:tblGrid>
              <a:tr h="823407">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dirty="0" err="1">
                          <a:solidFill>
                            <a:srgbClr val="000000"/>
                          </a:solidFill>
                          <a:latin typeface="Garet Bold"/>
                          <a:ea typeface="Garet Bold"/>
                          <a:cs typeface="Garet Bold"/>
                          <a:sym typeface="Garet Bold"/>
                        </a:rPr>
                        <a:t>Isu</a:t>
                      </a:r>
                      <a:r>
                        <a:rPr lang="en-US" sz="1899" b="1" dirty="0">
                          <a:solidFill>
                            <a:srgbClr val="000000"/>
                          </a:solidFill>
                          <a:latin typeface="Garet Bold"/>
                          <a:ea typeface="Garet Bold"/>
                          <a:cs typeface="Garet Bold"/>
                          <a:sym typeface="Garet Bold"/>
                        </a:rPr>
                        <a:t> RTM </a:t>
                      </a:r>
                      <a:r>
                        <a:rPr lang="en-US" sz="1899" b="1" dirty="0" err="1">
                          <a:solidFill>
                            <a:srgbClr val="000000"/>
                          </a:solidFill>
                          <a:latin typeface="Garet Bold"/>
                          <a:ea typeface="Garet Bold"/>
                          <a:cs typeface="Garet Bold"/>
                          <a:sym typeface="Garet Bold"/>
                        </a:rPr>
                        <a:t>Sebelumnya</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a:solidFill>
                            <a:srgbClr val="000000"/>
                          </a:solidFill>
                          <a:latin typeface="Garet Bold"/>
                          <a:ea typeface="Garet Bold"/>
                          <a:cs typeface="Garet Bold"/>
                          <a:sym typeface="Garet Bold"/>
                        </a:rPr>
                        <a:t>Update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369154">
                <a:tc>
                  <a:txBody>
                    <a:bodyPr/>
                    <a:lstStyle/>
                    <a:p>
                      <a:pPr algn="ctr">
                        <a:lnSpc>
                          <a:spcPts val="2380"/>
                        </a:lnSpc>
                        <a:defRPr/>
                      </a:pPr>
                      <a:r>
                        <a:rPr lang="en-US" sz="1700" dirty="0">
                          <a:solidFill>
                            <a:srgbClr val="000000"/>
                          </a:solidFill>
                          <a:latin typeface="Garet"/>
                          <a:sym typeface="Garet"/>
                          <a:hlinkClick r:id="rId6" action="ppaction://hlinksldjump"/>
                        </a:rPr>
                        <a:t>5</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Mapping data material deadstock </a:t>
                      </a:r>
                      <a:r>
                        <a:rPr lang="en-US" sz="1700" dirty="0" err="1">
                          <a:solidFill>
                            <a:srgbClr val="000000"/>
                          </a:solidFill>
                          <a:latin typeface="Garet"/>
                          <a:ea typeface="Garet"/>
                          <a:cs typeface="Garet"/>
                          <a:sym typeface="Garet"/>
                        </a:rPr>
                        <a:t>seluruh</a:t>
                      </a:r>
                      <a:r>
                        <a:rPr lang="en-US" sz="1700" dirty="0">
                          <a:solidFill>
                            <a:srgbClr val="000000"/>
                          </a:solidFill>
                          <a:latin typeface="Garet"/>
                          <a:ea typeface="Garet"/>
                          <a:cs typeface="Garet"/>
                          <a:sym typeface="Garet"/>
                        </a:rPr>
                        <a:t> RM &amp; SF </a:t>
                      </a:r>
                      <a:r>
                        <a:rPr lang="en-US" sz="1700" dirty="0" err="1">
                          <a:solidFill>
                            <a:srgbClr val="000000"/>
                          </a:solidFill>
                          <a:latin typeface="Garet"/>
                          <a:ea typeface="Garet"/>
                          <a:cs typeface="Garet"/>
                          <a:sym typeface="Garet"/>
                        </a:rPr>
                        <a:t>slowmoving</a:t>
                      </a:r>
                      <a:r>
                        <a:rPr lang="en-US" sz="1700" dirty="0">
                          <a:solidFill>
                            <a:srgbClr val="000000"/>
                          </a:solidFill>
                          <a:latin typeface="Garet"/>
                          <a:ea typeface="Garet"/>
                          <a:cs typeface="Garet"/>
                          <a:sym typeface="Garet"/>
                        </a:rPr>
                        <a:t> dan unmoving,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pemanfaatan</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bisa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dilakukan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material deadstock.</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data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pemanfaatan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material </a:t>
                      </a:r>
                      <a:r>
                        <a:rPr lang="en-US" sz="1700" dirty="0" err="1">
                          <a:solidFill>
                            <a:srgbClr val="000000"/>
                          </a:solidFill>
                          <a:latin typeface="Garet"/>
                          <a:ea typeface="Garet"/>
                          <a:cs typeface="Garet"/>
                          <a:sym typeface="Garet"/>
                        </a:rPr>
                        <a:t>periode</a:t>
                      </a:r>
                      <a:r>
                        <a:rPr lang="en-US" sz="1700" dirty="0">
                          <a:solidFill>
                            <a:srgbClr val="000000"/>
                          </a:solidFill>
                          <a:latin typeface="Garet"/>
                          <a:ea typeface="Garet"/>
                          <a:cs typeface="Garet"/>
                          <a:sym typeface="Garet"/>
                        </a:rPr>
                        <a:t> Jan-Mei 2025. Data </a:t>
                      </a:r>
                      <a:r>
                        <a:rPr lang="en-US" sz="1700" dirty="0" err="1">
                          <a:solidFill>
                            <a:srgbClr val="000000"/>
                          </a:solidFill>
                          <a:latin typeface="Garet"/>
                          <a:ea typeface="Garet"/>
                          <a:cs typeface="Garet"/>
                          <a:sym typeface="Garet"/>
                        </a:rPr>
                        <a:t>terlampir</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65963">
                <a:tc>
                  <a:txBody>
                    <a:bodyPr/>
                    <a:lstStyle/>
                    <a:p>
                      <a:pPr algn="ctr">
                        <a:lnSpc>
                          <a:spcPts val="2380"/>
                        </a:lnSpc>
                        <a:defRPr/>
                      </a:pPr>
                      <a:r>
                        <a:rPr lang="en-US" sz="1700" dirty="0">
                          <a:solidFill>
                            <a:srgbClr val="000000"/>
                          </a:solidFill>
                          <a:latin typeface="Garet"/>
                          <a:sym typeface="Garet"/>
                          <a:hlinkClick r:id="rId7" action="ppaction://hlinksldjump"/>
                        </a:rPr>
                        <a:t>6</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a:t>
                      </a:r>
                      <a:r>
                        <a:rPr lang="en-US" sz="1700" dirty="0" err="1">
                          <a:solidFill>
                            <a:srgbClr val="000000"/>
                          </a:solidFill>
                          <a:latin typeface="Garet"/>
                          <a:ea typeface="Garet"/>
                          <a:cs typeface="Garet"/>
                          <a:sym typeface="Garet"/>
                        </a:rPr>
                        <a:t>hasil</a:t>
                      </a:r>
                      <a:r>
                        <a:rPr lang="en-US" sz="1700" dirty="0">
                          <a:solidFill>
                            <a:srgbClr val="000000"/>
                          </a:solidFill>
                          <a:latin typeface="Garet"/>
                          <a:ea typeface="Garet"/>
                          <a:cs typeface="Garet"/>
                          <a:sym typeface="Garet"/>
                        </a:rPr>
                        <a:t> survey </a:t>
                      </a:r>
                      <a:r>
                        <a:rPr lang="en-US" sz="1700" dirty="0" err="1">
                          <a:solidFill>
                            <a:srgbClr val="000000"/>
                          </a:solidFill>
                          <a:latin typeface="Garet"/>
                          <a:ea typeface="Garet"/>
                          <a:cs typeface="Garet"/>
                          <a:sym typeface="Garet"/>
                        </a:rPr>
                        <a:t>kepuasan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pelanggan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pengiriman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dianalisa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gapnya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berapa</a:t>
                      </a:r>
                      <a:r>
                        <a:rPr lang="en-US" sz="1700" dirty="0">
                          <a:solidFill>
                            <a:srgbClr val="000000"/>
                          </a:solidFill>
                          <a:latin typeface="Garet"/>
                          <a:ea typeface="Garet"/>
                          <a:cs typeface="Garet"/>
                          <a:sym typeface="Garet"/>
                        </a:rPr>
                        <a:t> lama </a:t>
                      </a:r>
                      <a:r>
                        <a:rPr lang="en-US" sz="1700" dirty="0" err="1">
                          <a:solidFill>
                            <a:srgbClr val="000000"/>
                          </a:solidFill>
                          <a:latin typeface="Garet"/>
                          <a:ea typeface="Garet"/>
                          <a:cs typeface="Garet"/>
                          <a:sym typeface="Garet"/>
                        </a:rPr>
                        <a:t>waktu</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dijanjikan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kepada</a:t>
                      </a:r>
                      <a:r>
                        <a:rPr lang="en-US" sz="1700" dirty="0">
                          <a:solidFill>
                            <a:srgbClr val="000000"/>
                          </a:solidFill>
                          <a:latin typeface="Garet"/>
                          <a:ea typeface="Garet"/>
                          <a:cs typeface="Garet"/>
                          <a:sym typeface="Garet"/>
                        </a:rPr>
                        <a:t> customer, </a:t>
                      </a:r>
                      <a:r>
                        <a:rPr lang="en-US" sz="1700" dirty="0" err="1">
                          <a:solidFill>
                            <a:srgbClr val="000000"/>
                          </a:solidFill>
                          <a:latin typeface="Garet"/>
                          <a:ea typeface="Garet"/>
                          <a:cs typeface="Garet"/>
                          <a:sym typeface="Garet"/>
                        </a:rPr>
                        <a:t>cantumkan</a:t>
                      </a:r>
                      <a:r>
                        <a:rPr lang="en-US" sz="1700" dirty="0">
                          <a:solidFill>
                            <a:srgbClr val="000000"/>
                          </a:solidFill>
                          <a:latin typeface="Garet"/>
                          <a:ea typeface="Garet"/>
                          <a:cs typeface="Garet"/>
                          <a:sym typeface="Garet"/>
                        </a:rPr>
                        <a:t> data actual </a:t>
                      </a:r>
                      <a:r>
                        <a:rPr lang="en-US" sz="1700" dirty="0" err="1">
                          <a:solidFill>
                            <a:srgbClr val="000000"/>
                          </a:solidFill>
                          <a:latin typeface="Garet"/>
                          <a:ea typeface="Garet"/>
                          <a:cs typeface="Garet"/>
                          <a:sym typeface="Garet"/>
                        </a:rPr>
                        <a:t>dari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mulai</a:t>
                      </a:r>
                      <a:r>
                        <a:rPr lang="en-US" sz="1700" dirty="0">
                          <a:solidFill>
                            <a:srgbClr val="000000"/>
                          </a:solidFill>
                          <a:latin typeface="Garet"/>
                          <a:ea typeface="Garet"/>
                          <a:cs typeface="Garet"/>
                          <a:sym typeface="Garet"/>
                        </a:rPr>
                        <a:t> PO </a:t>
                      </a:r>
                      <a:r>
                        <a:rPr lang="en-US" sz="1700" dirty="0" err="1">
                          <a:solidFill>
                            <a:srgbClr val="000000"/>
                          </a:solidFill>
                          <a:latin typeface="Garet"/>
                          <a:ea typeface="Garet"/>
                          <a:cs typeface="Garet"/>
                          <a:sym typeface="Garet"/>
                        </a:rPr>
                        <a:t>sampai</a:t>
                      </a:r>
                      <a:r>
                        <a:rPr lang="en-US" sz="1700" dirty="0">
                          <a:solidFill>
                            <a:srgbClr val="000000"/>
                          </a:solidFill>
                          <a:latin typeface="Garet"/>
                          <a:ea typeface="Garet"/>
                          <a:cs typeface="Garet"/>
                          <a:sym typeface="Garet"/>
                        </a:rPr>
                        <a:t> SJ </a:t>
                      </a:r>
                      <a:r>
                        <a:rPr lang="en-US" sz="1700" dirty="0" err="1">
                          <a:solidFill>
                            <a:srgbClr val="000000"/>
                          </a:solidFill>
                          <a:latin typeface="Garet"/>
                          <a:ea typeface="Garet"/>
                          <a:cs typeface="Garet"/>
                          <a:sym typeface="Garet"/>
                        </a:rPr>
                        <a:t>ke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konsumen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Data </a:t>
                      </a:r>
                      <a:r>
                        <a:rPr lang="en-US" sz="1700" dirty="0" err="1">
                          <a:solidFill>
                            <a:srgbClr val="000000"/>
                          </a:solidFill>
                          <a:latin typeface="Garet"/>
                          <a:ea typeface="Garet"/>
                          <a:cs typeface="Garet"/>
                          <a:sym typeface="Garet"/>
                        </a:rPr>
                        <a:t>terlampir</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65962">
                <a:tc>
                  <a:txBody>
                    <a:bodyPr/>
                    <a:lstStyle/>
                    <a:p>
                      <a:pPr algn="ctr">
                        <a:lnSpc>
                          <a:spcPts val="2380"/>
                        </a:lnSpc>
                        <a:defRPr/>
                      </a:pPr>
                      <a:r>
                        <a:rPr lang="en-US" sz="1700" dirty="0">
                          <a:solidFill>
                            <a:srgbClr val="000000"/>
                          </a:solidFill>
                          <a:latin typeface="Garet"/>
                          <a:sym typeface="Garet"/>
                          <a:hlinkClick r:id="rId8" action="ppaction://hlinksldjump"/>
                        </a:rPr>
                        <a:t>7</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barang</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segera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dipisahkan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dibuatkan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tempat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khusus</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Barang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ditentukan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penempatan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khususnya</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barang</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titipan</a:t>
                      </a:r>
                      <a:r>
                        <a:rPr lang="en-US" sz="1700" dirty="0">
                          <a:solidFill>
                            <a:srgbClr val="000000"/>
                          </a:solidFill>
                          <a:latin typeface="Garet"/>
                          <a:ea typeface="Garet"/>
                          <a:cs typeface="Garet"/>
                          <a:sym typeface="Garet"/>
                        </a:rPr>
                        <a:t> pada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terkirimkan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2344">
                <a:tc>
                  <a:txBody>
                    <a:bodyPr/>
                    <a:lstStyle/>
                    <a:p>
                      <a:pPr algn="ctr">
                        <a:lnSpc>
                          <a:spcPts val="2380"/>
                        </a:lnSpc>
                        <a:defRPr/>
                      </a:pPr>
                      <a:r>
                        <a:rPr lang="en-US" sz="1700" dirty="0">
                          <a:solidFill>
                            <a:srgbClr val="000000"/>
                          </a:solidFill>
                          <a:latin typeface="Garet"/>
                          <a:sym typeface="Garet"/>
                        </a:rPr>
                        <a:t>8</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Target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audit OPC </a:t>
                      </a:r>
                      <a:r>
                        <a:rPr lang="en-US" sz="1700" dirty="0" err="1">
                          <a:solidFill>
                            <a:srgbClr val="000000"/>
                          </a:solidFill>
                          <a:latin typeface="Garet"/>
                          <a:ea typeface="Garet"/>
                          <a:cs typeface="Garet"/>
                          <a:sym typeface="Garet"/>
                        </a:rPr>
                        <a:t>bulan</a:t>
                      </a:r>
                      <a:r>
                        <a:rPr lang="en-US" sz="1700" dirty="0">
                          <a:solidFill>
                            <a:srgbClr val="000000"/>
                          </a:solidFill>
                          <a:latin typeface="Garet"/>
                          <a:ea typeface="Garet"/>
                          <a:cs typeface="Garet"/>
                          <a:sym typeface="Garet"/>
                        </a:rPr>
                        <a:t> Juni closed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lead Pak Yaya.</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OPC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dibuatkan</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melakukan</a:t>
                      </a:r>
                      <a:r>
                        <a:rPr lang="en-US" sz="1700" dirty="0">
                          <a:solidFill>
                            <a:srgbClr val="000000"/>
                          </a:solidFill>
                          <a:latin typeface="Garet"/>
                          <a:ea typeface="Garet"/>
                          <a:cs typeface="Garet"/>
                          <a:sym typeface="Garet"/>
                        </a:rPr>
                        <a:t> update pada SAP.</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72344">
                <a:tc>
                  <a:txBody>
                    <a:bodyPr/>
                    <a:lstStyle/>
                    <a:p>
                      <a:pPr algn="ctr">
                        <a:lnSpc>
                          <a:spcPts val="2380"/>
                        </a:lnSpc>
                        <a:defRPr/>
                      </a:pPr>
                      <a:r>
                        <a:rPr lang="en-US" sz="1700" dirty="0">
                          <a:solidFill>
                            <a:srgbClr val="000000"/>
                          </a:solidFill>
                          <a:latin typeface="Garet"/>
                          <a:sym typeface="Garet"/>
                        </a:rPr>
                        <a:t>9</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Target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temuan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multiskill</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Produksi</a:t>
                      </a:r>
                      <a:r>
                        <a:rPr lang="en-US" sz="1700" dirty="0">
                          <a:solidFill>
                            <a:srgbClr val="000000"/>
                          </a:solidFill>
                          <a:latin typeface="Garet"/>
                          <a:ea typeface="Garet"/>
                          <a:cs typeface="Garet"/>
                          <a:sym typeface="Garet"/>
                        </a:rPr>
                        <a:t> &amp; HCGA di April closed</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mekanisme</a:t>
                      </a:r>
                      <a:r>
                        <a:rPr lang="en-US" sz="1700" dirty="0">
                          <a:solidFill>
                            <a:srgbClr val="000000"/>
                          </a:solidFill>
                          <a:latin typeface="Garet"/>
                          <a:ea typeface="Garet"/>
                          <a:cs typeface="Garet"/>
                          <a:sym typeface="Garet"/>
                        </a:rPr>
                        <a:t> &amp;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list Hard Skill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seluruh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Departemen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Freeform 9"/>
          <p:cNvSpPr/>
          <p:nvPr/>
        </p:nvSpPr>
        <p:spPr>
          <a:xfrm>
            <a:off x="16647157" y="423544"/>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218975"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1"/>
            <a:stretch>
              <a:fillRect t="-157767" b="-153423"/>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E956-E0AD-E55E-84F9-270247DC9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D5EC0A-373B-4419-818F-0769C79477AD}"/>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AutoShape 4">
            <a:extLst>
              <a:ext uri="{FF2B5EF4-FFF2-40B4-BE49-F238E27FC236}">
                <a16:creationId xmlns:a16="http://schemas.microsoft.com/office/drawing/2014/main" id="{9BA65008-91BB-6EAA-24FE-B285F196659D}"/>
              </a:ext>
            </a:extLst>
          </p:cNvPr>
          <p:cNvSpPr/>
          <p:nvPr/>
        </p:nvSpPr>
        <p:spPr>
          <a:xfrm>
            <a:off x="1028700" y="8877300"/>
            <a:ext cx="3381688" cy="0"/>
          </a:xfrm>
          <a:prstGeom prst="line">
            <a:avLst/>
          </a:prstGeom>
          <a:ln w="762000" cap="rnd">
            <a:solidFill>
              <a:srgbClr val="FF7300"/>
            </a:solidFill>
            <a:prstDash val="solid"/>
            <a:headEnd type="none" w="sm" len="sm"/>
            <a:tailEnd type="none" w="sm" len="sm"/>
          </a:ln>
        </p:spPr>
      </p:sp>
      <p:sp>
        <p:nvSpPr>
          <p:cNvPr id="5" name="Freeform 5">
            <a:extLst>
              <a:ext uri="{FF2B5EF4-FFF2-40B4-BE49-F238E27FC236}">
                <a16:creationId xmlns:a16="http://schemas.microsoft.com/office/drawing/2014/main" id="{4B9067CC-9725-6684-7138-EA2F8B6C5A7D}"/>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CE9E4ED5-EC59-0753-D655-77335FCC9AF5}"/>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AF2E253D-AC7C-BE24-CFD9-1220D80D8F85}"/>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04224AFD-6AB2-327C-8F84-0D00FD5395BB}"/>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5AF42FEF-6354-1198-D8B2-9E8BC70C172B}"/>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A1249DBB-9579-A71C-BB59-B58833F8D210}"/>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6399E841-7A25-884E-AB4B-9AA93080A06B}"/>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a:extLst>
              <a:ext uri="{FF2B5EF4-FFF2-40B4-BE49-F238E27FC236}">
                <a16:creationId xmlns:a16="http://schemas.microsoft.com/office/drawing/2014/main" id="{756321B0-65A3-FDA6-6D05-581A4E1E1EC2}"/>
              </a:ext>
            </a:extLst>
          </p:cNvPr>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E15D7858-0273-B22B-D827-3F34FE97AEF8}"/>
              </a:ext>
            </a:extLst>
          </p:cNvPr>
          <p:cNvGraphicFramePr>
            <a:graphicFrameLocks noGrp="1"/>
          </p:cNvGraphicFramePr>
          <p:nvPr>
            <p:extLst>
              <p:ext uri="{D42A27DB-BD31-4B8C-83A1-F6EECF244321}">
                <p14:modId xmlns:p14="http://schemas.microsoft.com/office/powerpoint/2010/main" val="244603419"/>
              </p:ext>
            </p:extLst>
          </p:nvPr>
        </p:nvGraphicFramePr>
        <p:xfrm>
          <a:off x="975362" y="2127825"/>
          <a:ext cx="16963684" cy="7572435"/>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ctr" fontAlgn="b">
                        <a:buNone/>
                      </a:pPr>
                      <a:r>
                        <a:rPr lang="en-US" sz="1800" b="0" i="0" u="none" strike="noStrike" dirty="0">
                          <a:solidFill>
                            <a:srgbClr val="000000"/>
                          </a:solidFill>
                          <a:effectLst/>
                          <a:latin typeface="Calibri" panose="020F0502020204030204" pitchFamily="34" charset="0"/>
                        </a:rPr>
                        <a:t>TERBAKAR</a:t>
                      </a:r>
                    </a:p>
                  </a:txBody>
                  <a:tcPr marL="0" marR="0" marT="0" marB="0" anchor="ctr"/>
                </a:tc>
                <a:tc>
                  <a:txBody>
                    <a:bodyPr/>
                    <a:lstStyle/>
                    <a:p>
                      <a:pPr algn="ctr" fontAlgn="b">
                        <a:buNone/>
                      </a:pPr>
                      <a:r>
                        <a:rPr lang="en-US" sz="1800" b="0" i="0" u="none" strike="noStrike">
                          <a:solidFill>
                            <a:srgbClr val="000000"/>
                          </a:solidFill>
                          <a:effectLst/>
                          <a:latin typeface="Calibri" panose="020F0502020204030204" pitchFamily="34" charset="0"/>
                        </a:rPr>
                        <a:t>                  8.700.111 </a:t>
                      </a:r>
                    </a:p>
                  </a:txBody>
                  <a:tcPr marL="0" marR="0" marT="0" marB="0" anchor="ctr"/>
                </a:tc>
                <a:tc>
                  <a:txBody>
                    <a:bodyPr/>
                    <a:lstStyle/>
                    <a:p>
                      <a:pPr algn="l" fontAlgn="b">
                        <a:buNone/>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Komponen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terbakar</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disebabkan</a:t>
                      </a:r>
                      <a:r>
                        <a:rPr lang="en-US" sz="1800" b="0" i="0" u="none" strike="noStrike" dirty="0">
                          <a:solidFill>
                            <a:srgbClr val="000000"/>
                          </a:solidFill>
                          <a:effectLst/>
                          <a:latin typeface="Calibri" panose="020F0502020204030204" pitchFamily="34" charset="0"/>
                        </a:rPr>
                        <a:t> oleh </a:t>
                      </a:r>
                      <a:r>
                        <a:rPr lang="en-US" sz="1800" b="0" i="0" u="none" strike="noStrike" dirty="0" err="1">
                          <a:solidFill>
                            <a:srgbClr val="000000"/>
                          </a:solidFill>
                          <a:effectLst/>
                          <a:latin typeface="Calibri" panose="020F0502020204030204" pitchFamily="34" charset="0"/>
                        </a:rPr>
                        <a:t>malfungsi</a:t>
                      </a:r>
                      <a:r>
                        <a:rPr lang="en-US" sz="1800" b="0" i="0" u="none" strike="noStrike" dirty="0">
                          <a:solidFill>
                            <a:srgbClr val="000000"/>
                          </a:solidFill>
                          <a:effectLst/>
                          <a:latin typeface="Calibri" panose="020F0502020204030204" pitchFamily="34" charset="0"/>
                        </a:rPr>
                        <a:t> pada robot </a:t>
                      </a:r>
                    </a:p>
                  </a:txBody>
                  <a:tcPr marL="0" marR="0" marT="0" marB="0" anchor="ctr"/>
                </a:tc>
                <a:tc>
                  <a:txBody>
                    <a:bodyPr/>
                    <a:lstStyle/>
                    <a:p>
                      <a:pPr algn="l" fontAlgn="t">
                        <a:buNone/>
                      </a:pPr>
                      <a:r>
                        <a:rPr lang="en-US" sz="1800" b="0" i="0" u="none" strike="noStrike">
                          <a:solidFill>
                            <a:srgbClr val="000000"/>
                          </a:solidFill>
                          <a:effectLst/>
                          <a:latin typeface="Calibri" panose="020F0502020204030204" pitchFamily="34" charset="0"/>
                        </a:rPr>
                        <a:t>Telah berkoordinasi dengan tim ENG dan telah dilakukan perbaikan pada robot 2</a:t>
                      </a:r>
                    </a:p>
                  </a:txBody>
                  <a:tcPr marL="0" marR="0" marT="0" marB="0" anchor="ctr"/>
                </a:tc>
                <a:tc>
                  <a:txBody>
                    <a:bodyPr/>
                    <a:lstStyle/>
                    <a:p>
                      <a:pPr algn="l" fontAlgn="t">
                        <a:buNone/>
                      </a:pPr>
                      <a:r>
                        <a:rPr lang="fi-FI" sz="1800" b="0" i="0" u="none" strike="noStrike">
                          <a:solidFill>
                            <a:srgbClr val="000000"/>
                          </a:solidFill>
                          <a:effectLst/>
                          <a:latin typeface="Calibri" panose="020F0502020204030204" pitchFamily="34" charset="0"/>
                        </a:rPr>
                        <a:t>Dijadwalkan untuk dilakukan pengecekan rutin oleh tim ENG</a:t>
                      </a:r>
                    </a:p>
                  </a:txBody>
                  <a:tcPr marL="0" marR="0" marT="0" marB="0" anchor="ctr"/>
                </a:tc>
                <a:extLst>
                  <a:ext uri="{0D108BD9-81ED-4DB2-BD59-A6C34878D82A}">
                    <a16:rowId xmlns:a16="http://schemas.microsoft.com/office/drawing/2014/main" val="1435336835"/>
                  </a:ext>
                </a:extLst>
              </a:tr>
              <a:tr h="2375420">
                <a:tc>
                  <a:txBody>
                    <a:bodyPr/>
                    <a:lstStyle/>
                    <a:p>
                      <a:pPr algn="ctr" fontAlgn="ctr">
                        <a:buNone/>
                      </a:pPr>
                      <a:r>
                        <a:rPr lang="en-US" sz="1800" b="0" i="0" u="none" strike="noStrike">
                          <a:solidFill>
                            <a:srgbClr val="000000"/>
                          </a:solidFill>
                          <a:effectLst/>
                          <a:latin typeface="Calibri" panose="020F0502020204030204" pitchFamily="34" charset="0"/>
                        </a:rPr>
                        <a:t>GAGAL CHROME</a:t>
                      </a:r>
                    </a:p>
                  </a:txBody>
                  <a:tcPr marL="0" marR="0" marT="0" marB="0" anchor="ctr"/>
                </a:tc>
                <a:tc>
                  <a:txBody>
                    <a:bodyPr/>
                    <a:lstStyle/>
                    <a:p>
                      <a:pPr algn="ctr" fontAlgn="ctr">
                        <a:buNone/>
                      </a:pPr>
                      <a:r>
                        <a:rPr lang="en-US" sz="1800" b="0" i="0" u="none" strike="noStrike" dirty="0">
                          <a:solidFill>
                            <a:srgbClr val="000000"/>
                          </a:solidFill>
                          <a:effectLst/>
                          <a:latin typeface="Calibri" panose="020F0502020204030204" pitchFamily="34" charset="0"/>
                        </a:rPr>
                        <a:t>                  8.249.746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Kegagalan hasil chrome dapat terjadi karena permukaan benda kerja tidak bersih, kontaminasi kimia, atau metode yang tidak tepat</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Cek </a:t>
                      </a:r>
                      <a:r>
                        <a:rPr lang="en-US" sz="1800" b="0" i="0" u="none" strike="noStrike" dirty="0" err="1">
                          <a:solidFill>
                            <a:srgbClr val="000000"/>
                          </a:solidFill>
                          <a:effectLst/>
                          <a:latin typeface="Calibri" panose="020F0502020204030204" pitchFamily="34" charset="0"/>
                        </a:rPr>
                        <a:t>ulang</a:t>
                      </a:r>
                      <a:r>
                        <a:rPr lang="en-US" sz="1800" b="0" i="0" u="none" strike="noStrike" dirty="0">
                          <a:solidFill>
                            <a:srgbClr val="000000"/>
                          </a:solidFill>
                          <a:effectLst/>
                          <a:latin typeface="Calibri" panose="020F0502020204030204" pitchFamily="34" charset="0"/>
                        </a:rPr>
                        <a:t> pretreatment </a:t>
                      </a:r>
                      <a:r>
                        <a:rPr lang="en-US" sz="1800" b="0" i="0" u="none" strike="noStrike" dirty="0" err="1">
                          <a:solidFill>
                            <a:srgbClr val="000000"/>
                          </a:solidFill>
                          <a:effectLst/>
                          <a:latin typeface="Calibri" panose="020F0502020204030204" pitchFamily="34" charset="0"/>
                        </a:rPr>
                        <a:t>sebelum</a:t>
                      </a:r>
                      <a:r>
                        <a:rPr lang="en-US" sz="1800" b="0" i="0" u="none" strike="noStrike" dirty="0">
                          <a:solidFill>
                            <a:srgbClr val="000000"/>
                          </a:solidFill>
                          <a:effectLst/>
                          <a:latin typeface="Calibri" panose="020F0502020204030204" pitchFamily="34" charset="0"/>
                        </a:rPr>
                        <a:t> chrome</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Jadwalkan pengecekan parameter plating dan pembersihan pretreatment secara berkala,</a:t>
                      </a:r>
                    </a:p>
                  </a:txBody>
                  <a:tcPr marL="0" marR="0" marT="0" marB="0" anchor="ctr"/>
                </a:tc>
                <a:extLst>
                  <a:ext uri="{0D108BD9-81ED-4DB2-BD59-A6C34878D82A}">
                    <a16:rowId xmlns:a16="http://schemas.microsoft.com/office/drawing/2014/main" val="2026705554"/>
                  </a:ext>
                </a:extLst>
              </a:tr>
              <a:tr h="1645074">
                <a:tc>
                  <a:txBody>
                    <a:bodyPr/>
                    <a:lstStyle/>
                    <a:p>
                      <a:pPr algn="ctr" fontAlgn="b">
                        <a:buNone/>
                      </a:pPr>
                      <a:r>
                        <a:rPr lang="en-US" sz="1800" b="0" i="0" u="none" strike="noStrike">
                          <a:solidFill>
                            <a:srgbClr val="000000"/>
                          </a:solidFill>
                          <a:effectLst/>
                          <a:latin typeface="Calibri" panose="020F0502020204030204" pitchFamily="34" charset="0"/>
                        </a:rPr>
                        <a:t>KARAT</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1.185.652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komponen suplyer tersimpan terlalu lama, sehingga dapat menimbulkan karat </a:t>
                      </a:r>
                    </a:p>
                  </a:txBody>
                  <a:tcPr marL="0" marR="0" marT="0" marB="0" anchor="ctr"/>
                </a:tc>
                <a:tc>
                  <a:txBody>
                    <a:bodyPr/>
                    <a:lstStyle/>
                    <a:p>
                      <a:pPr algn="l" fontAlgn="ctr">
                        <a:buNone/>
                      </a:pPr>
                      <a:r>
                        <a:rPr lang="nn-NO" sz="1800" b="0" i="0" u="none" strike="noStrike" dirty="0">
                          <a:solidFill>
                            <a:srgbClr val="000000"/>
                          </a:solidFill>
                          <a:effectLst/>
                          <a:latin typeface="Calibri" panose="020F0502020204030204" pitchFamily="34" charset="0"/>
                        </a:rPr>
                        <a:t>pengembalian komponen karat dari subkon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tidak menerima barang NG dari subkon</a:t>
                      </a:r>
                    </a:p>
                  </a:txBody>
                  <a:tcPr marL="0" marR="0" marT="0" marB="0" anchor="ctr"/>
                </a:tc>
                <a:extLst>
                  <a:ext uri="{0D108BD9-81ED-4DB2-BD59-A6C34878D82A}">
                    <a16:rowId xmlns:a16="http://schemas.microsoft.com/office/drawing/2014/main" val="3411141397"/>
                  </a:ext>
                </a:extLst>
              </a:tr>
              <a:tr h="990600">
                <a:tc>
                  <a:txBody>
                    <a:bodyPr/>
                    <a:lstStyle/>
                    <a:p>
                      <a:pPr algn="ctr" fontAlgn="b">
                        <a:buNone/>
                      </a:pPr>
                      <a:r>
                        <a:rPr lang="en-US" sz="1800" b="0" i="0" u="none" strike="noStrike">
                          <a:solidFill>
                            <a:srgbClr val="000000"/>
                          </a:solidFill>
                          <a:effectLst/>
                          <a:latin typeface="Calibri" panose="020F0502020204030204" pitchFamily="34" charset="0"/>
                        </a:rPr>
                        <a:t>GAGAL MOLOTOK</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1.173.604 </a:t>
                      </a:r>
                    </a:p>
                  </a:txBody>
                  <a:tcPr marL="0" marR="0" marT="0" marB="0" anchor="ctr"/>
                </a:tc>
                <a:tc>
                  <a:txBody>
                    <a:bodyPr/>
                    <a:lstStyle/>
                    <a:p>
                      <a:pPr algn="l" fontAlgn="b">
                        <a:buNone/>
                      </a:pPr>
                      <a:r>
                        <a:rPr lang="en-US" sz="1800" b="0" i="0" u="none" strike="noStrike">
                          <a:solidFill>
                            <a:srgbClr val="000000"/>
                          </a:solidFill>
                          <a:effectLst/>
                          <a:latin typeface="Calibri" panose="020F0502020204030204" pitchFamily="34" charset="0"/>
                        </a:rPr>
                        <a:t>Cacat molotok muncul karena adanya endapan atau kontaminan pada cairan pembersih atau ketidakseimbangan kimia saat treatment.</a:t>
                      </a:r>
                    </a:p>
                  </a:txBody>
                  <a:tcPr marL="0" marR="0" marT="0" marB="0" anchor="ctr"/>
                </a:tc>
                <a:tc>
                  <a:txBody>
                    <a:bodyPr/>
                    <a:lstStyle/>
                    <a:p>
                      <a:pPr algn="l" fontAlgn="t">
                        <a:buNone/>
                      </a:pPr>
                      <a:r>
                        <a:rPr lang="en-US" sz="1800" b="0" i="0" u="none" strike="noStrike">
                          <a:solidFill>
                            <a:srgbClr val="000000"/>
                          </a:solidFill>
                          <a:effectLst/>
                          <a:latin typeface="Calibri" panose="020F0502020204030204" pitchFamily="34" charset="0"/>
                        </a:rPr>
                        <a:t>Dilakukan pembersihan endapan pada pipa Rinsing 2 dan dilakukan make up ulang pada cairan pembersih (berkoordinasi dengan ENG)</a:t>
                      </a:r>
                    </a:p>
                  </a:txBody>
                  <a:tcPr marL="0" marR="0" marT="0" marB="0" anchor="ctr"/>
                </a:tc>
                <a:tc>
                  <a:txBody>
                    <a:bodyPr/>
                    <a:lstStyle/>
                    <a:p>
                      <a:pPr algn="l" fontAlgn="t">
                        <a:buNone/>
                      </a:pPr>
                      <a:r>
                        <a:rPr lang="en-US" sz="1800" b="0" i="0" u="none" strike="noStrike" dirty="0" err="1">
                          <a:solidFill>
                            <a:srgbClr val="000000"/>
                          </a:solidFill>
                          <a:effectLst/>
                          <a:latin typeface="Calibri" panose="020F0502020204030204" pitchFamily="34" charset="0"/>
                        </a:rPr>
                        <a:t>Berkordinasi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dengan</a:t>
                      </a:r>
                      <a:r>
                        <a:rPr lang="en-US" sz="1800" b="0" i="0" u="none" strike="noStrike" dirty="0">
                          <a:solidFill>
                            <a:srgbClr val="000000"/>
                          </a:solidFill>
                          <a:effectLst/>
                          <a:latin typeface="Calibri" panose="020F0502020204030204" pitchFamily="34" charset="0"/>
                        </a:rPr>
                        <a:t> ENG </a:t>
                      </a:r>
                      <a:r>
                        <a:rPr lang="en-US" sz="1800" b="0" i="0" u="none" strike="noStrike" dirty="0" err="1">
                          <a:solidFill>
                            <a:srgbClr val="000000"/>
                          </a:solidFill>
                          <a:effectLst/>
                          <a:latin typeface="Calibri" panose="020F0502020204030204" pitchFamily="34" charset="0"/>
                        </a:rPr>
                        <a:t>untuk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dibuatkan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jadwal</a:t>
                      </a:r>
                      <a:r>
                        <a:rPr lang="en-US" sz="1800" b="0" i="0" u="none" strike="noStrike" dirty="0">
                          <a:solidFill>
                            <a:srgbClr val="000000"/>
                          </a:solidFill>
                          <a:effectLst/>
                          <a:latin typeface="Calibri" panose="020F0502020204030204" pitchFamily="34" charset="0"/>
                        </a:rPr>
                        <a:t> rutin </a:t>
                      </a:r>
                      <a:r>
                        <a:rPr lang="en-US" sz="1800" b="0" i="0" u="none" strike="noStrike" dirty="0" err="1">
                          <a:solidFill>
                            <a:srgbClr val="000000"/>
                          </a:solidFill>
                          <a:effectLst/>
                          <a:latin typeface="Calibri" panose="020F0502020204030204" pitchFamily="34" charset="0"/>
                        </a:rPr>
                        <a:t>pembersihan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endapan</a:t>
                      </a:r>
                      <a:r>
                        <a:rPr lang="en-US" sz="1800" b="0" i="0" u="none" strike="noStrike" dirty="0">
                          <a:solidFill>
                            <a:srgbClr val="000000"/>
                          </a:solidFill>
                          <a:effectLst/>
                          <a:latin typeface="Calibri" panose="020F0502020204030204" pitchFamily="34" charset="0"/>
                        </a:rPr>
                        <a:t> pipa rinsing</a:t>
                      </a:r>
                    </a:p>
                  </a:txBody>
                  <a:tcPr marL="0" marR="0" marT="0" marB="0" anchor="ctr"/>
                </a:tc>
                <a:extLst>
                  <a:ext uri="{0D108BD9-81ED-4DB2-BD59-A6C34878D82A}">
                    <a16:rowId xmlns:a16="http://schemas.microsoft.com/office/drawing/2014/main" val="3441656084"/>
                  </a:ext>
                </a:extLst>
              </a:tr>
              <a:tr h="1018037">
                <a:tc>
                  <a:txBody>
                    <a:bodyPr/>
                    <a:lstStyle/>
                    <a:p>
                      <a:pPr algn="ctr" fontAlgn="b">
                        <a:buNone/>
                      </a:pPr>
                      <a:r>
                        <a:rPr lang="en-US" sz="1800" b="0" i="0" u="none" strike="noStrike">
                          <a:solidFill>
                            <a:srgbClr val="000000"/>
                          </a:solidFill>
                          <a:effectLst/>
                          <a:latin typeface="Calibri" panose="020F0502020204030204" pitchFamily="34" charset="0"/>
                        </a:rPr>
                        <a:t>GAGAL CAT</a:t>
                      </a:r>
                    </a:p>
                  </a:txBody>
                  <a:tcPr marL="0" marR="0" marT="0" marB="0" anchor="ctr"/>
                </a:tc>
                <a:tc>
                  <a:txBody>
                    <a:bodyPr/>
                    <a:lstStyle/>
                    <a:p>
                      <a:pPr algn="ctr" fontAlgn="b">
                        <a:buNone/>
                      </a:pPr>
                      <a:r>
                        <a:rPr lang="en-US" sz="1800" b="0" i="0" u="none" strike="noStrike" dirty="0">
                          <a:solidFill>
                            <a:srgbClr val="000000"/>
                          </a:solidFill>
                          <a:effectLst/>
                          <a:latin typeface="Calibri" panose="020F0502020204030204" pitchFamily="34" charset="0"/>
                        </a:rPr>
                        <a:t>                     541.850 </a:t>
                      </a:r>
                    </a:p>
                  </a:txBody>
                  <a:tcPr marL="0" marR="0" marT="0" marB="0" anchor="ctr"/>
                </a:tc>
                <a:tc>
                  <a:txBody>
                    <a:bodyPr/>
                    <a:lstStyle/>
                    <a:p>
                      <a:pPr algn="l" fontAlgn="ctr">
                        <a:buNone/>
                      </a:pPr>
                      <a:r>
                        <a:rPr lang="sv-SE" sz="1800" b="0" i="0" u="none" strike="noStrike">
                          <a:solidFill>
                            <a:srgbClr val="000000"/>
                          </a:solidFill>
                          <a:effectLst/>
                          <a:latin typeface="Calibri" panose="020F0502020204030204" pitchFamily="34" charset="0"/>
                        </a:rPr>
                        <a:t>Kegagalan hasil cat dapat terjadi karena permukaan benda kerja tidak bersih, kontaminasi kimia, atau metode yang tidak tepat</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Cek ulang pretreatment sebelum cat</a:t>
                      </a:r>
                    </a:p>
                  </a:txBody>
                  <a:tcPr marL="0" marR="0" marT="0" marB="0" anchor="ctr"/>
                </a:tc>
                <a:tc>
                  <a:txBody>
                    <a:bodyPr/>
                    <a:lstStyle/>
                    <a:p>
                      <a:pPr algn="l" fontAlgn="ctr">
                        <a:buNone/>
                      </a:pPr>
                      <a:r>
                        <a:rPr lang="en-US" sz="1800" b="0" i="0" u="none" strike="noStrike" dirty="0" err="1">
                          <a:solidFill>
                            <a:srgbClr val="000000"/>
                          </a:solidFill>
                          <a:effectLst/>
                          <a:latin typeface="Calibri" panose="020F0502020204030204" pitchFamily="34" charset="0"/>
                        </a:rPr>
                        <a:t>Jadwalkan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pengecekan</a:t>
                      </a:r>
                      <a:r>
                        <a:rPr lang="en-US" sz="1800" b="0" i="0" u="none" strike="noStrike" dirty="0">
                          <a:solidFill>
                            <a:srgbClr val="000000"/>
                          </a:solidFill>
                          <a:effectLst/>
                          <a:latin typeface="Calibri" panose="020F0502020204030204" pitchFamily="34" charset="0"/>
                        </a:rPr>
                        <a:t> parameter plating dan </a:t>
                      </a:r>
                      <a:r>
                        <a:rPr lang="en-US" sz="1800" b="0" i="0" u="none" strike="noStrike" dirty="0" err="1">
                          <a:solidFill>
                            <a:srgbClr val="000000"/>
                          </a:solidFill>
                          <a:effectLst/>
                          <a:latin typeface="Calibri" panose="020F0502020204030204" pitchFamily="34" charset="0"/>
                        </a:rPr>
                        <a:t>pembersihan</a:t>
                      </a:r>
                      <a:r>
                        <a:rPr lang="en-US" sz="1800" b="0" i="0" u="none" strike="noStrike" dirty="0">
                          <a:solidFill>
                            <a:srgbClr val="000000"/>
                          </a:solidFill>
                          <a:effectLst/>
                          <a:latin typeface="Calibri" panose="020F0502020204030204" pitchFamily="34" charset="0"/>
                        </a:rPr>
                        <a:t> pretreatment </a:t>
                      </a:r>
                      <a:r>
                        <a:rPr lang="en-US" sz="1800" b="0" i="0" u="none" strike="noStrike" dirty="0" err="1">
                          <a:solidFill>
                            <a:srgbClr val="000000"/>
                          </a:solidFill>
                          <a:effectLst/>
                          <a:latin typeface="Calibri" panose="020F0502020204030204" pitchFamily="34" charset="0"/>
                        </a:rPr>
                        <a:t>secara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berkala</a:t>
                      </a:r>
                      <a:r>
                        <a:rPr lang="en-US" sz="1800" b="0" i="0" u="none" strike="noStrike" dirty="0">
                          <a:solidFill>
                            <a:srgbClr val="000000"/>
                          </a:solidFill>
                          <a:effectLst/>
                          <a:latin typeface="Calibri" panose="020F0502020204030204" pitchFamily="34" charset="0"/>
                        </a:rPr>
                        <a:t>,</a:t>
                      </a:r>
                    </a:p>
                  </a:txBody>
                  <a:tcPr marL="0" marR="0" marT="0" marB="0" anchor="ctr"/>
                </a:tc>
                <a:extLst>
                  <a:ext uri="{0D108BD9-81ED-4DB2-BD59-A6C34878D82A}">
                    <a16:rowId xmlns:a16="http://schemas.microsoft.com/office/drawing/2014/main" val="2199538293"/>
                  </a:ext>
                </a:extLst>
              </a:tr>
            </a:tbl>
          </a:graphicData>
        </a:graphic>
      </p:graphicFrame>
    </p:spTree>
    <p:extLst>
      <p:ext uri="{BB962C8B-B14F-4D97-AF65-F5344CB8AC3E}">
        <p14:creationId xmlns:p14="http://schemas.microsoft.com/office/powerpoint/2010/main" val="2086273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50C1-274C-D584-8484-FDDC638A980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6ADAAE-C0B8-7BED-3BA3-D87713BE58FA}"/>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0A761EA0-A495-A336-BE9E-C0DE8DAB434A}"/>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5D0CBFDD-4F44-870A-61D7-421FA1150128}"/>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D658F08F-865D-AAC9-9918-BDF472DBFFE5}"/>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08CD9189-E8D3-8A41-1981-33BD4271895A}"/>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a:extLst>
              <a:ext uri="{FF2B5EF4-FFF2-40B4-BE49-F238E27FC236}">
                <a16:creationId xmlns:a16="http://schemas.microsoft.com/office/drawing/2014/main" id="{6D7F15D7-2952-4D90-4A6C-EE5D5CEBDBFB}"/>
              </a:ext>
            </a:extLst>
          </p:cNvPr>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a:extLst>
              <a:ext uri="{FF2B5EF4-FFF2-40B4-BE49-F238E27FC236}">
                <a16:creationId xmlns:a16="http://schemas.microsoft.com/office/drawing/2014/main" id="{2315A94D-30E0-A4BE-65E4-F65BB8780B47}"/>
              </a:ext>
            </a:extLst>
          </p:cNvPr>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22" name="TextBox 12">
            <a:extLst>
              <a:ext uri="{FF2B5EF4-FFF2-40B4-BE49-F238E27FC236}">
                <a16:creationId xmlns:a16="http://schemas.microsoft.com/office/drawing/2014/main" id="{BECE2981-C861-B35E-75BC-CDBAD7619FE7}"/>
              </a:ext>
            </a:extLst>
          </p:cNvPr>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t>
            </a:r>
            <a:r>
              <a:rPr lang="en-US" sz="2099" spc="-73" dirty="0" err="1">
                <a:solidFill>
                  <a:srgbClr val="000000"/>
                </a:solidFill>
                <a:latin typeface="Garet"/>
                <a:ea typeface="Garet"/>
                <a:cs typeface="Garet"/>
                <a:sym typeface="Garet"/>
              </a:rPr>
              <a:t>Konstruksi</a:t>
            </a:r>
            <a:endParaRPr lang="en-US" sz="2099" spc="-73" dirty="0">
              <a:solidFill>
                <a:srgbClr val="000000"/>
              </a:solidFill>
              <a:latin typeface="Garet"/>
              <a:ea typeface="Garet"/>
              <a:cs typeface="Garet"/>
              <a:sym typeface="Garet"/>
            </a:endParaRPr>
          </a:p>
        </p:txBody>
      </p:sp>
      <p:graphicFrame>
        <p:nvGraphicFramePr>
          <p:cNvPr id="12" name="Chart 11">
            <a:extLst>
              <a:ext uri="{FF2B5EF4-FFF2-40B4-BE49-F238E27FC236}">
                <a16:creationId xmlns:a16="http://schemas.microsoft.com/office/drawing/2014/main" id="{EF6F6FEC-DD2E-4001-882F-C19772078115}"/>
              </a:ext>
            </a:extLst>
          </p:cNvPr>
          <p:cNvGraphicFramePr>
            <a:graphicFrameLocks/>
          </p:cNvGraphicFramePr>
          <p:nvPr>
            <p:extLst>
              <p:ext uri="{D42A27DB-BD31-4B8C-83A1-F6EECF244321}">
                <p14:modId xmlns:p14="http://schemas.microsoft.com/office/powerpoint/2010/main" val="3557755631"/>
              </p:ext>
            </p:extLst>
          </p:nvPr>
        </p:nvGraphicFramePr>
        <p:xfrm>
          <a:off x="1447800" y="2271186"/>
          <a:ext cx="15064021" cy="3657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BA4F6FA8-0FC3-4ECE-B353-D345F88968D9}"/>
              </a:ext>
            </a:extLst>
          </p:cNvPr>
          <p:cNvGraphicFramePr>
            <a:graphicFrameLocks/>
          </p:cNvGraphicFramePr>
          <p:nvPr>
            <p:extLst>
              <p:ext uri="{D42A27DB-BD31-4B8C-83A1-F6EECF244321}">
                <p14:modId xmlns:p14="http://schemas.microsoft.com/office/powerpoint/2010/main" val="2493881131"/>
              </p:ext>
            </p:extLst>
          </p:nvPr>
        </p:nvGraphicFramePr>
        <p:xfrm>
          <a:off x="1447800" y="6165468"/>
          <a:ext cx="15064021" cy="3657600"/>
        </p:xfrm>
        <a:graphic>
          <a:graphicData uri="http://schemas.openxmlformats.org/drawingml/2006/chart">
            <c:chart xmlns:c="http://schemas.openxmlformats.org/drawingml/2006/chart" xmlns:r="http://schemas.openxmlformats.org/officeDocument/2006/relationships" r:id="rId8"/>
          </a:graphicData>
        </a:graphic>
      </p:graphicFrame>
      <p:grpSp>
        <p:nvGrpSpPr>
          <p:cNvPr id="14" name="Group 13">
            <a:extLst>
              <a:ext uri="{FF2B5EF4-FFF2-40B4-BE49-F238E27FC236}">
                <a16:creationId xmlns:a16="http://schemas.microsoft.com/office/drawing/2014/main" id="{1CE4713D-A1E0-702A-1FAF-E25C77D0204A}"/>
              </a:ext>
            </a:extLst>
          </p:cNvPr>
          <p:cNvGrpSpPr/>
          <p:nvPr/>
        </p:nvGrpSpPr>
        <p:grpSpPr>
          <a:xfrm>
            <a:off x="4572000" y="7200900"/>
            <a:ext cx="11939821" cy="253916"/>
            <a:chOff x="5281378" y="4361776"/>
            <a:chExt cx="11939821" cy="253916"/>
          </a:xfrm>
        </p:grpSpPr>
        <p:cxnSp>
          <p:nvCxnSpPr>
            <p:cNvPr id="15" name="Straight Connector 14">
              <a:extLst>
                <a:ext uri="{FF2B5EF4-FFF2-40B4-BE49-F238E27FC236}">
                  <a16:creationId xmlns:a16="http://schemas.microsoft.com/office/drawing/2014/main" id="{22B372BF-E3F7-5401-928E-22A9B3B4149C}"/>
                </a:ext>
              </a:extLst>
            </p:cNvPr>
            <p:cNvCxnSpPr>
              <a:cxnSpLocks/>
            </p:cNvCxnSpPr>
            <p:nvPr/>
          </p:nvCxnSpPr>
          <p:spPr>
            <a:xfrm flipH="1">
              <a:off x="5281378" y="4515665"/>
              <a:ext cx="1163502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04480E6-61AC-6375-9832-15A10BDF5795}"/>
                </a:ext>
              </a:extLst>
            </p:cNvPr>
            <p:cNvSpPr txBox="1"/>
            <p:nvPr/>
          </p:nvSpPr>
          <p:spPr>
            <a:xfrm>
              <a:off x="16306800" y="4361776"/>
              <a:ext cx="914399" cy="253916"/>
            </a:xfrm>
            <a:prstGeom prst="rect">
              <a:avLst/>
            </a:prstGeom>
            <a:solidFill>
              <a:srgbClr val="FF7300"/>
            </a:solidFill>
          </p:spPr>
          <p:txBody>
            <a:bodyPr wrap="square" rtlCol="0">
              <a:spAutoFit/>
            </a:bodyPr>
            <a:lstStyle/>
            <a:p>
              <a:r>
                <a:rPr lang="en-US" sz="1050" dirty="0">
                  <a:solidFill>
                    <a:schemeClr val="bg1"/>
                  </a:solidFill>
                </a:rPr>
                <a:t>KPI G2 0,2%</a:t>
              </a:r>
            </a:p>
          </p:txBody>
        </p:sp>
      </p:grpSp>
      <p:grpSp>
        <p:nvGrpSpPr>
          <p:cNvPr id="17" name="Group 16">
            <a:extLst>
              <a:ext uri="{FF2B5EF4-FFF2-40B4-BE49-F238E27FC236}">
                <a16:creationId xmlns:a16="http://schemas.microsoft.com/office/drawing/2014/main" id="{960AAEF2-6E99-EA28-5227-A13442440AE3}"/>
              </a:ext>
            </a:extLst>
          </p:cNvPr>
          <p:cNvGrpSpPr/>
          <p:nvPr/>
        </p:nvGrpSpPr>
        <p:grpSpPr>
          <a:xfrm>
            <a:off x="4572000" y="2785402"/>
            <a:ext cx="11878861" cy="253916"/>
            <a:chOff x="5941052" y="3245990"/>
            <a:chExt cx="11878861" cy="253916"/>
          </a:xfrm>
        </p:grpSpPr>
        <p:cxnSp>
          <p:nvCxnSpPr>
            <p:cNvPr id="18" name="Straight Connector 17">
              <a:extLst>
                <a:ext uri="{FF2B5EF4-FFF2-40B4-BE49-F238E27FC236}">
                  <a16:creationId xmlns:a16="http://schemas.microsoft.com/office/drawing/2014/main" id="{A52BC271-D1D8-34C5-871C-6D5C428E4D81}"/>
                </a:ext>
              </a:extLst>
            </p:cNvPr>
            <p:cNvCxnSpPr>
              <a:cxnSpLocks/>
            </p:cNvCxnSpPr>
            <p:nvPr/>
          </p:nvCxnSpPr>
          <p:spPr>
            <a:xfrm flipH="1">
              <a:off x="5941052" y="3399879"/>
              <a:ext cx="11574062" cy="0"/>
            </a:xfrm>
            <a:prstGeom prst="line">
              <a:avLst/>
            </a:prstGeom>
            <a:ln w="28575">
              <a:solidFill>
                <a:srgbClr val="FF73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6CD6F86-9A13-648E-631E-38BC654D0325}"/>
                </a:ext>
              </a:extLst>
            </p:cNvPr>
            <p:cNvSpPr txBox="1"/>
            <p:nvPr/>
          </p:nvSpPr>
          <p:spPr>
            <a:xfrm>
              <a:off x="16905514" y="3245990"/>
              <a:ext cx="914399" cy="253916"/>
            </a:xfrm>
            <a:prstGeom prst="rect">
              <a:avLst/>
            </a:prstGeom>
            <a:solidFill>
              <a:srgbClr val="FF7300"/>
            </a:solidFill>
          </p:spPr>
          <p:txBody>
            <a:bodyPr wrap="square" rtlCol="0">
              <a:spAutoFit/>
            </a:bodyPr>
            <a:lstStyle/>
            <a:p>
              <a:r>
                <a:rPr lang="en-US" sz="1050" dirty="0">
                  <a:solidFill>
                    <a:schemeClr val="bg1"/>
                  </a:solidFill>
                </a:rPr>
                <a:t>KPI G1 0,5%</a:t>
              </a:r>
            </a:p>
          </p:txBody>
        </p:sp>
      </p:grpSp>
    </p:spTree>
    <p:extLst>
      <p:ext uri="{BB962C8B-B14F-4D97-AF65-F5344CB8AC3E}">
        <p14:creationId xmlns:p14="http://schemas.microsoft.com/office/powerpoint/2010/main" val="175779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p:cNvSpPr txBox="1"/>
          <p:nvPr/>
        </p:nvSpPr>
        <p:spPr>
          <a:xfrm>
            <a:off x="1028700" y="1672266"/>
            <a:ext cx="2789652" cy="365760"/>
          </a:xfrm>
          <a:prstGeom prst="rect">
            <a:avLst/>
          </a:prstGeom>
        </p:spPr>
        <p:txBody>
          <a:bodyPr lIns="0" tIns="0" rIns="0" bIns="0" rtlCol="0" anchor="t">
            <a:spAutoFit/>
          </a:bodyPr>
          <a:lstStyle/>
          <a:p>
            <a:pPr algn="ctr">
              <a:lnSpc>
                <a:spcPts val="2939"/>
              </a:lnSpc>
            </a:pPr>
            <a:r>
              <a:rPr lang="en-US" sz="2099" spc="-73" dirty="0">
                <a:solidFill>
                  <a:srgbClr val="000000"/>
                </a:solidFill>
                <a:latin typeface="Garet"/>
                <a:ea typeface="Garet"/>
                <a:cs typeface="Garet"/>
                <a:sym typeface="Garet"/>
              </a:rPr>
              <a:t>Lini Assembling</a:t>
            </a:r>
          </a:p>
        </p:txBody>
      </p:sp>
      <p:graphicFrame>
        <p:nvGraphicFramePr>
          <p:cNvPr id="22" name="Chart 21">
            <a:extLst>
              <a:ext uri="{FF2B5EF4-FFF2-40B4-BE49-F238E27FC236}">
                <a16:creationId xmlns:a16="http://schemas.microsoft.com/office/drawing/2014/main" id="{35320E78-9F41-17A5-4853-BEC5085ED294}"/>
              </a:ext>
            </a:extLst>
          </p:cNvPr>
          <p:cNvGraphicFramePr>
            <a:graphicFrameLocks/>
          </p:cNvGraphicFramePr>
          <p:nvPr>
            <p:extLst>
              <p:ext uri="{D42A27DB-BD31-4B8C-83A1-F6EECF244321}">
                <p14:modId xmlns:p14="http://schemas.microsoft.com/office/powerpoint/2010/main" val="3251026552"/>
              </p:ext>
            </p:extLst>
          </p:nvPr>
        </p:nvGraphicFramePr>
        <p:xfrm>
          <a:off x="588226" y="2324101"/>
          <a:ext cx="8098574" cy="69004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a16="http://schemas.microsoft.com/office/drawing/2014/main" id="{5DAF4E9C-1C31-D277-BBEE-8D729AC8FA5A}"/>
              </a:ext>
            </a:extLst>
          </p:cNvPr>
          <p:cNvGraphicFramePr>
            <a:graphicFrameLocks/>
          </p:cNvGraphicFramePr>
          <p:nvPr>
            <p:extLst>
              <p:ext uri="{D42A27DB-BD31-4B8C-83A1-F6EECF244321}">
                <p14:modId xmlns:p14="http://schemas.microsoft.com/office/powerpoint/2010/main" val="2263901129"/>
              </p:ext>
            </p:extLst>
          </p:nvPr>
        </p:nvGraphicFramePr>
        <p:xfrm>
          <a:off x="8915400" y="2324100"/>
          <a:ext cx="9372601" cy="6900479"/>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1131542"/>
            <a:ext cx="12483511"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3.5.A. Ketidaksesuaian dan Tindakan Koreksi Chitose</a:t>
            </a:r>
          </a:p>
        </p:txBody>
      </p:sp>
      <p:sp>
        <p:nvSpPr>
          <p:cNvPr id="11" name="Freeform 11"/>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p:cNvSpPr txBox="1"/>
          <p:nvPr/>
        </p:nvSpPr>
        <p:spPr>
          <a:xfrm>
            <a:off x="1028700" y="1635081"/>
            <a:ext cx="9980367" cy="365760"/>
          </a:xfrm>
          <a:prstGeom prst="rect">
            <a:avLst/>
          </a:prstGeom>
        </p:spPr>
        <p:txBody>
          <a:bodyPr lIns="0" tIns="0" rIns="0" bIns="0" rtlCol="0" anchor="t">
            <a:spAutoFit/>
          </a:bodyPr>
          <a:lstStyle/>
          <a:p>
            <a:pPr algn="l">
              <a:lnSpc>
                <a:spcPts val="2939"/>
              </a:lnSpc>
            </a:pPr>
            <a:r>
              <a:rPr lang="en-US" sz="2099" spc="-73" dirty="0">
                <a:solidFill>
                  <a:srgbClr val="000000"/>
                </a:solidFill>
                <a:latin typeface="Garet"/>
                <a:ea typeface="Garet"/>
                <a:cs typeface="Garet"/>
                <a:sym typeface="Garet"/>
              </a:rPr>
              <a:t>ANALISA DAN TINDAKAN PERBAIKAN</a:t>
            </a:r>
          </a:p>
        </p:txBody>
      </p:sp>
      <p:graphicFrame>
        <p:nvGraphicFramePr>
          <p:cNvPr id="3" name="Table 2">
            <a:extLst>
              <a:ext uri="{FF2B5EF4-FFF2-40B4-BE49-F238E27FC236}">
                <a16:creationId xmlns:a16="http://schemas.microsoft.com/office/drawing/2014/main" id="{6CE08CAC-CE26-0B31-39A0-629F9BF44CB6}"/>
              </a:ext>
            </a:extLst>
          </p:cNvPr>
          <p:cNvGraphicFramePr>
            <a:graphicFrameLocks noGrp="1"/>
          </p:cNvGraphicFramePr>
          <p:nvPr>
            <p:extLst>
              <p:ext uri="{D42A27DB-BD31-4B8C-83A1-F6EECF244321}">
                <p14:modId xmlns:p14="http://schemas.microsoft.com/office/powerpoint/2010/main" val="3429557824"/>
              </p:ext>
            </p:extLst>
          </p:nvPr>
        </p:nvGraphicFramePr>
        <p:xfrm>
          <a:off x="975362" y="2127825"/>
          <a:ext cx="16963684" cy="7465755"/>
        </p:xfrm>
        <a:graphic>
          <a:graphicData uri="http://schemas.openxmlformats.org/drawingml/2006/table">
            <a:tbl>
              <a:tblPr>
                <a:tableStyleId>{5C22544A-7EE6-4342-B048-85BDC9FD1C3A}</a:tableStyleId>
              </a:tblPr>
              <a:tblGrid>
                <a:gridCol w="3009440">
                  <a:extLst>
                    <a:ext uri="{9D8B030D-6E8A-4147-A177-3AD203B41FA5}">
                      <a16:colId xmlns:a16="http://schemas.microsoft.com/office/drawing/2014/main" val="1638997905"/>
                    </a:ext>
                  </a:extLst>
                </a:gridCol>
                <a:gridCol w="1814812">
                  <a:extLst>
                    <a:ext uri="{9D8B030D-6E8A-4147-A177-3AD203B41FA5}">
                      <a16:colId xmlns:a16="http://schemas.microsoft.com/office/drawing/2014/main" val="3225795772"/>
                    </a:ext>
                  </a:extLst>
                </a:gridCol>
                <a:gridCol w="4453159">
                  <a:extLst>
                    <a:ext uri="{9D8B030D-6E8A-4147-A177-3AD203B41FA5}">
                      <a16:colId xmlns:a16="http://schemas.microsoft.com/office/drawing/2014/main" val="951836984"/>
                    </a:ext>
                  </a:extLst>
                </a:gridCol>
                <a:gridCol w="3924473">
                  <a:extLst>
                    <a:ext uri="{9D8B030D-6E8A-4147-A177-3AD203B41FA5}">
                      <a16:colId xmlns:a16="http://schemas.microsoft.com/office/drawing/2014/main" val="2889113922"/>
                    </a:ext>
                  </a:extLst>
                </a:gridCol>
                <a:gridCol w="3761800">
                  <a:extLst>
                    <a:ext uri="{9D8B030D-6E8A-4147-A177-3AD203B41FA5}">
                      <a16:colId xmlns:a16="http://schemas.microsoft.com/office/drawing/2014/main" val="445427479"/>
                    </a:ext>
                  </a:extLst>
                </a:gridCol>
              </a:tblGrid>
              <a:tr h="339344">
                <a:tc>
                  <a:txBody>
                    <a:bodyPr/>
                    <a:lstStyle/>
                    <a:p>
                      <a:pPr algn="ctr" fontAlgn="b">
                        <a:buNone/>
                      </a:pPr>
                      <a:r>
                        <a:rPr lang="en-US" sz="1800" b="1" u="none" strike="noStrike">
                          <a:solidFill>
                            <a:schemeClr val="bg1"/>
                          </a:solidFill>
                          <a:effectLst/>
                        </a:rPr>
                        <a:t>Jenis Gagal</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Value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 Analisa </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a:solidFill>
                            <a:schemeClr val="bg1"/>
                          </a:solidFill>
                          <a:effectLst/>
                        </a:rPr>
                        <a:t>Tindakan Korektif</a:t>
                      </a:r>
                      <a:endParaRPr lang="en-US" sz="1800" b="1" i="0" u="none" strike="noStrike">
                        <a:solidFill>
                          <a:schemeClr val="bg1"/>
                        </a:solidFill>
                        <a:effectLst/>
                        <a:latin typeface="Calibri" panose="020F0502020204030204" pitchFamily="34" charset="0"/>
                      </a:endParaRPr>
                    </a:p>
                  </a:txBody>
                  <a:tcPr marL="0" marR="0" marT="0" marB="0" anchor="b">
                    <a:solidFill>
                      <a:srgbClr val="0049AB"/>
                    </a:solidFill>
                  </a:tcPr>
                </a:tc>
                <a:tc>
                  <a:txBody>
                    <a:bodyPr/>
                    <a:lstStyle/>
                    <a:p>
                      <a:pPr algn="ctr" fontAlgn="b">
                        <a:buNone/>
                      </a:pPr>
                      <a:r>
                        <a:rPr lang="en-US" sz="1800" b="1" u="none" strike="noStrike" dirty="0">
                          <a:solidFill>
                            <a:schemeClr val="bg1"/>
                          </a:solidFill>
                          <a:effectLst/>
                        </a:rPr>
                        <a:t>Tindakan </a:t>
                      </a:r>
                      <a:r>
                        <a:rPr lang="en-US" sz="1800" b="1" u="none" strike="noStrike" dirty="0" err="1">
                          <a:solidFill>
                            <a:schemeClr val="bg1"/>
                          </a:solidFill>
                          <a:effectLst/>
                        </a:rPr>
                        <a:t>Preventif</a:t>
                      </a:r>
                      <a:endParaRPr lang="en-US" sz="1800" b="1" i="0" u="none" strike="noStrike" dirty="0">
                        <a:solidFill>
                          <a:schemeClr val="bg1"/>
                        </a:solidFill>
                        <a:effectLst/>
                        <a:latin typeface="Calibri" panose="020F0502020204030204" pitchFamily="34" charset="0"/>
                      </a:endParaRPr>
                    </a:p>
                  </a:txBody>
                  <a:tcPr marL="0" marR="0" marT="0" marB="0" anchor="b">
                    <a:solidFill>
                      <a:srgbClr val="0049AB"/>
                    </a:solidFill>
                  </a:tcPr>
                </a:tc>
                <a:extLst>
                  <a:ext uri="{0D108BD9-81ED-4DB2-BD59-A6C34878D82A}">
                    <a16:rowId xmlns:a16="http://schemas.microsoft.com/office/drawing/2014/main" val="1775589613"/>
                  </a:ext>
                </a:extLst>
              </a:tr>
              <a:tr h="1018037">
                <a:tc>
                  <a:txBody>
                    <a:bodyPr/>
                    <a:lstStyle/>
                    <a:p>
                      <a:pPr algn="l" fontAlgn="ctr">
                        <a:buNone/>
                      </a:pPr>
                      <a:r>
                        <a:rPr lang="en-US" sz="1800" b="0" i="0" u="none" strike="noStrike" dirty="0">
                          <a:solidFill>
                            <a:srgbClr val="000000"/>
                          </a:solidFill>
                          <a:effectLst/>
                          <a:latin typeface="Calibri" panose="020F0502020204030204" pitchFamily="34" charset="0"/>
                        </a:rPr>
                        <a:t>KENTOP</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17.092.538 </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Kentop</a:t>
                      </a:r>
                      <a:r>
                        <a:rPr lang="en-US" sz="1800" b="0" i="0" u="none" strike="noStrike" dirty="0">
                          <a:solidFill>
                            <a:srgbClr val="000000"/>
                          </a:solidFill>
                          <a:effectLst/>
                          <a:latin typeface="Calibri" panose="020F0502020204030204" pitchFamily="34" charset="0"/>
                        </a:rPr>
                        <a:t> yang </a:t>
                      </a:r>
                      <a:r>
                        <a:rPr lang="en-US" sz="1800" b="0" i="0" u="none" strike="noStrike" dirty="0" err="1">
                          <a:solidFill>
                            <a:srgbClr val="000000"/>
                          </a:solidFill>
                          <a:effectLst/>
                          <a:latin typeface="Calibri" panose="020F0502020204030204" pitchFamily="34" charset="0"/>
                        </a:rPr>
                        <a:t>dimaksud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yaitu</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akibat</a:t>
                      </a:r>
                      <a:r>
                        <a:rPr lang="en-US" sz="1800" b="0" i="0" u="none" strike="noStrike" dirty="0">
                          <a:solidFill>
                            <a:srgbClr val="000000"/>
                          </a:solidFill>
                          <a:effectLst/>
                          <a:latin typeface="Calibri" panose="020F0502020204030204" pitchFamily="34" charset="0"/>
                        </a:rPr>
                        <a:t> cat </a:t>
                      </a:r>
                      <a:r>
                        <a:rPr lang="en-US" sz="1800" b="0" i="0" u="none" strike="noStrike" dirty="0" err="1">
                          <a:solidFill>
                            <a:srgbClr val="000000"/>
                          </a:solidFill>
                          <a:effectLst/>
                          <a:latin typeface="Calibri" panose="020F0502020204030204" pitchFamily="34" charset="0"/>
                        </a:rPr>
                        <a:t>bergelombang</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sehingga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terlihat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seperti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kentop</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biasanya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terjadi</a:t>
                      </a:r>
                      <a:r>
                        <a:rPr lang="en-US" sz="1800" b="0" i="0" u="none" strike="noStrike" dirty="0">
                          <a:solidFill>
                            <a:srgbClr val="000000"/>
                          </a:solidFill>
                          <a:effectLst/>
                          <a:latin typeface="Calibri" panose="020F0502020204030204" pitchFamily="34" charset="0"/>
                        </a:rPr>
                        <a:t> pada </a:t>
                      </a:r>
                      <a:r>
                        <a:rPr lang="en-US" sz="1800" b="0" i="0" u="none" strike="noStrike" dirty="0" err="1">
                          <a:solidFill>
                            <a:srgbClr val="000000"/>
                          </a:solidFill>
                          <a:effectLst/>
                          <a:latin typeface="Calibri" panose="020F0502020204030204" pitchFamily="34" charset="0"/>
                        </a:rPr>
                        <a:t>produk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rolland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kawai</a:t>
                      </a:r>
                      <a:r>
                        <a:rPr lang="en-US" sz="1800" b="0" i="0" u="none" strike="noStrike" dirty="0">
                          <a:solidFill>
                            <a:srgbClr val="000000"/>
                          </a:solidFill>
                          <a:effectLst/>
                          <a:latin typeface="Calibri" panose="020F0502020204030204" pitchFamily="34" charset="0"/>
                        </a:rPr>
                        <a:t>.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Pemeriksaan dan rework bagian yang bergelombang, serta evaluasi hasil pengecatan.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Standarisasi proses pengecatan, pengaturan suhu dan kelembaban ruang cat, serta inspeksi visual sebelum keluar dari proses painting.</a:t>
                      </a:r>
                    </a:p>
                  </a:txBody>
                  <a:tcPr marL="0" marR="0" marT="0" marB="0" anchor="ctr"/>
                </a:tc>
                <a:extLst>
                  <a:ext uri="{0D108BD9-81ED-4DB2-BD59-A6C34878D82A}">
                    <a16:rowId xmlns:a16="http://schemas.microsoft.com/office/drawing/2014/main" val="1435336835"/>
                  </a:ext>
                </a:extLst>
              </a:tr>
              <a:tr h="2375420">
                <a:tc>
                  <a:txBody>
                    <a:bodyPr/>
                    <a:lstStyle/>
                    <a:p>
                      <a:pPr algn="l" fontAlgn="ctr">
                        <a:buNone/>
                      </a:pPr>
                      <a:r>
                        <a:rPr lang="en-US" sz="1800" b="0" i="0" u="none" strike="noStrike">
                          <a:solidFill>
                            <a:srgbClr val="000000"/>
                          </a:solidFill>
                          <a:effectLst/>
                          <a:latin typeface="Calibri" panose="020F0502020204030204" pitchFamily="34" charset="0"/>
                        </a:rPr>
                        <a:t>HASIL BONGKARAN</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11.631.291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Terdapat komponen mekanik rolland kawai yang tidak sesuai (tidak masuk standar export). Sehingga harus dibongkar untuk memisahkan komponen yang NG (G2) dan yang lainnya bisa digunakan kembali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komponen yang tidak masuk standar export tidak dipakai. Meminta bantuan departemen QC untuk melakukan pemeriksaan sebelum proses produksi berjalan</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bongkaran sebisa mungkin diminimalisir dikarenakan resiko gagal selalu ada apabila proses bongkaran</a:t>
                      </a:r>
                    </a:p>
                  </a:txBody>
                  <a:tcPr marL="0" marR="0" marT="0" marB="0" anchor="ctr"/>
                </a:tc>
                <a:extLst>
                  <a:ext uri="{0D108BD9-81ED-4DB2-BD59-A6C34878D82A}">
                    <a16:rowId xmlns:a16="http://schemas.microsoft.com/office/drawing/2014/main" val="2026705554"/>
                  </a:ext>
                </a:extLst>
              </a:tr>
              <a:tr h="1645074">
                <a:tc>
                  <a:txBody>
                    <a:bodyPr/>
                    <a:lstStyle/>
                    <a:p>
                      <a:pPr algn="l" fontAlgn="ctr">
                        <a:buNone/>
                      </a:pPr>
                      <a:r>
                        <a:rPr lang="en-US" sz="1800" b="0" i="0" u="none" strike="noStrike">
                          <a:solidFill>
                            <a:srgbClr val="000000"/>
                          </a:solidFill>
                          <a:effectLst/>
                          <a:latin typeface="Calibri" panose="020F0502020204030204" pitchFamily="34" charset="0"/>
                        </a:rPr>
                        <a:t>KARAT</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4.879.018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 Produk gagal akibat karat di area assembling karena disebabkan oleh line sebelumnya (dalam kasus ini rangka Caesar)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rangka karat dikembalikan ke line sebelumnya. Rangka tidak disimpan ditempat yang lembab dan rawan korosi</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Karantina dan kembalikan komponen ke supplier atau lakukan rework (bila memungkinkan).</a:t>
                      </a:r>
                    </a:p>
                  </a:txBody>
                  <a:tcPr marL="0" marR="0" marT="0" marB="0" anchor="ctr"/>
                </a:tc>
                <a:extLst>
                  <a:ext uri="{0D108BD9-81ED-4DB2-BD59-A6C34878D82A}">
                    <a16:rowId xmlns:a16="http://schemas.microsoft.com/office/drawing/2014/main" val="3411141397"/>
                  </a:ext>
                </a:extLst>
              </a:tr>
              <a:tr h="990600">
                <a:tc>
                  <a:txBody>
                    <a:bodyPr/>
                    <a:lstStyle/>
                    <a:p>
                      <a:pPr algn="l" fontAlgn="ctr">
                        <a:buNone/>
                      </a:pPr>
                      <a:r>
                        <a:rPr lang="en-US" sz="1800" b="0" i="0" u="none" strike="noStrike">
                          <a:solidFill>
                            <a:srgbClr val="000000"/>
                          </a:solidFill>
                          <a:effectLst/>
                          <a:latin typeface="Calibri" panose="020F0502020204030204" pitchFamily="34" charset="0"/>
                        </a:rPr>
                        <a:t>HANDLING</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3.664.087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Komponen mengalami kerusakan akibat penanganan yang tidak tepat (terbentur, jatuh, atau tertimpa).</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Lakukan pengecekan visual dan sortir ulang</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Terapkan SOP handling yang benar</a:t>
                      </a:r>
                    </a:p>
                  </a:txBody>
                  <a:tcPr marL="0" marR="0" marT="0" marB="0" anchor="ctr"/>
                </a:tc>
                <a:extLst>
                  <a:ext uri="{0D108BD9-81ED-4DB2-BD59-A6C34878D82A}">
                    <a16:rowId xmlns:a16="http://schemas.microsoft.com/office/drawing/2014/main" val="3441656084"/>
                  </a:ext>
                </a:extLst>
              </a:tr>
              <a:tr h="1018037">
                <a:tc>
                  <a:txBody>
                    <a:bodyPr/>
                    <a:lstStyle/>
                    <a:p>
                      <a:pPr algn="l" fontAlgn="ctr">
                        <a:buNone/>
                      </a:pPr>
                      <a:r>
                        <a:rPr lang="en-US" sz="1800" b="0" i="0" u="none" strike="noStrike">
                          <a:solidFill>
                            <a:srgbClr val="000000"/>
                          </a:solidFill>
                          <a:effectLst/>
                          <a:latin typeface="Calibri" panose="020F0502020204030204" pitchFamily="34" charset="0"/>
                        </a:rPr>
                        <a:t>CACAT GORES</a:t>
                      </a:r>
                    </a:p>
                  </a:txBody>
                  <a:tcPr marL="0" marR="0" marT="0" marB="0" anchor="ctr"/>
                </a:tc>
                <a:tc>
                  <a:txBody>
                    <a:bodyPr/>
                    <a:lstStyle/>
                    <a:p>
                      <a:pPr algn="l" fontAlgn="ctr">
                        <a:buNone/>
                      </a:pPr>
                      <a:r>
                        <a:rPr lang="en-US" sz="1800" b="0" i="0" u="none" strike="noStrike" dirty="0">
                          <a:solidFill>
                            <a:srgbClr val="000000"/>
                          </a:solidFill>
                          <a:effectLst/>
                          <a:latin typeface="Calibri" panose="020F0502020204030204" pitchFamily="34" charset="0"/>
                        </a:rPr>
                        <a:t>                  2.485.025 </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Terjadi goresan pada permukaan produk karena gesekan antarkomponen atau handling yang kurang baik</a:t>
                      </a:r>
                    </a:p>
                  </a:txBody>
                  <a:tcPr marL="0" marR="0" marT="0" marB="0" anchor="ctr"/>
                </a:tc>
                <a:tc>
                  <a:txBody>
                    <a:bodyPr/>
                    <a:lstStyle/>
                    <a:p>
                      <a:pPr algn="l" fontAlgn="ctr">
                        <a:buNone/>
                      </a:pPr>
                      <a:r>
                        <a:rPr lang="en-US" sz="1800" b="0" i="0" u="none" strike="noStrike">
                          <a:solidFill>
                            <a:srgbClr val="000000"/>
                          </a:solidFill>
                          <a:effectLst/>
                          <a:latin typeface="Calibri" panose="020F0502020204030204" pitchFamily="34" charset="0"/>
                        </a:rPr>
                        <a:t>Pemeriksaan dan rework bagian yang tergores</a:t>
                      </a:r>
                    </a:p>
                  </a:txBody>
                  <a:tcPr marL="0" marR="0" marT="0" marB="0" anchor="ctr"/>
                </a:tc>
                <a:tc>
                  <a:txBody>
                    <a:bodyPr/>
                    <a:lstStyle/>
                    <a:p>
                      <a:pPr algn="l" fontAlgn="ctr">
                        <a:buNone/>
                      </a:pPr>
                      <a:r>
                        <a:rPr lang="en-US" sz="1800" b="0" i="0" u="none" strike="noStrike" dirty="0" err="1">
                          <a:solidFill>
                            <a:srgbClr val="000000"/>
                          </a:solidFill>
                          <a:effectLst/>
                          <a:latin typeface="Calibri" panose="020F0502020204030204" pitchFamily="34" charset="0"/>
                        </a:rPr>
                        <a:t>Produk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cacat</a:t>
                      </a:r>
                      <a:r>
                        <a:rPr lang="en-US" sz="1800" b="0" i="0" u="none" strike="noStrike" dirty="0">
                          <a:solidFill>
                            <a:srgbClr val="000000"/>
                          </a:solidFill>
                          <a:effectLst/>
                          <a:latin typeface="Calibri" panose="020F0502020204030204" pitchFamily="34" charset="0"/>
                        </a:rPr>
                        <a:t> gores </a:t>
                      </a:r>
                      <a:r>
                        <a:rPr lang="en-US" sz="1800" b="0" i="0" u="none" strike="noStrike" dirty="0" err="1">
                          <a:solidFill>
                            <a:srgbClr val="000000"/>
                          </a:solidFill>
                          <a:effectLst/>
                          <a:latin typeface="Calibri" panose="020F0502020204030204" pitchFamily="34" charset="0"/>
                        </a:rPr>
                        <a:t>tidak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diterima</a:t>
                      </a:r>
                      <a:r>
                        <a:rPr lang="en-US" sz="1800" b="0" i="0" u="none" strike="noStrike" dirty="0">
                          <a:solidFill>
                            <a:srgbClr val="000000"/>
                          </a:solidFill>
                          <a:effectLst/>
                          <a:latin typeface="Calibri" panose="020F0502020204030204" pitchFamily="34" charset="0"/>
                        </a:rPr>
                        <a:t>, dan </a:t>
                      </a:r>
                      <a:r>
                        <a:rPr lang="en-US" sz="1800" b="0" i="0" u="none" strike="noStrike" dirty="0" err="1">
                          <a:solidFill>
                            <a:srgbClr val="000000"/>
                          </a:solidFill>
                          <a:effectLst/>
                          <a:latin typeface="Calibri" panose="020F0502020204030204" pitchFamily="34" charset="0"/>
                        </a:rPr>
                        <a:t>dikembalikan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ke</a:t>
                      </a:r>
                      <a:r>
                        <a:rPr lang="en-US" sz="1800" b="0" i="0" u="none" strike="noStrike" dirty="0">
                          <a:solidFill>
                            <a:srgbClr val="000000"/>
                          </a:solidFill>
                          <a:effectLst/>
                          <a:latin typeface="Calibri" panose="020F0502020204030204" pitchFamily="34" charset="0"/>
                        </a:rPr>
                        <a:t> line </a:t>
                      </a:r>
                      <a:r>
                        <a:rPr lang="en-US" sz="1800" b="0" i="0" u="none" strike="noStrike" dirty="0" err="1">
                          <a:solidFill>
                            <a:srgbClr val="000000"/>
                          </a:solidFill>
                          <a:effectLst/>
                          <a:latin typeface="Calibri" panose="020F0502020204030204" pitchFamily="34" charset="0"/>
                        </a:rPr>
                        <a:t>sebelumnya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untuk</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diperbaiki</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9953829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BE2332B-B672-6C84-86EA-3FF49A04D8D0}"/>
              </a:ext>
            </a:extLst>
          </p:cNvPr>
          <p:cNvGraphicFramePr>
            <a:graphicFrameLocks/>
          </p:cNvGraphicFramePr>
          <p:nvPr>
            <p:extLst>
              <p:ext uri="{D42A27DB-BD31-4B8C-83A1-F6EECF244321}">
                <p14:modId xmlns:p14="http://schemas.microsoft.com/office/powerpoint/2010/main" val="1201446759"/>
              </p:ext>
            </p:extLst>
          </p:nvPr>
        </p:nvGraphicFramePr>
        <p:xfrm>
          <a:off x="1600200" y="1028700"/>
          <a:ext cx="15620999" cy="5986867"/>
        </p:xfrm>
        <a:graphic>
          <a:graphicData uri="http://schemas.openxmlformats.org/drawingml/2006/chart">
            <c:chart xmlns:c="http://schemas.openxmlformats.org/drawingml/2006/chart" xmlns:r="http://schemas.openxmlformats.org/officeDocument/2006/relationships" r:id="rId2"/>
          </a:graphicData>
        </a:graphic>
      </p:graphicFrame>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35867" y="400762"/>
            <a:ext cx="12483511" cy="422275"/>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3.5.B. </a:t>
            </a:r>
            <a:r>
              <a:rPr lang="en-US" sz="2499" b="1" spc="-87" dirty="0" err="1">
                <a:solidFill>
                  <a:srgbClr val="000000"/>
                </a:solidFill>
                <a:latin typeface="Garet Bold"/>
                <a:ea typeface="Garet Bold"/>
                <a:cs typeface="Garet Bold"/>
                <a:sym typeface="Garet Bold"/>
              </a:rPr>
              <a:t>Ketidaksesuaian</a:t>
            </a:r>
            <a:r>
              <a:rPr lang="en-US" sz="2499" b="1" spc="-87" dirty="0">
                <a:solidFill>
                  <a:srgbClr val="000000"/>
                </a:solidFill>
                <a:latin typeface="Garet Bold"/>
                <a:ea typeface="Garet Bold"/>
                <a:cs typeface="Garet Bold"/>
                <a:sym typeface="Garet Bold"/>
              </a:rPr>
              <a:t> dan Tindakan </a:t>
            </a:r>
            <a:r>
              <a:rPr lang="en-US" sz="2499" b="1" spc="-87" dirty="0" err="1">
                <a:solidFill>
                  <a:srgbClr val="000000"/>
                </a:solidFill>
                <a:latin typeface="Garet Bold"/>
                <a:ea typeface="Garet Bold"/>
                <a:cs typeface="Garet Bold"/>
                <a:sym typeface="Garet Bold"/>
              </a:rPr>
              <a:t>Koreksi</a:t>
            </a:r>
            <a:r>
              <a:rPr lang="en-US" sz="2499" b="1" spc="-87" dirty="0">
                <a:solidFill>
                  <a:srgbClr val="000000"/>
                </a:solidFill>
                <a:latin typeface="Garet Bold"/>
                <a:ea typeface="Garet Bold"/>
                <a:cs typeface="Garet Bold"/>
                <a:sym typeface="Garet Bold"/>
              </a:rPr>
              <a:t> Nursing Bed</a:t>
            </a:r>
          </a:p>
        </p:txBody>
      </p:sp>
      <p:sp>
        <p:nvSpPr>
          <p:cNvPr id="12" name="TextBox 12"/>
          <p:cNvSpPr txBox="1"/>
          <p:nvPr/>
        </p:nvSpPr>
        <p:spPr>
          <a:xfrm>
            <a:off x="12647476" y="1866900"/>
            <a:ext cx="5343803" cy="275075"/>
          </a:xfrm>
          <a:prstGeom prst="rect">
            <a:avLst/>
          </a:prstGeom>
        </p:spPr>
        <p:txBody>
          <a:bodyPr lIns="0" tIns="0" rIns="0" bIns="0" rtlCol="0" anchor="t">
            <a:spAutoFit/>
          </a:bodyPr>
          <a:lstStyle/>
          <a:p>
            <a:pPr algn="just">
              <a:lnSpc>
                <a:spcPts val="2281"/>
              </a:lnSpc>
            </a:pPr>
            <a:r>
              <a:rPr lang="en-US" sz="1400" spc="-57" dirty="0">
                <a:solidFill>
                  <a:srgbClr val="000000"/>
                </a:solidFill>
                <a:latin typeface="Garet"/>
                <a:ea typeface="Garet"/>
                <a:cs typeface="Garet"/>
                <a:sym typeface="Garet"/>
              </a:rPr>
              <a:t>*data pada </a:t>
            </a:r>
            <a:r>
              <a:rPr lang="en-US" sz="1400" spc="-57" dirty="0" err="1">
                <a:solidFill>
                  <a:srgbClr val="000000"/>
                </a:solidFill>
                <a:latin typeface="Garet"/>
                <a:ea typeface="Garet"/>
                <a:cs typeface="Garet"/>
                <a:sym typeface="Garet"/>
              </a:rPr>
              <a:t>jumlah</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produksi</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adalah</a:t>
            </a:r>
            <a:r>
              <a:rPr lang="en-US" sz="1400" spc="-57" dirty="0">
                <a:solidFill>
                  <a:srgbClr val="000000"/>
                </a:solidFill>
                <a:latin typeface="Garet"/>
                <a:ea typeface="Garet"/>
                <a:cs typeface="Garet"/>
                <a:sym typeface="Garet"/>
              </a:rPr>
              <a:t> </a:t>
            </a:r>
            <a:r>
              <a:rPr lang="en-US" sz="1400" spc="-57" dirty="0" err="1">
                <a:solidFill>
                  <a:srgbClr val="000000"/>
                </a:solidFill>
                <a:latin typeface="Garet"/>
                <a:ea typeface="Garet"/>
                <a:cs typeface="Garet"/>
                <a:sym typeface="Garet"/>
              </a:rPr>
              <a:t>Komponen</a:t>
            </a:r>
            <a:r>
              <a:rPr lang="en-US" sz="1400" spc="-57" dirty="0">
                <a:solidFill>
                  <a:srgbClr val="000000"/>
                </a:solidFill>
                <a:latin typeface="Garet"/>
                <a:ea typeface="Garet"/>
                <a:cs typeface="Garet"/>
                <a:sym typeface="Garet"/>
              </a:rPr>
              <a:t> NSB</a:t>
            </a:r>
          </a:p>
        </p:txBody>
      </p:sp>
      <p:sp>
        <p:nvSpPr>
          <p:cNvPr id="13" name="Freeform 13"/>
          <p:cNvSpPr/>
          <p:nvPr/>
        </p:nvSpPr>
        <p:spPr>
          <a:xfrm>
            <a:off x="14906312" y="227870"/>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sp>
      <p:sp>
        <p:nvSpPr>
          <p:cNvPr id="15" name="TextBox 14">
            <a:extLst>
              <a:ext uri="{FF2B5EF4-FFF2-40B4-BE49-F238E27FC236}">
                <a16:creationId xmlns:a16="http://schemas.microsoft.com/office/drawing/2014/main" id="{F3416D9B-8C6F-EB5E-C46C-65A69B9F5279}"/>
              </a:ext>
            </a:extLst>
          </p:cNvPr>
          <p:cNvSpPr txBox="1"/>
          <p:nvPr/>
        </p:nvSpPr>
        <p:spPr>
          <a:xfrm>
            <a:off x="1794900" y="7048500"/>
            <a:ext cx="15620998" cy="3170099"/>
          </a:xfrm>
          <a:prstGeom prst="rect">
            <a:avLst/>
          </a:prstGeom>
          <a:noFill/>
        </p:spPr>
        <p:txBody>
          <a:bodyPr wrap="square">
            <a:spAutoFit/>
          </a:bodyPr>
          <a:lstStyle/>
          <a:p>
            <a:r>
              <a:rPr lang="en-US" sz="2000" dirty="0" err="1"/>
              <a:t>Terjadi</a:t>
            </a:r>
            <a:r>
              <a:rPr lang="en-US" sz="2000" dirty="0"/>
              <a:t> </a:t>
            </a:r>
            <a:r>
              <a:rPr lang="en-US" sz="2000" dirty="0" err="1"/>
              <a:t>kenaikan</a:t>
            </a:r>
            <a:r>
              <a:rPr lang="en-US" sz="2000" dirty="0"/>
              <a:t> </a:t>
            </a:r>
            <a:r>
              <a:rPr lang="en-US" sz="2000" dirty="0" err="1"/>
              <a:t>presentase</a:t>
            </a:r>
            <a:r>
              <a:rPr lang="en-US" sz="2000" dirty="0"/>
              <a:t> </a:t>
            </a:r>
            <a:r>
              <a:rPr lang="en-US" sz="2000" dirty="0" err="1"/>
              <a:t>gagal</a:t>
            </a:r>
            <a:r>
              <a:rPr lang="en-US" sz="2000" dirty="0"/>
              <a:t> G2 NSB di </a:t>
            </a:r>
            <a:r>
              <a:rPr lang="en-US" sz="2000" dirty="0" err="1"/>
              <a:t>tahun</a:t>
            </a:r>
            <a:r>
              <a:rPr lang="en-US" sz="2000" dirty="0"/>
              <a:t> 2025 </a:t>
            </a:r>
            <a:r>
              <a:rPr lang="en-US" sz="2000" dirty="0" err="1"/>
              <a:t>dikarenakan</a:t>
            </a:r>
            <a:r>
              <a:rPr lang="en-US" sz="2000" dirty="0"/>
              <a:t> pada </a:t>
            </a:r>
            <a:r>
              <a:rPr lang="en-US" sz="2000" dirty="0" err="1"/>
              <a:t>saat</a:t>
            </a:r>
            <a:r>
              <a:rPr lang="en-US" sz="2000" dirty="0"/>
              <a:t> stock </a:t>
            </a:r>
            <a:r>
              <a:rPr lang="en-US" sz="2000" dirty="0" err="1"/>
              <a:t>opname</a:t>
            </a:r>
            <a:r>
              <a:rPr lang="en-US" sz="2000" dirty="0"/>
              <a:t> </a:t>
            </a:r>
            <a:r>
              <a:rPr lang="en-US" sz="2000" dirty="0" err="1"/>
              <a:t>tahunan</a:t>
            </a:r>
            <a:r>
              <a:rPr lang="en-US" sz="2000" dirty="0"/>
              <a:t> </a:t>
            </a:r>
            <a:r>
              <a:rPr lang="en-US" sz="2000" dirty="0" err="1"/>
              <a:t>Desember</a:t>
            </a:r>
            <a:r>
              <a:rPr lang="en-US" sz="2000" dirty="0"/>
              <a:t> 2024 </a:t>
            </a:r>
            <a:r>
              <a:rPr lang="en-US" sz="2000" dirty="0" err="1"/>
              <a:t>beberapa</a:t>
            </a:r>
            <a:r>
              <a:rPr lang="en-US" sz="2000" dirty="0"/>
              <a:t> material </a:t>
            </a:r>
            <a:r>
              <a:rPr lang="en-US" sz="2000" dirty="0" err="1"/>
              <a:t>diidentifikasi</a:t>
            </a:r>
            <a:r>
              <a:rPr lang="en-US" sz="2000" dirty="0"/>
              <a:t> </a:t>
            </a:r>
            <a:r>
              <a:rPr lang="en-US" sz="2000" dirty="0" err="1"/>
              <a:t>sebagai</a:t>
            </a:r>
            <a:r>
              <a:rPr lang="en-US" sz="2000" dirty="0"/>
              <a:t> </a:t>
            </a:r>
            <a:r>
              <a:rPr lang="en-US" sz="2000" dirty="0" err="1"/>
              <a:t>gagal</a:t>
            </a:r>
            <a:r>
              <a:rPr lang="en-US" sz="2000" dirty="0"/>
              <a:t> G2 </a:t>
            </a:r>
            <a:r>
              <a:rPr lang="en-US" sz="2000" dirty="0" err="1"/>
              <a:t>setelah</a:t>
            </a:r>
            <a:r>
              <a:rPr lang="en-US" sz="2000" dirty="0"/>
              <a:t> material </a:t>
            </a:r>
            <a:r>
              <a:rPr lang="en-US" sz="2000" dirty="0" err="1"/>
              <a:t>dilakukan</a:t>
            </a:r>
            <a:r>
              <a:rPr lang="en-US" sz="2000" dirty="0"/>
              <a:t> </a:t>
            </a:r>
            <a:r>
              <a:rPr lang="en-US" sz="2000" dirty="0" err="1"/>
              <a:t>perbaikan</a:t>
            </a:r>
            <a:r>
              <a:rPr lang="en-US" sz="2000" dirty="0"/>
              <a:t>. </a:t>
            </a:r>
            <a:r>
              <a:rPr lang="en-US" sz="2000" dirty="0" err="1"/>
              <a:t>Berikut</a:t>
            </a:r>
            <a:r>
              <a:rPr lang="en-US" sz="2000" dirty="0"/>
              <a:t> </a:t>
            </a:r>
            <a:r>
              <a:rPr lang="en-US" sz="2000" dirty="0" err="1"/>
              <a:t>materialnya</a:t>
            </a:r>
            <a:r>
              <a:rPr lang="en-US" sz="2000" dirty="0"/>
              <a:t>:</a:t>
            </a:r>
          </a:p>
          <a:p>
            <a:pPr marL="342900" indent="-342900">
              <a:buFont typeface="+mj-lt"/>
              <a:buAutoNum type="arabicPeriod"/>
            </a:pPr>
            <a:r>
              <a:rPr lang="en-US" sz="2000" dirty="0"/>
              <a:t>Pipa 70/30 x 1.9 x 2030 = 1</a:t>
            </a:r>
          </a:p>
          <a:p>
            <a:pPr marL="342900" indent="-342900">
              <a:buFont typeface="+mj-lt"/>
              <a:buAutoNum type="arabicPeriod"/>
            </a:pPr>
            <a:r>
              <a:rPr lang="en-US" sz="2000" dirty="0"/>
              <a:t>Pipa 30/20 x 1.6 x 2308 = 2</a:t>
            </a:r>
          </a:p>
          <a:p>
            <a:pPr marL="342900" indent="-342900">
              <a:buFont typeface="+mj-lt"/>
              <a:buAutoNum type="arabicPeriod"/>
            </a:pPr>
            <a:r>
              <a:rPr lang="en-US" sz="2000" dirty="0"/>
              <a:t>Pipa 30/20 x 1.6 x 1874 = 1</a:t>
            </a:r>
          </a:p>
          <a:p>
            <a:pPr marL="342900" indent="-342900">
              <a:buFont typeface="+mj-lt"/>
              <a:buAutoNum type="arabicPeriod"/>
            </a:pPr>
            <a:r>
              <a:rPr lang="en-US" sz="2000" dirty="0"/>
              <a:t>Pipa 20/20 x 1.0 x 400 = 20</a:t>
            </a:r>
          </a:p>
          <a:p>
            <a:pPr marL="342900" indent="-342900">
              <a:buFont typeface="+mj-lt"/>
              <a:buAutoNum type="arabicPeriod"/>
            </a:pPr>
            <a:r>
              <a:rPr lang="en-US" sz="2000" dirty="0"/>
              <a:t>Pipa 19.1 x 1.0 x 2030 = 1 </a:t>
            </a:r>
          </a:p>
          <a:p>
            <a:pPr marL="342900" indent="-342900">
              <a:buFont typeface="+mj-lt"/>
              <a:buAutoNum type="arabicPeriod"/>
            </a:pPr>
            <a:r>
              <a:rPr lang="en-US" sz="2000" dirty="0"/>
              <a:t>Pipa 20/20 x 1.0 x 502 = 15</a:t>
            </a:r>
          </a:p>
          <a:p>
            <a:pPr marL="342900" indent="-342900">
              <a:buFont typeface="+mj-lt"/>
              <a:buAutoNum type="arabicPeriod"/>
            </a:pPr>
            <a:r>
              <a:rPr lang="en-US" sz="2000" dirty="0"/>
              <a:t>Pipa 40/40 x 2.3 x 640 = 1</a:t>
            </a:r>
          </a:p>
          <a:p>
            <a:pPr marL="342900" indent="-342900">
              <a:buFont typeface="+mj-lt"/>
              <a:buAutoNum type="arabicPeriod"/>
            </a:pPr>
            <a:r>
              <a:rPr lang="en-US" sz="2000" dirty="0"/>
              <a:t>Pipa 40/40 x 1.2 x 500 = 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6521" y="-7293756"/>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15589" y="9877931"/>
            <a:ext cx="23667775" cy="2273958"/>
            <a:chOff x="0" y="0"/>
            <a:chExt cx="6233488" cy="598903"/>
          </a:xfrm>
        </p:grpSpPr>
        <p:sp>
          <p:nvSpPr>
            <p:cNvPr id="4" name="Freeform 4"/>
            <p:cNvSpPr/>
            <p:nvPr/>
          </p:nvSpPr>
          <p:spPr>
            <a:xfrm>
              <a:off x="0" y="0"/>
              <a:ext cx="6233488" cy="598902"/>
            </a:xfrm>
            <a:custGeom>
              <a:avLst/>
              <a:gdLst/>
              <a:ahLst/>
              <a:cxnLst/>
              <a:rect l="l" t="t" r="r" b="b"/>
              <a:pathLst>
                <a:path w="6233488" h="598902">
                  <a:moveTo>
                    <a:pt x="0" y="0"/>
                  </a:moveTo>
                  <a:lnTo>
                    <a:pt x="6233488" y="0"/>
                  </a:lnTo>
                  <a:lnTo>
                    <a:pt x="6233488" y="598902"/>
                  </a:lnTo>
                  <a:lnTo>
                    <a:pt x="0" y="598902"/>
                  </a:lnTo>
                  <a:close/>
                </a:path>
              </a:pathLst>
            </a:custGeom>
            <a:solidFill>
              <a:srgbClr val="1971E7"/>
            </a:solidFill>
          </p:spPr>
        </p:sp>
        <p:sp>
          <p:nvSpPr>
            <p:cNvPr id="5" name="TextBox 5"/>
            <p:cNvSpPr txBox="1"/>
            <p:nvPr/>
          </p:nvSpPr>
          <p:spPr>
            <a:xfrm>
              <a:off x="0" y="-47625"/>
              <a:ext cx="6233488" cy="646528"/>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350255" y="793750"/>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3.6.A. Survey Kepuasan Pelanggan - Chitose</a:t>
            </a:r>
          </a:p>
        </p:txBody>
      </p:sp>
      <p:sp>
        <p:nvSpPr>
          <p:cNvPr id="7" name="TextBox 7"/>
          <p:cNvSpPr txBox="1"/>
          <p:nvPr/>
        </p:nvSpPr>
        <p:spPr>
          <a:xfrm>
            <a:off x="3510804" y="6444662"/>
            <a:ext cx="10881363" cy="556004"/>
          </a:xfrm>
          <a:prstGeom prst="rect">
            <a:avLst/>
          </a:prstGeom>
        </p:spPr>
        <p:txBody>
          <a:bodyPr lIns="0" tIns="0" rIns="0" bIns="0" rtlCol="0" anchor="t">
            <a:spAutoFit/>
          </a:bodyPr>
          <a:lstStyle/>
          <a:p>
            <a:pPr algn="ctr">
              <a:lnSpc>
                <a:spcPts val="4571"/>
              </a:lnSpc>
            </a:pPr>
            <a:r>
              <a:rPr lang="en-US" sz="3265" spc="-114">
                <a:solidFill>
                  <a:srgbClr val="000000"/>
                </a:solidFill>
                <a:latin typeface="Garet"/>
                <a:ea typeface="Garet"/>
                <a:cs typeface="Garet"/>
                <a:sym typeface="Garet"/>
              </a:rPr>
              <a:t>Kuesioner baru akan disebarkan pada bulan Juli.</a:t>
            </a:r>
          </a:p>
        </p:txBody>
      </p:sp>
      <p:sp>
        <p:nvSpPr>
          <p:cNvPr id="8" name="Freeform 8"/>
          <p:cNvSpPr/>
          <p:nvPr/>
        </p:nvSpPr>
        <p:spPr>
          <a:xfrm>
            <a:off x="653069" y="886784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9" name="TextBox 9"/>
          <p:cNvSpPr txBox="1"/>
          <p:nvPr/>
        </p:nvSpPr>
        <p:spPr>
          <a:xfrm>
            <a:off x="3070708" y="2478967"/>
            <a:ext cx="12146585" cy="1449349"/>
          </a:xfrm>
          <a:prstGeom prst="rect">
            <a:avLst/>
          </a:prstGeom>
        </p:spPr>
        <p:txBody>
          <a:bodyPr lIns="0" tIns="0" rIns="0" bIns="0" rtlCol="0" anchor="t">
            <a:spAutoFit/>
          </a:bodyPr>
          <a:lstStyle/>
          <a:p>
            <a:pPr algn="ctr">
              <a:lnSpc>
                <a:spcPts val="5912"/>
              </a:lnSpc>
            </a:pPr>
            <a:r>
              <a:rPr lang="en-US" sz="4223" b="1" spc="-147">
                <a:solidFill>
                  <a:srgbClr val="000000"/>
                </a:solidFill>
                <a:latin typeface="Garet Bold"/>
                <a:ea typeface="Garet Bold"/>
                <a:cs typeface="Garet Bold"/>
                <a:sym typeface="Garet Bold"/>
              </a:rPr>
              <a:t>Survey Kepuasan Pelanggan 2025 untuk Chitose belum dilakukan.</a:t>
            </a:r>
          </a:p>
        </p:txBody>
      </p:sp>
      <p:sp>
        <p:nvSpPr>
          <p:cNvPr id="10" name="TextBox 10"/>
          <p:cNvSpPr txBox="1"/>
          <p:nvPr/>
        </p:nvSpPr>
        <p:spPr>
          <a:xfrm>
            <a:off x="5047602" y="4061667"/>
            <a:ext cx="7807768" cy="2215671"/>
          </a:xfrm>
          <a:prstGeom prst="rect">
            <a:avLst/>
          </a:prstGeom>
        </p:spPr>
        <p:txBody>
          <a:bodyPr lIns="0" tIns="0" rIns="0" bIns="0" rtlCol="0" anchor="t">
            <a:spAutoFit/>
          </a:bodyPr>
          <a:lstStyle/>
          <a:p>
            <a:pPr algn="ctr">
              <a:lnSpc>
                <a:spcPts val="8761"/>
              </a:lnSpc>
            </a:pPr>
            <a:r>
              <a:rPr lang="en-US" sz="6257" b="1" spc="-219" dirty="0" err="1">
                <a:solidFill>
                  <a:srgbClr val="FF345C"/>
                </a:solidFill>
                <a:latin typeface="Garet Bold"/>
                <a:ea typeface="Garet Bold"/>
                <a:cs typeface="Garet Bold"/>
                <a:sym typeface="Garet Bold"/>
              </a:rPr>
              <a:t>dilakukan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setahun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sekali</a:t>
            </a:r>
            <a:endParaRPr lang="en-US" sz="6257" b="1" spc="-219" dirty="0">
              <a:solidFill>
                <a:srgbClr val="FF345C"/>
              </a:solidFill>
              <a:latin typeface="Garet Bold"/>
              <a:ea typeface="Garet Bold"/>
              <a:cs typeface="Garet Bold"/>
              <a:sym typeface="Garet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56521" y="-7293756"/>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15589" y="9877931"/>
            <a:ext cx="23667775" cy="2273958"/>
            <a:chOff x="0" y="0"/>
            <a:chExt cx="6233488" cy="598903"/>
          </a:xfrm>
        </p:grpSpPr>
        <p:sp>
          <p:nvSpPr>
            <p:cNvPr id="4" name="Freeform 4"/>
            <p:cNvSpPr/>
            <p:nvPr/>
          </p:nvSpPr>
          <p:spPr>
            <a:xfrm>
              <a:off x="0" y="0"/>
              <a:ext cx="6233488" cy="598902"/>
            </a:xfrm>
            <a:custGeom>
              <a:avLst/>
              <a:gdLst/>
              <a:ahLst/>
              <a:cxnLst/>
              <a:rect l="l" t="t" r="r" b="b"/>
              <a:pathLst>
                <a:path w="6233488" h="598902">
                  <a:moveTo>
                    <a:pt x="0" y="0"/>
                  </a:moveTo>
                  <a:lnTo>
                    <a:pt x="6233488" y="0"/>
                  </a:lnTo>
                  <a:lnTo>
                    <a:pt x="6233488" y="598902"/>
                  </a:lnTo>
                  <a:lnTo>
                    <a:pt x="0" y="598902"/>
                  </a:lnTo>
                  <a:close/>
                </a:path>
              </a:pathLst>
            </a:custGeom>
            <a:solidFill>
              <a:srgbClr val="1971E7"/>
            </a:solidFill>
          </p:spPr>
        </p:sp>
        <p:sp>
          <p:nvSpPr>
            <p:cNvPr id="5" name="TextBox 5"/>
            <p:cNvSpPr txBox="1"/>
            <p:nvPr/>
          </p:nvSpPr>
          <p:spPr>
            <a:xfrm>
              <a:off x="0" y="-47625"/>
              <a:ext cx="6233488" cy="646528"/>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350255" y="793750"/>
            <a:ext cx="9793130"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3.6.B. Survey Kepuasan Pelanggan - Nursing Bed</a:t>
            </a:r>
          </a:p>
        </p:txBody>
      </p:sp>
      <p:sp>
        <p:nvSpPr>
          <p:cNvPr id="7" name="TextBox 7"/>
          <p:cNvSpPr txBox="1"/>
          <p:nvPr/>
        </p:nvSpPr>
        <p:spPr>
          <a:xfrm>
            <a:off x="3510804" y="6444662"/>
            <a:ext cx="10881363" cy="556004"/>
          </a:xfrm>
          <a:prstGeom prst="rect">
            <a:avLst/>
          </a:prstGeom>
        </p:spPr>
        <p:txBody>
          <a:bodyPr lIns="0" tIns="0" rIns="0" bIns="0" rtlCol="0" anchor="t">
            <a:spAutoFit/>
          </a:bodyPr>
          <a:lstStyle/>
          <a:p>
            <a:pPr algn="ctr">
              <a:lnSpc>
                <a:spcPts val="4571"/>
              </a:lnSpc>
            </a:pPr>
            <a:r>
              <a:rPr lang="en-US" sz="3265" spc="-114">
                <a:solidFill>
                  <a:srgbClr val="000000"/>
                </a:solidFill>
                <a:latin typeface="Garet"/>
                <a:ea typeface="Garet"/>
                <a:cs typeface="Garet"/>
                <a:sym typeface="Garet"/>
              </a:rPr>
              <a:t>Kuesioner baru akan disebarkan pada bulan Juli.</a:t>
            </a:r>
          </a:p>
        </p:txBody>
      </p:sp>
      <p:sp>
        <p:nvSpPr>
          <p:cNvPr id="8" name="Freeform 8"/>
          <p:cNvSpPr/>
          <p:nvPr/>
        </p:nvSpPr>
        <p:spPr>
          <a:xfrm>
            <a:off x="653069" y="886784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9" name="TextBox 9"/>
          <p:cNvSpPr txBox="1"/>
          <p:nvPr/>
        </p:nvSpPr>
        <p:spPr>
          <a:xfrm>
            <a:off x="2990393" y="2538731"/>
            <a:ext cx="11922185" cy="1389585"/>
          </a:xfrm>
          <a:prstGeom prst="rect">
            <a:avLst/>
          </a:prstGeom>
        </p:spPr>
        <p:txBody>
          <a:bodyPr lIns="0" tIns="0" rIns="0" bIns="0" rtlCol="0" anchor="t">
            <a:spAutoFit/>
          </a:bodyPr>
          <a:lstStyle/>
          <a:p>
            <a:pPr algn="ctr">
              <a:lnSpc>
                <a:spcPts val="5655"/>
              </a:lnSpc>
            </a:pPr>
            <a:r>
              <a:rPr lang="en-US" sz="4039" b="1" spc="-141">
                <a:solidFill>
                  <a:srgbClr val="000000"/>
                </a:solidFill>
                <a:latin typeface="Garet Bold"/>
                <a:ea typeface="Garet Bold"/>
                <a:cs typeface="Garet Bold"/>
                <a:sym typeface="Garet Bold"/>
              </a:rPr>
              <a:t>Survey Kepuasan Pelanggan 2025 untuk Nursing Bed belum dilakukan.</a:t>
            </a:r>
          </a:p>
        </p:txBody>
      </p:sp>
      <p:sp>
        <p:nvSpPr>
          <p:cNvPr id="10" name="TextBox 10"/>
          <p:cNvSpPr txBox="1"/>
          <p:nvPr/>
        </p:nvSpPr>
        <p:spPr>
          <a:xfrm>
            <a:off x="5047602" y="4061667"/>
            <a:ext cx="7807768" cy="2215671"/>
          </a:xfrm>
          <a:prstGeom prst="rect">
            <a:avLst/>
          </a:prstGeom>
        </p:spPr>
        <p:txBody>
          <a:bodyPr lIns="0" tIns="0" rIns="0" bIns="0" rtlCol="0" anchor="t">
            <a:spAutoFit/>
          </a:bodyPr>
          <a:lstStyle/>
          <a:p>
            <a:pPr algn="ctr">
              <a:lnSpc>
                <a:spcPts val="8761"/>
              </a:lnSpc>
            </a:pPr>
            <a:r>
              <a:rPr lang="en-US" sz="6257" b="1" spc="-219" dirty="0" err="1">
                <a:solidFill>
                  <a:srgbClr val="FF345C"/>
                </a:solidFill>
                <a:latin typeface="Garet Bold"/>
                <a:ea typeface="Garet Bold"/>
                <a:cs typeface="Garet Bold"/>
                <a:sym typeface="Garet Bold"/>
              </a:rPr>
              <a:t>dilakukan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setahun</a:t>
            </a:r>
            <a:r>
              <a:rPr lang="en-US" sz="6257" b="1" spc="-219" dirty="0">
                <a:solidFill>
                  <a:srgbClr val="FF345C"/>
                </a:solidFill>
                <a:latin typeface="Garet Bold"/>
                <a:ea typeface="Garet Bold"/>
                <a:cs typeface="Garet Bold"/>
                <a:sym typeface="Garet Bold"/>
              </a:rPr>
              <a:t> </a:t>
            </a:r>
            <a:r>
              <a:rPr lang="en-US" sz="6257" b="1" spc="-219" dirty="0" err="1">
                <a:solidFill>
                  <a:srgbClr val="FF345C"/>
                </a:solidFill>
                <a:latin typeface="Garet Bold"/>
                <a:ea typeface="Garet Bold"/>
                <a:cs typeface="Garet Bold"/>
                <a:sym typeface="Garet Bold"/>
              </a:rPr>
              <a:t>sekali</a:t>
            </a:r>
            <a:endParaRPr lang="en-US" sz="6257" b="1" spc="-219" dirty="0">
              <a:solidFill>
                <a:srgbClr val="FF345C"/>
              </a:solidFill>
              <a:latin typeface="Garet Bold"/>
              <a:ea typeface="Garet Bold"/>
              <a:cs typeface="Garet Bold"/>
              <a:sym typeface="Garet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pic>
        <p:nvPicPr>
          <p:cNvPr id="11" name="Picture 11"/>
          <p:cNvPicPr>
            <a:picLocks noChangeAspect="1"/>
          </p:cNvPicPr>
          <p:nvPr/>
        </p:nvPicPr>
        <p:blipFill>
          <a:blip r:embed="rId7"/>
          <a:stretch>
            <a:fillRect/>
          </a:stretch>
        </p:blipFill>
        <p:spPr>
          <a:xfrm>
            <a:off x="-396258" y="1498591"/>
            <a:ext cx="11722342" cy="7955461"/>
          </a:xfrm>
          <a:prstGeom prst="rect">
            <a:avLst/>
          </a:prstGeom>
        </p:spPr>
      </p:pic>
      <p:graphicFrame>
        <p:nvGraphicFramePr>
          <p:cNvPr id="12" name="Table 12"/>
          <p:cNvGraphicFramePr>
            <a:graphicFrameLocks noGrp="1"/>
          </p:cNvGraphicFramePr>
          <p:nvPr/>
        </p:nvGraphicFramePr>
        <p:xfrm>
          <a:off x="10623846" y="2797364"/>
          <a:ext cx="7315200" cy="5700817"/>
        </p:xfrm>
        <a:graphic>
          <a:graphicData uri="http://schemas.openxmlformats.org/drawingml/2006/table">
            <a:tbl>
              <a:tblPr/>
              <a:tblGrid>
                <a:gridCol w="3739385">
                  <a:extLst>
                    <a:ext uri="{9D8B030D-6E8A-4147-A177-3AD203B41FA5}">
                      <a16:colId xmlns:a16="http://schemas.microsoft.com/office/drawing/2014/main" val="20000"/>
                    </a:ext>
                  </a:extLst>
                </a:gridCol>
                <a:gridCol w="113741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1179458">
                <a:tc>
                  <a:txBody>
                    <a:bodyPr/>
                    <a:lstStyle/>
                    <a:p>
                      <a:pPr algn="ctr">
                        <a:lnSpc>
                          <a:spcPts val="2725"/>
                        </a:lnSpc>
                        <a:defRPr/>
                      </a:pPr>
                      <a:r>
                        <a:rPr lang="en-US" sz="1946" b="1">
                          <a:solidFill>
                            <a:srgbClr val="000000"/>
                          </a:solidFill>
                          <a:latin typeface="Garet Bold"/>
                          <a:ea typeface="Garet Bold"/>
                          <a:cs typeface="Garet Bold"/>
                          <a:sym typeface="Garet Bold"/>
                        </a:rPr>
                        <a:t>Sumber Cacat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tc>
                  <a:txBody>
                    <a:bodyPr/>
                    <a:lstStyle/>
                    <a:p>
                      <a:pPr algn="ctr">
                        <a:lnSpc>
                          <a:spcPts val="2725"/>
                        </a:lnSpc>
                        <a:defRPr/>
                      </a:pPr>
                      <a:r>
                        <a:rPr lang="en-US" sz="1946" b="1">
                          <a:solidFill>
                            <a:srgbClr val="000000"/>
                          </a:solidFill>
                          <a:latin typeface="Garet Bold"/>
                          <a:ea typeface="Garet Bold"/>
                          <a:cs typeface="Garet Bold"/>
                          <a:sym typeface="Garet Bold"/>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tc>
                  <a:txBody>
                    <a:bodyPr/>
                    <a:lstStyle/>
                    <a:p>
                      <a:pPr algn="ctr">
                        <a:lnSpc>
                          <a:spcPts val="2725"/>
                        </a:lnSpc>
                        <a:defRPr/>
                      </a:pPr>
                      <a:r>
                        <a:rPr lang="en-US" sz="1946" b="1" dirty="0">
                          <a:solidFill>
                            <a:srgbClr val="000000"/>
                          </a:solidFill>
                          <a:latin typeface="Garet Bold"/>
                          <a:ea typeface="Garet Bold"/>
                          <a:cs typeface="Garet Bold"/>
                          <a:sym typeface="Garet Bold"/>
                        </a:rPr>
                        <a:t>Qty </a:t>
                      </a:r>
                      <a:r>
                        <a:rPr lang="en-US" sz="1946" b="1" dirty="0" err="1">
                          <a:solidFill>
                            <a:srgbClr val="000000"/>
                          </a:solidFill>
                          <a:latin typeface="Garet Bold"/>
                          <a:ea typeface="Garet Bold"/>
                          <a:cs typeface="Garet Bold"/>
                          <a:sym typeface="Garet Bold"/>
                        </a:rPr>
                        <a:t>Produk</a:t>
                      </a:r>
                      <a:r>
                        <a:rPr lang="en-US" sz="1946" b="1" dirty="0">
                          <a:solidFill>
                            <a:srgbClr val="000000"/>
                          </a:solidFill>
                          <a:latin typeface="Garet Bold"/>
                          <a:ea typeface="Garet Bold"/>
                          <a:cs typeface="Garet Bold"/>
                          <a:sym typeface="Garet Bold"/>
                        </a:rPr>
                        <a:t> Complain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8FB7EE"/>
                    </a:solidFill>
                  </a:tcPr>
                </a:tc>
                <a:extLst>
                  <a:ext uri="{0D108BD9-81ED-4DB2-BD59-A6C34878D82A}">
                    <a16:rowId xmlns:a16="http://schemas.microsoft.com/office/drawing/2014/main" val="10000"/>
                  </a:ext>
                </a:extLst>
              </a:tr>
              <a:tr h="834251">
                <a:tc>
                  <a:txBody>
                    <a:bodyPr/>
                    <a:lstStyle/>
                    <a:p>
                      <a:pPr algn="ctr">
                        <a:lnSpc>
                          <a:spcPts val="2725"/>
                        </a:lnSpc>
                        <a:defRPr/>
                      </a:pPr>
                      <a:r>
                        <a:rPr lang="en-US" sz="1946" dirty="0">
                          <a:solidFill>
                            <a:srgbClr val="000000"/>
                          </a:solidFill>
                          <a:latin typeface="Garet"/>
                          <a:ea typeface="Garet"/>
                          <a:cs typeface="Garet"/>
                          <a:sym typeface="Garet"/>
                        </a:rPr>
                        <a:t>Supplier Import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19</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79458">
                <a:tc>
                  <a:txBody>
                    <a:bodyPr/>
                    <a:lstStyle/>
                    <a:p>
                      <a:pPr algn="ctr">
                        <a:lnSpc>
                          <a:spcPts val="2725"/>
                        </a:lnSpc>
                        <a:defRPr/>
                      </a:pPr>
                      <a:r>
                        <a:rPr lang="en-US" sz="1946" dirty="0">
                          <a:solidFill>
                            <a:srgbClr val="000000"/>
                          </a:solidFill>
                          <a:latin typeface="Garet"/>
                          <a:ea typeface="Garet"/>
                          <a:cs typeface="Garet"/>
                          <a:sym typeface="Garet"/>
                        </a:rPr>
                        <a:t>Cacat Handling (</a:t>
                      </a:r>
                      <a:r>
                        <a:rPr lang="en-US" sz="1946" dirty="0" err="1">
                          <a:solidFill>
                            <a:srgbClr val="000000"/>
                          </a:solidFill>
                          <a:latin typeface="Garet"/>
                          <a:ea typeface="Garet"/>
                          <a:cs typeface="Garet"/>
                          <a:sym typeface="Garet"/>
                        </a:rPr>
                        <a:t>Ekspedisi</a:t>
                      </a:r>
                      <a:r>
                        <a:rPr lang="en-US" sz="1946"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22%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10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39148">
                <a:tc>
                  <a:txBody>
                    <a:bodyPr/>
                    <a:lstStyle/>
                    <a:p>
                      <a:pPr algn="ctr">
                        <a:lnSpc>
                          <a:spcPts val="2725"/>
                        </a:lnSpc>
                        <a:defRPr/>
                      </a:pPr>
                      <a:r>
                        <a:rPr lang="en-US" sz="1946" dirty="0">
                          <a:solidFill>
                            <a:srgbClr val="000000"/>
                          </a:solidFill>
                          <a:latin typeface="Garet"/>
                          <a:ea typeface="Garet"/>
                          <a:cs typeface="Garet"/>
                          <a:sym typeface="Garet"/>
                        </a:rPr>
                        <a:t>Internal MO</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31%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14</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4251">
                <a:tc>
                  <a:txBody>
                    <a:bodyPr/>
                    <a:lstStyle/>
                    <a:p>
                      <a:pPr algn="ctr">
                        <a:lnSpc>
                          <a:spcPts val="2725"/>
                        </a:lnSpc>
                        <a:defRPr/>
                      </a:pPr>
                      <a:r>
                        <a:rPr lang="en-US" sz="1946" dirty="0">
                          <a:solidFill>
                            <a:srgbClr val="000000"/>
                          </a:solidFill>
                          <a:latin typeface="Garet"/>
                          <a:ea typeface="Garet"/>
                          <a:cs typeface="Garet"/>
                          <a:sym typeface="Garet"/>
                        </a:rPr>
                        <a:t>Sales </a:t>
                      </a:r>
                      <a:r>
                        <a:rPr lang="en-US" sz="1946" dirty="0" err="1">
                          <a:solidFill>
                            <a:srgbClr val="000000"/>
                          </a:solidFill>
                          <a:latin typeface="Garet"/>
                          <a:ea typeface="Garet"/>
                          <a:cs typeface="Garet"/>
                          <a:sym typeface="Garet"/>
                        </a:rPr>
                        <a:t>Distribusi</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a:solidFill>
                            <a:srgbClr val="000000"/>
                          </a:solidFill>
                          <a:latin typeface="Garet"/>
                          <a:ea typeface="Garet"/>
                          <a:cs typeface="Garet"/>
                          <a:sym typeface="Garet"/>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34251">
                <a:tc gridSpan="2">
                  <a:txBody>
                    <a:bodyPr/>
                    <a:lstStyle/>
                    <a:p>
                      <a:pPr algn="ctr">
                        <a:lnSpc>
                          <a:spcPts val="2725"/>
                        </a:lnSpc>
                        <a:defRPr/>
                      </a:pPr>
                      <a:r>
                        <a:rPr lang="en-US" sz="1946">
                          <a:solidFill>
                            <a:srgbClr val="000000"/>
                          </a:solidFill>
                          <a:latin typeface="Garet"/>
                          <a:ea typeface="Garet"/>
                          <a:cs typeface="Garet"/>
                          <a:sym typeface="Garet"/>
                        </a:rPr>
                        <a:t>Grand Total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hMerge="1">
                  <a:txBody>
                    <a:bodyPr/>
                    <a:lstStyle/>
                    <a:p>
                      <a:pPr algn="ctr">
                        <a:lnSpc>
                          <a:spcPts val="2725"/>
                        </a:lnSpc>
                        <a:defRPr/>
                      </a:pPr>
                      <a:r>
                        <a:rPr lang="en-US" sz="1946">
                          <a:solidFill>
                            <a:srgbClr val="000000"/>
                          </a:solidFill>
                          <a:latin typeface="Garet"/>
                          <a:ea typeface="Garet"/>
                          <a:cs typeface="Garet"/>
                          <a:sym typeface="Garet"/>
                        </a:rPr>
                        <a:t>Grand Total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2725"/>
                        </a:lnSpc>
                        <a:defRPr/>
                      </a:pPr>
                      <a:r>
                        <a:rPr lang="en-US" sz="1946" dirty="0">
                          <a:solidFill>
                            <a:srgbClr val="000000"/>
                          </a:solidFill>
                          <a:latin typeface="Garet"/>
                          <a:ea typeface="Garet"/>
                          <a:cs typeface="Garet"/>
                          <a:sym typeface="Garet"/>
                        </a:rPr>
                        <a:t>45</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3" name="TextBox 13"/>
          <p:cNvSpPr txBox="1"/>
          <p:nvPr/>
        </p:nvSpPr>
        <p:spPr>
          <a:xfrm>
            <a:off x="1028700" y="981075"/>
            <a:ext cx="9694028" cy="881652"/>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3.7.A. Customer Complain Chitose</a:t>
            </a:r>
          </a:p>
          <a:p>
            <a:pPr algn="just">
              <a:lnSpc>
                <a:spcPts val="3499"/>
              </a:lnSpc>
            </a:pPr>
            <a:r>
              <a:rPr lang="en-US" sz="2499" b="1" spc="-87" dirty="0" err="1">
                <a:solidFill>
                  <a:srgbClr val="000000"/>
                </a:solidFill>
                <a:latin typeface="Garet Bold"/>
                <a:ea typeface="Garet Bold"/>
                <a:cs typeface="Garet Bold"/>
                <a:sym typeface="Garet Bold"/>
              </a:rPr>
              <a:t>Berdasarkan</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Jumlah</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Produk</a:t>
            </a:r>
            <a:endParaRPr lang="en-US" sz="2499" b="1" spc="-87" dirty="0">
              <a:solidFill>
                <a:srgbClr val="000000"/>
              </a:solidFill>
              <a:latin typeface="Garet Bold"/>
              <a:ea typeface="Garet Bold"/>
              <a:cs typeface="Garet Bold"/>
              <a:sym typeface="Garet Bold"/>
            </a:endParaRPr>
          </a:p>
        </p:txBody>
      </p:sp>
      <p:sp>
        <p:nvSpPr>
          <p:cNvPr id="14" name="TextBox 14"/>
          <p:cNvSpPr txBox="1"/>
          <p:nvPr/>
        </p:nvSpPr>
        <p:spPr>
          <a:xfrm>
            <a:off x="10722728" y="2239773"/>
            <a:ext cx="3558718" cy="433259"/>
          </a:xfrm>
          <a:prstGeom prst="rect">
            <a:avLst/>
          </a:prstGeom>
        </p:spPr>
        <p:txBody>
          <a:bodyPr lIns="0" tIns="0" rIns="0" bIns="0" rtlCol="0" anchor="t">
            <a:spAutoFit/>
          </a:bodyPr>
          <a:lstStyle/>
          <a:p>
            <a:pPr algn="just">
              <a:lnSpc>
                <a:spcPts val="3691"/>
              </a:lnSpc>
            </a:pPr>
            <a:r>
              <a:rPr lang="en-US" sz="2636" spc="-92">
                <a:solidFill>
                  <a:srgbClr val="000000"/>
                </a:solidFill>
                <a:latin typeface="Garet"/>
                <a:ea typeface="Garet"/>
                <a:cs typeface="Garet"/>
                <a:sym typeface="Garet"/>
              </a:rPr>
              <a:t>Analisis berdasarkan: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A23D-9E39-C37B-F907-97A2E72BB3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2FA308-AB36-4EEF-C25D-56C3B48CFAD3}"/>
              </a:ext>
            </a:extLst>
          </p:cNvPr>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A5182EE4-17CC-74C6-CD01-B10BBE49AA0F}"/>
              </a:ext>
            </a:extLst>
          </p:cNvPr>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AutoShape 4">
            <a:extLst>
              <a:ext uri="{FF2B5EF4-FFF2-40B4-BE49-F238E27FC236}">
                <a16:creationId xmlns:a16="http://schemas.microsoft.com/office/drawing/2014/main" id="{1B85F094-3DDE-EE67-3654-E3F9D4F76039}"/>
              </a:ext>
            </a:extLst>
          </p:cNvPr>
          <p:cNvSpPr/>
          <p:nvPr/>
        </p:nvSpPr>
        <p:spPr>
          <a:xfrm>
            <a:off x="14557358" y="8877300"/>
            <a:ext cx="3381688" cy="0"/>
          </a:xfrm>
          <a:prstGeom prst="line">
            <a:avLst/>
          </a:prstGeom>
          <a:ln w="762000" cap="rnd">
            <a:solidFill>
              <a:srgbClr val="FF7300"/>
            </a:solidFill>
            <a:prstDash val="solid"/>
            <a:headEnd type="none" w="sm" len="sm"/>
            <a:tailEnd type="none" w="sm" len="sm"/>
          </a:ln>
        </p:spPr>
      </p:sp>
      <p:sp>
        <p:nvSpPr>
          <p:cNvPr id="5" name="Freeform 5">
            <a:extLst>
              <a:ext uri="{FF2B5EF4-FFF2-40B4-BE49-F238E27FC236}">
                <a16:creationId xmlns:a16="http://schemas.microsoft.com/office/drawing/2014/main" id="{86685AB5-252C-E6EC-1267-41BDD6F56388}"/>
              </a:ext>
            </a:extLst>
          </p:cNvPr>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F2A20CF-E663-31B5-BE9A-DE8BB49B151F}"/>
              </a:ext>
            </a:extLst>
          </p:cNvPr>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a:extLst>
              <a:ext uri="{FF2B5EF4-FFF2-40B4-BE49-F238E27FC236}">
                <a16:creationId xmlns:a16="http://schemas.microsoft.com/office/drawing/2014/main" id="{1471864A-3EBC-8F2A-821A-F025D0FD8A2B}"/>
              </a:ext>
            </a:extLst>
          </p:cNvPr>
          <p:cNvGrpSpPr/>
          <p:nvPr/>
        </p:nvGrpSpPr>
        <p:grpSpPr>
          <a:xfrm>
            <a:off x="-881212" y="-250529"/>
            <a:ext cx="1461816" cy="12594929"/>
            <a:chOff x="0" y="0"/>
            <a:chExt cx="385005" cy="3317183"/>
          </a:xfrm>
        </p:grpSpPr>
        <p:sp>
          <p:nvSpPr>
            <p:cNvPr id="8" name="Freeform 8">
              <a:extLst>
                <a:ext uri="{FF2B5EF4-FFF2-40B4-BE49-F238E27FC236}">
                  <a16:creationId xmlns:a16="http://schemas.microsoft.com/office/drawing/2014/main" id="{202E49FE-D29A-A77C-F49F-3A4F69F03192}"/>
                </a:ext>
              </a:extLst>
            </p:cNvPr>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a:extLst>
                <a:ext uri="{FF2B5EF4-FFF2-40B4-BE49-F238E27FC236}">
                  <a16:creationId xmlns:a16="http://schemas.microsoft.com/office/drawing/2014/main" id="{5841525C-4F3A-BEE3-A307-B7478FF5CAA2}"/>
                </a:ext>
              </a:extLst>
            </p:cNvPr>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Freeform 10">
            <a:extLst>
              <a:ext uri="{FF2B5EF4-FFF2-40B4-BE49-F238E27FC236}">
                <a16:creationId xmlns:a16="http://schemas.microsoft.com/office/drawing/2014/main" id="{4210F5B4-D92C-AD4E-A66F-AE66038328E2}"/>
              </a:ext>
            </a:extLst>
          </p:cNvPr>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13" name="TextBox 13">
            <a:extLst>
              <a:ext uri="{FF2B5EF4-FFF2-40B4-BE49-F238E27FC236}">
                <a16:creationId xmlns:a16="http://schemas.microsoft.com/office/drawing/2014/main" id="{44338EEB-3E3B-4F19-4980-AEC46941B002}"/>
              </a:ext>
            </a:extLst>
          </p:cNvPr>
          <p:cNvSpPr txBox="1"/>
          <p:nvPr/>
        </p:nvSpPr>
        <p:spPr>
          <a:xfrm>
            <a:off x="1028700" y="981075"/>
            <a:ext cx="9694028" cy="881652"/>
          </a:xfrm>
          <a:prstGeom prst="rect">
            <a:avLst/>
          </a:prstGeom>
        </p:spPr>
        <p:txBody>
          <a:bodyPr lIns="0" tIns="0" rIns="0" bIns="0" rtlCol="0" anchor="t">
            <a:spAutoFit/>
          </a:bodyPr>
          <a:lstStyle/>
          <a:p>
            <a:pPr algn="just">
              <a:lnSpc>
                <a:spcPts val="3499"/>
              </a:lnSpc>
            </a:pPr>
            <a:r>
              <a:rPr lang="en-US" sz="2499" b="1" spc="-87" dirty="0">
                <a:solidFill>
                  <a:srgbClr val="000000"/>
                </a:solidFill>
                <a:latin typeface="Garet Bold"/>
                <a:ea typeface="Garet Bold"/>
                <a:cs typeface="Garet Bold"/>
                <a:sym typeface="Garet Bold"/>
              </a:rPr>
              <a:t>3.7.A. Customer Complain Chitose </a:t>
            </a:r>
          </a:p>
          <a:p>
            <a:pPr algn="just">
              <a:lnSpc>
                <a:spcPts val="3499"/>
              </a:lnSpc>
            </a:pPr>
            <a:r>
              <a:rPr lang="en-US" sz="2499" b="1" spc="-87" dirty="0" err="1">
                <a:solidFill>
                  <a:srgbClr val="000000"/>
                </a:solidFill>
                <a:latin typeface="Garet Bold"/>
                <a:ea typeface="Garet Bold"/>
                <a:cs typeface="Garet Bold"/>
                <a:sym typeface="Garet Bold"/>
              </a:rPr>
              <a:t>Berdasarkan</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Jumlah</a:t>
            </a:r>
            <a:r>
              <a:rPr lang="en-US" sz="2499" b="1" spc="-87" dirty="0">
                <a:solidFill>
                  <a:srgbClr val="000000"/>
                </a:solidFill>
                <a:latin typeface="Garet Bold"/>
                <a:ea typeface="Garet Bold"/>
                <a:cs typeface="Garet Bold"/>
                <a:sym typeface="Garet Bold"/>
              </a:rPr>
              <a:t> </a:t>
            </a:r>
            <a:r>
              <a:rPr lang="en-US" sz="2499" b="1" spc="-87" dirty="0" err="1">
                <a:solidFill>
                  <a:srgbClr val="000000"/>
                </a:solidFill>
                <a:latin typeface="Garet Bold"/>
                <a:ea typeface="Garet Bold"/>
                <a:cs typeface="Garet Bold"/>
                <a:sym typeface="Garet Bold"/>
              </a:rPr>
              <a:t>Komplain</a:t>
            </a:r>
            <a:endParaRPr lang="en-US" sz="2499" b="1" spc="-87" dirty="0">
              <a:solidFill>
                <a:srgbClr val="000000"/>
              </a:solidFill>
              <a:latin typeface="Garet Bold"/>
              <a:ea typeface="Garet Bold"/>
              <a:cs typeface="Garet Bold"/>
              <a:sym typeface="Garet Bold"/>
            </a:endParaRPr>
          </a:p>
        </p:txBody>
      </p:sp>
      <p:graphicFrame>
        <p:nvGraphicFramePr>
          <p:cNvPr id="15" name="Table 14">
            <a:extLst>
              <a:ext uri="{FF2B5EF4-FFF2-40B4-BE49-F238E27FC236}">
                <a16:creationId xmlns:a16="http://schemas.microsoft.com/office/drawing/2014/main" id="{697679DB-A592-D641-1E56-EFCA2FB5B8BC}"/>
              </a:ext>
            </a:extLst>
          </p:cNvPr>
          <p:cNvGraphicFramePr>
            <a:graphicFrameLocks noGrp="1"/>
          </p:cNvGraphicFramePr>
          <p:nvPr>
            <p:extLst>
              <p:ext uri="{D42A27DB-BD31-4B8C-83A1-F6EECF244321}">
                <p14:modId xmlns:p14="http://schemas.microsoft.com/office/powerpoint/2010/main" val="3577513264"/>
              </p:ext>
            </p:extLst>
          </p:nvPr>
        </p:nvGraphicFramePr>
        <p:xfrm>
          <a:off x="10591800" y="2344992"/>
          <a:ext cx="7315199" cy="6019803"/>
        </p:xfrm>
        <a:graphic>
          <a:graphicData uri="http://schemas.openxmlformats.org/drawingml/2006/table">
            <a:tbl>
              <a:tblPr>
                <a:tableStyleId>{5C22544A-7EE6-4342-B048-85BDC9FD1C3A}</a:tableStyleId>
              </a:tblPr>
              <a:tblGrid>
                <a:gridCol w="1786742">
                  <a:extLst>
                    <a:ext uri="{9D8B030D-6E8A-4147-A177-3AD203B41FA5}">
                      <a16:colId xmlns:a16="http://schemas.microsoft.com/office/drawing/2014/main" val="384994086"/>
                    </a:ext>
                  </a:extLst>
                </a:gridCol>
                <a:gridCol w="3741715">
                  <a:extLst>
                    <a:ext uri="{9D8B030D-6E8A-4147-A177-3AD203B41FA5}">
                      <a16:colId xmlns:a16="http://schemas.microsoft.com/office/drawing/2014/main" val="2358650009"/>
                    </a:ext>
                  </a:extLst>
                </a:gridCol>
                <a:gridCol w="1786742">
                  <a:extLst>
                    <a:ext uri="{9D8B030D-6E8A-4147-A177-3AD203B41FA5}">
                      <a16:colId xmlns:a16="http://schemas.microsoft.com/office/drawing/2014/main" val="254496612"/>
                    </a:ext>
                  </a:extLst>
                </a:gridCol>
              </a:tblGrid>
              <a:tr h="668867">
                <a:tc>
                  <a:txBody>
                    <a:bodyPr/>
                    <a:lstStyle/>
                    <a:p>
                      <a:pPr algn="ctr" fontAlgn="b">
                        <a:buNone/>
                      </a:pPr>
                      <a:r>
                        <a:rPr lang="en-US" sz="2000" u="none" strike="noStrike" dirty="0">
                          <a:solidFill>
                            <a:schemeClr val="bg1"/>
                          </a:solidFill>
                          <a:effectLst/>
                        </a:rPr>
                        <a:t>PIC</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tc>
                  <a:txBody>
                    <a:bodyPr/>
                    <a:lstStyle/>
                    <a:p>
                      <a:pPr algn="ctr" fontAlgn="b">
                        <a:buNone/>
                      </a:pPr>
                      <a:r>
                        <a:rPr lang="en-US" sz="2000" u="none" strike="noStrike" dirty="0">
                          <a:solidFill>
                            <a:schemeClr val="bg1"/>
                          </a:solidFill>
                          <a:effectLst/>
                        </a:rPr>
                        <a:t>KATEGORI COMPLAIN</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tc>
                  <a:txBody>
                    <a:bodyPr/>
                    <a:lstStyle/>
                    <a:p>
                      <a:pPr algn="ctr" fontAlgn="b">
                        <a:buNone/>
                      </a:pPr>
                      <a:r>
                        <a:rPr lang="en-US" sz="2000" u="none" strike="noStrike" dirty="0">
                          <a:solidFill>
                            <a:schemeClr val="bg1"/>
                          </a:solidFill>
                          <a:effectLst/>
                        </a:rPr>
                        <a:t>JUMLAH</a:t>
                      </a:r>
                      <a:endParaRPr lang="en-US" sz="2000" b="1" i="0" u="none" strike="noStrike" dirty="0">
                        <a:solidFill>
                          <a:schemeClr val="bg1"/>
                        </a:solidFill>
                        <a:effectLst/>
                        <a:latin typeface="Calibri" panose="020F0502020204030204" pitchFamily="34" charset="0"/>
                      </a:endParaRPr>
                    </a:p>
                  </a:txBody>
                  <a:tcPr marL="0" marR="0" marT="0" marB="0" anchor="ctr">
                    <a:solidFill>
                      <a:srgbClr val="0049AB"/>
                    </a:solidFill>
                  </a:tcPr>
                </a:tc>
                <a:extLst>
                  <a:ext uri="{0D108BD9-81ED-4DB2-BD59-A6C34878D82A}">
                    <a16:rowId xmlns:a16="http://schemas.microsoft.com/office/drawing/2014/main" val="1836728"/>
                  </a:ext>
                </a:extLst>
              </a:tr>
              <a:tr h="668867">
                <a:tc>
                  <a:txBody>
                    <a:bodyPr/>
                    <a:lstStyle/>
                    <a:p>
                      <a:pPr algn="ctr" fontAlgn="b">
                        <a:buNone/>
                      </a:pPr>
                      <a:r>
                        <a:rPr lang="en-US" sz="2000" u="none" strike="noStrike" dirty="0">
                          <a:effectLst/>
                        </a:rPr>
                        <a:t>GLOBSOURCH</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dirty="0" err="1">
                          <a:effectLst/>
                        </a:rPr>
                        <a:t>Kualitas</a:t>
                      </a:r>
                      <a:r>
                        <a:rPr lang="en-US" sz="2000" u="none" strike="noStrike" dirty="0">
                          <a:effectLst/>
                        </a:rPr>
                        <a:t> </a:t>
                      </a:r>
                      <a:r>
                        <a:rPr lang="en-US" sz="2000" u="none" strike="noStrike" dirty="0" err="1">
                          <a:effectLst/>
                        </a:rPr>
                        <a:t>suplier</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854409460"/>
                  </a:ext>
                </a:extLst>
              </a:tr>
              <a:tr h="668867">
                <a:tc rowSpan="3">
                  <a:txBody>
                    <a:bodyPr/>
                    <a:lstStyle/>
                    <a:p>
                      <a:pPr algn="ctr" fontAlgn="b">
                        <a:buNone/>
                      </a:pPr>
                      <a:r>
                        <a:rPr lang="en-US" sz="2000" u="none" strike="noStrike" dirty="0">
                          <a:effectLst/>
                        </a:rPr>
                        <a:t>PRD</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Kualitas internal</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55463133"/>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Kurang komponen (human error)</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72157912"/>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Salah komponen (human error)</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182610520"/>
                  </a:ext>
                </a:extLst>
              </a:tr>
              <a:tr h="668867">
                <a:tc rowSpan="3">
                  <a:txBody>
                    <a:bodyPr/>
                    <a:lstStyle/>
                    <a:p>
                      <a:pPr algn="ctr" fontAlgn="b">
                        <a:buNone/>
                      </a:pPr>
                      <a:r>
                        <a:rPr lang="en-US" sz="2000" u="none" strike="noStrike" dirty="0">
                          <a:effectLst/>
                        </a:rPr>
                        <a:t>SLS DIST</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Cacat akibat handling</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61712001"/>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a:effectLst/>
                        </a:rPr>
                        <a:t>Kualitas internal</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54127396"/>
                  </a:ext>
                </a:extLst>
              </a:tr>
              <a:tr h="668867">
                <a:tc vMerge="1">
                  <a:txBody>
                    <a:bodyPr/>
                    <a:lstStyle/>
                    <a:p>
                      <a:pPr algn="ctr" fontAlgn="b">
                        <a:buNone/>
                      </a:pP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r>
                        <a:rPr lang="en-US" sz="2000" u="none" strike="noStrike" dirty="0">
                          <a:effectLst/>
                        </a:rPr>
                        <a:t>Salah </a:t>
                      </a:r>
                      <a:r>
                        <a:rPr lang="en-US" sz="2000" u="none" strike="noStrike" dirty="0" err="1">
                          <a:effectLst/>
                        </a:rPr>
                        <a:t>komponen</a:t>
                      </a:r>
                      <a:r>
                        <a:rPr lang="en-US" sz="2000" u="none" strike="noStrike" dirty="0">
                          <a:effectLst/>
                        </a:rPr>
                        <a:t> (human error)</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72947924"/>
                  </a:ext>
                </a:extLst>
              </a:tr>
              <a:tr h="668867">
                <a:tc>
                  <a:txBody>
                    <a:bodyPr/>
                    <a:lstStyle/>
                    <a:p>
                      <a:pPr algn="ctr" fontAlgn="b">
                        <a:buNone/>
                      </a:pPr>
                      <a:r>
                        <a:rPr lang="en-US" sz="2000" u="none" strike="noStrike" dirty="0">
                          <a:effectLst/>
                        </a:rPr>
                        <a:t>Grand Total</a:t>
                      </a:r>
                      <a:endParaRPr lang="en-US" sz="20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buNone/>
                      </a:pPr>
                      <a:endParaRPr lang="en-US" sz="2000" b="1" i="0" u="none" strike="noStrike">
                        <a:solidFill>
                          <a:srgbClr val="000000"/>
                        </a:solidFill>
                        <a:effectLst/>
                        <a:latin typeface="Calibri" panose="020F0502020204030204" pitchFamily="34" charset="0"/>
                      </a:endParaRPr>
                    </a:p>
                  </a:txBody>
                  <a:tcPr marL="0" marR="0" marT="0" marB="0" anchor="ctr"/>
                </a:tc>
                <a:tc>
                  <a:txBody>
                    <a:bodyPr/>
                    <a:lstStyle/>
                    <a:p>
                      <a:pPr algn="ctr" fontAlgn="b">
                        <a:buNone/>
                      </a:pPr>
                      <a:r>
                        <a:rPr lang="en-US" sz="2000" u="none" strike="noStrike" dirty="0">
                          <a:effectLst/>
                        </a:rPr>
                        <a:t>20</a:t>
                      </a:r>
                      <a:endParaRPr lang="en-US" sz="20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97153712"/>
                  </a:ext>
                </a:extLst>
              </a:tr>
            </a:tbl>
          </a:graphicData>
        </a:graphic>
      </p:graphicFrame>
      <p:graphicFrame>
        <p:nvGraphicFramePr>
          <p:cNvPr id="16" name="Chart 15">
            <a:extLst>
              <a:ext uri="{FF2B5EF4-FFF2-40B4-BE49-F238E27FC236}">
                <a16:creationId xmlns:a16="http://schemas.microsoft.com/office/drawing/2014/main" id="{700FCE46-DD22-951A-67CF-92F4EE3391D7}"/>
              </a:ext>
            </a:extLst>
          </p:cNvPr>
          <p:cNvGraphicFramePr>
            <a:graphicFrameLocks/>
          </p:cNvGraphicFramePr>
          <p:nvPr>
            <p:extLst>
              <p:ext uri="{D42A27DB-BD31-4B8C-83A1-F6EECF244321}">
                <p14:modId xmlns:p14="http://schemas.microsoft.com/office/powerpoint/2010/main" val="890183651"/>
              </p:ext>
            </p:extLst>
          </p:nvPr>
        </p:nvGraphicFramePr>
        <p:xfrm>
          <a:off x="777363" y="2171700"/>
          <a:ext cx="8578406" cy="642169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45603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29149" y="647382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787821" y="1179167"/>
            <a:ext cx="10236981" cy="10236981"/>
          </a:xfrm>
          <a:custGeom>
            <a:avLst/>
            <a:gdLst/>
            <a:ahLst/>
            <a:cxnLst/>
            <a:rect l="l" t="t" r="r" b="b"/>
            <a:pathLst>
              <a:path w="10236981" h="10236981">
                <a:moveTo>
                  <a:pt x="0" y="0"/>
                </a:moveTo>
                <a:lnTo>
                  <a:pt x="10236982" y="0"/>
                </a:lnTo>
                <a:lnTo>
                  <a:pt x="10236982" y="10236982"/>
                </a:lnTo>
                <a:lnTo>
                  <a:pt x="0" y="1023698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AutoShape 4"/>
          <p:cNvSpPr/>
          <p:nvPr/>
        </p:nvSpPr>
        <p:spPr>
          <a:xfrm>
            <a:off x="14557358" y="8877300"/>
            <a:ext cx="3381688" cy="0"/>
          </a:xfrm>
          <a:prstGeom prst="line">
            <a:avLst/>
          </a:prstGeom>
          <a:ln w="762000" cap="rnd">
            <a:solidFill>
              <a:srgbClr val="FF7300"/>
            </a:solidFill>
            <a:prstDash val="solid"/>
            <a:headEnd type="none" w="sm" len="sm"/>
            <a:tailEnd type="none" w="sm" len="sm"/>
          </a:ln>
        </p:spPr>
      </p:sp>
      <p:sp>
        <p:nvSpPr>
          <p:cNvPr id="5" name="Freeform 5"/>
          <p:cNvSpPr/>
          <p:nvPr/>
        </p:nvSpPr>
        <p:spPr>
          <a:xfrm>
            <a:off x="1028700" y="44838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6579554" y="959342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881212" y="-250529"/>
            <a:ext cx="1461816" cy="12594929"/>
            <a:chOff x="0" y="0"/>
            <a:chExt cx="385005" cy="3317183"/>
          </a:xfrm>
        </p:grpSpPr>
        <p:sp>
          <p:nvSpPr>
            <p:cNvPr id="8" name="Freeform 8"/>
            <p:cNvSpPr/>
            <p:nvPr/>
          </p:nvSpPr>
          <p:spPr>
            <a:xfrm>
              <a:off x="0" y="0"/>
              <a:ext cx="385005" cy="3317183"/>
            </a:xfrm>
            <a:custGeom>
              <a:avLst/>
              <a:gdLst/>
              <a:ahLst/>
              <a:cxnLst/>
              <a:rect l="l" t="t" r="r" b="b"/>
              <a:pathLst>
                <a:path w="385005" h="3317183">
                  <a:moveTo>
                    <a:pt x="0" y="0"/>
                  </a:moveTo>
                  <a:lnTo>
                    <a:pt x="385005" y="0"/>
                  </a:lnTo>
                  <a:lnTo>
                    <a:pt x="385005" y="3317183"/>
                  </a:lnTo>
                  <a:lnTo>
                    <a:pt x="0" y="3317183"/>
                  </a:lnTo>
                  <a:close/>
                </a:path>
              </a:pathLst>
            </a:custGeom>
            <a:solidFill>
              <a:srgbClr val="1971E7"/>
            </a:solidFill>
          </p:spPr>
        </p:sp>
        <p:sp>
          <p:nvSpPr>
            <p:cNvPr id="9" name="TextBox 9"/>
            <p:cNvSpPr txBox="1"/>
            <p:nvPr/>
          </p:nvSpPr>
          <p:spPr>
            <a:xfrm>
              <a:off x="0" y="-38100"/>
              <a:ext cx="385005" cy="3355283"/>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028700" y="981075"/>
            <a:ext cx="9694028"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3.7.B. Customer Complain - Nursing Bed</a:t>
            </a:r>
          </a:p>
        </p:txBody>
      </p:sp>
      <p:sp>
        <p:nvSpPr>
          <p:cNvPr id="11" name="TextBox 11"/>
          <p:cNvSpPr txBox="1"/>
          <p:nvPr/>
        </p:nvSpPr>
        <p:spPr>
          <a:xfrm>
            <a:off x="1159021" y="2271636"/>
            <a:ext cx="2813113" cy="1060451"/>
          </a:xfrm>
          <a:prstGeom prst="rect">
            <a:avLst/>
          </a:prstGeom>
        </p:spPr>
        <p:txBody>
          <a:bodyPr lIns="0" tIns="0" rIns="0" bIns="0" rtlCol="0" anchor="t">
            <a:spAutoFit/>
          </a:bodyPr>
          <a:lstStyle/>
          <a:p>
            <a:pPr algn="ctr">
              <a:lnSpc>
                <a:spcPts val="8000"/>
              </a:lnSpc>
              <a:spcBef>
                <a:spcPct val="0"/>
              </a:spcBef>
            </a:pPr>
            <a:r>
              <a:rPr lang="en-US" sz="8000" b="1" spc="-264">
                <a:solidFill>
                  <a:srgbClr val="0049AB"/>
                </a:solidFill>
                <a:latin typeface="Garet Bold"/>
                <a:ea typeface="Garet Bold"/>
                <a:cs typeface="Garet Bold"/>
                <a:sym typeface="Garet Bold"/>
              </a:rPr>
              <a:t>2024</a:t>
            </a:r>
          </a:p>
        </p:txBody>
      </p:sp>
      <p:grpSp>
        <p:nvGrpSpPr>
          <p:cNvPr id="12" name="Group 12"/>
          <p:cNvGrpSpPr/>
          <p:nvPr/>
        </p:nvGrpSpPr>
        <p:grpSpPr>
          <a:xfrm>
            <a:off x="4676984" y="1980893"/>
            <a:ext cx="2511844" cy="1489537"/>
            <a:chOff x="0" y="0"/>
            <a:chExt cx="3349126" cy="1986049"/>
          </a:xfrm>
        </p:grpSpPr>
        <p:sp>
          <p:nvSpPr>
            <p:cNvPr id="13" name="TextBox 13"/>
            <p:cNvSpPr txBox="1"/>
            <p:nvPr/>
          </p:nvSpPr>
          <p:spPr>
            <a:xfrm>
              <a:off x="0" y="1588559"/>
              <a:ext cx="3349126" cy="397490"/>
            </a:xfrm>
            <a:prstGeom prst="rect">
              <a:avLst/>
            </a:prstGeom>
          </p:spPr>
          <p:txBody>
            <a:bodyPr lIns="0" tIns="0" rIns="0" bIns="0" rtlCol="0" anchor="t">
              <a:spAutoFit/>
            </a:bodyPr>
            <a:lstStyle/>
            <a:p>
              <a:pPr algn="ctr">
                <a:lnSpc>
                  <a:spcPts val="2599"/>
                </a:lnSpc>
              </a:pPr>
              <a:r>
                <a:rPr lang="en-US" sz="1856" spc="-64">
                  <a:solidFill>
                    <a:srgbClr val="000000"/>
                  </a:solidFill>
                  <a:latin typeface="Garet"/>
                  <a:ea typeface="Garet"/>
                  <a:cs typeface="Garet"/>
                  <a:sym typeface="Garet"/>
                </a:rPr>
                <a:t>Customer Complains</a:t>
              </a:r>
            </a:p>
          </p:txBody>
        </p:sp>
        <p:sp>
          <p:nvSpPr>
            <p:cNvPr id="14" name="TextBox 14"/>
            <p:cNvSpPr txBox="1"/>
            <p:nvPr/>
          </p:nvSpPr>
          <p:spPr>
            <a:xfrm>
              <a:off x="0" y="152400"/>
              <a:ext cx="3349126" cy="1464734"/>
            </a:xfrm>
            <a:prstGeom prst="rect">
              <a:avLst/>
            </a:prstGeom>
          </p:spPr>
          <p:txBody>
            <a:bodyPr lIns="0" tIns="0" rIns="0" bIns="0" rtlCol="0" anchor="t">
              <a:spAutoFit/>
            </a:bodyPr>
            <a:lstStyle/>
            <a:p>
              <a:pPr algn="ctr">
                <a:lnSpc>
                  <a:spcPts val="8000"/>
                </a:lnSpc>
                <a:spcBef>
                  <a:spcPct val="0"/>
                </a:spcBef>
              </a:pPr>
              <a:r>
                <a:rPr lang="en-US" sz="8000" b="1" spc="-264">
                  <a:solidFill>
                    <a:srgbClr val="C9E447"/>
                  </a:solidFill>
                  <a:latin typeface="Garet Bold"/>
                  <a:ea typeface="Garet Bold"/>
                  <a:cs typeface="Garet Bold"/>
                  <a:sym typeface="Garet Bold"/>
                </a:rPr>
                <a:t>0</a:t>
              </a:r>
            </a:p>
          </p:txBody>
        </p:sp>
      </p:grpSp>
      <p:sp>
        <p:nvSpPr>
          <p:cNvPr id="15" name="TextBox 15"/>
          <p:cNvSpPr txBox="1"/>
          <p:nvPr/>
        </p:nvSpPr>
        <p:spPr>
          <a:xfrm>
            <a:off x="1159021" y="4386252"/>
            <a:ext cx="2813113" cy="1060451"/>
          </a:xfrm>
          <a:prstGeom prst="rect">
            <a:avLst/>
          </a:prstGeom>
        </p:spPr>
        <p:txBody>
          <a:bodyPr lIns="0" tIns="0" rIns="0" bIns="0" rtlCol="0" anchor="t">
            <a:spAutoFit/>
          </a:bodyPr>
          <a:lstStyle/>
          <a:p>
            <a:pPr algn="ctr">
              <a:lnSpc>
                <a:spcPts val="8000"/>
              </a:lnSpc>
              <a:spcBef>
                <a:spcPct val="0"/>
              </a:spcBef>
            </a:pPr>
            <a:r>
              <a:rPr lang="en-US" sz="8000" b="1" spc="-264">
                <a:solidFill>
                  <a:srgbClr val="0049AB"/>
                </a:solidFill>
                <a:latin typeface="Garet Bold"/>
                <a:ea typeface="Garet Bold"/>
                <a:cs typeface="Garet Bold"/>
                <a:sym typeface="Garet Bold"/>
              </a:rPr>
              <a:t>2025</a:t>
            </a:r>
          </a:p>
        </p:txBody>
      </p:sp>
      <p:grpSp>
        <p:nvGrpSpPr>
          <p:cNvPr id="16" name="Group 16"/>
          <p:cNvGrpSpPr/>
          <p:nvPr/>
        </p:nvGrpSpPr>
        <p:grpSpPr>
          <a:xfrm>
            <a:off x="4676984" y="4095509"/>
            <a:ext cx="2511844" cy="1489537"/>
            <a:chOff x="0" y="0"/>
            <a:chExt cx="3349126" cy="1986049"/>
          </a:xfrm>
        </p:grpSpPr>
        <p:sp>
          <p:nvSpPr>
            <p:cNvPr id="17" name="TextBox 17"/>
            <p:cNvSpPr txBox="1"/>
            <p:nvPr/>
          </p:nvSpPr>
          <p:spPr>
            <a:xfrm>
              <a:off x="0" y="1588559"/>
              <a:ext cx="3349126" cy="397490"/>
            </a:xfrm>
            <a:prstGeom prst="rect">
              <a:avLst/>
            </a:prstGeom>
          </p:spPr>
          <p:txBody>
            <a:bodyPr lIns="0" tIns="0" rIns="0" bIns="0" rtlCol="0" anchor="t">
              <a:spAutoFit/>
            </a:bodyPr>
            <a:lstStyle/>
            <a:p>
              <a:pPr algn="ctr">
                <a:lnSpc>
                  <a:spcPts val="2599"/>
                </a:lnSpc>
              </a:pPr>
              <a:r>
                <a:rPr lang="en-US" sz="1856" spc="-64">
                  <a:solidFill>
                    <a:srgbClr val="000000"/>
                  </a:solidFill>
                  <a:latin typeface="Garet"/>
                  <a:ea typeface="Garet"/>
                  <a:cs typeface="Garet"/>
                  <a:sym typeface="Garet"/>
                </a:rPr>
                <a:t>Customer Complains</a:t>
              </a:r>
            </a:p>
          </p:txBody>
        </p:sp>
        <p:sp>
          <p:nvSpPr>
            <p:cNvPr id="18" name="TextBox 18"/>
            <p:cNvSpPr txBox="1"/>
            <p:nvPr/>
          </p:nvSpPr>
          <p:spPr>
            <a:xfrm>
              <a:off x="0" y="152400"/>
              <a:ext cx="3349126" cy="1464734"/>
            </a:xfrm>
            <a:prstGeom prst="rect">
              <a:avLst/>
            </a:prstGeom>
          </p:spPr>
          <p:txBody>
            <a:bodyPr lIns="0" tIns="0" rIns="0" bIns="0" rtlCol="0" anchor="t">
              <a:spAutoFit/>
            </a:bodyPr>
            <a:lstStyle/>
            <a:p>
              <a:pPr algn="ctr">
                <a:lnSpc>
                  <a:spcPts val="8000"/>
                </a:lnSpc>
                <a:spcBef>
                  <a:spcPct val="0"/>
                </a:spcBef>
              </a:pPr>
              <a:r>
                <a:rPr lang="en-US" sz="8000" b="1" spc="-264" dirty="0">
                  <a:solidFill>
                    <a:srgbClr val="FF7300"/>
                  </a:solidFill>
                  <a:latin typeface="Garet Bold"/>
                  <a:ea typeface="Garet Bold"/>
                  <a:cs typeface="Garet Bold"/>
                  <a:sym typeface="Garet Bold"/>
                </a:rPr>
                <a:t>1</a:t>
              </a:r>
            </a:p>
          </p:txBody>
        </p:sp>
      </p:grpSp>
      <p:sp>
        <p:nvSpPr>
          <p:cNvPr id="19" name="TextBox 19"/>
          <p:cNvSpPr txBox="1"/>
          <p:nvPr/>
        </p:nvSpPr>
        <p:spPr>
          <a:xfrm>
            <a:off x="11267788" y="4279608"/>
            <a:ext cx="5861191" cy="671034"/>
          </a:xfrm>
          <a:prstGeom prst="rect">
            <a:avLst/>
          </a:prstGeom>
        </p:spPr>
        <p:txBody>
          <a:bodyPr lIns="0" tIns="0" rIns="0" bIns="0" rtlCol="0" anchor="t">
            <a:spAutoFit/>
          </a:bodyPr>
          <a:lstStyle/>
          <a:p>
            <a:pPr algn="just">
              <a:lnSpc>
                <a:spcPts val="2725"/>
              </a:lnSpc>
            </a:pPr>
            <a:r>
              <a:rPr lang="en-US" sz="1946" spc="-68" dirty="0">
                <a:solidFill>
                  <a:srgbClr val="000000"/>
                </a:solidFill>
                <a:latin typeface="Garet"/>
                <a:ea typeface="Garet"/>
                <a:cs typeface="Garet"/>
                <a:sym typeface="Garet"/>
              </a:rPr>
              <a:t>Customer: </a:t>
            </a:r>
          </a:p>
          <a:p>
            <a:pPr algn="just">
              <a:lnSpc>
                <a:spcPts val="2725"/>
              </a:lnSpc>
            </a:pPr>
            <a:r>
              <a:rPr lang="en-US" sz="1946" spc="-68" dirty="0">
                <a:solidFill>
                  <a:srgbClr val="000000"/>
                </a:solidFill>
                <a:latin typeface="Garet"/>
                <a:ea typeface="Garet"/>
                <a:cs typeface="Garet"/>
                <a:sym typeface="Garet"/>
              </a:rPr>
              <a:t>PT.INDOMEDIK NIAGA PERKASA</a:t>
            </a:r>
          </a:p>
        </p:txBody>
      </p:sp>
      <p:sp>
        <p:nvSpPr>
          <p:cNvPr id="20" name="TextBox 20"/>
          <p:cNvSpPr txBox="1"/>
          <p:nvPr/>
        </p:nvSpPr>
        <p:spPr>
          <a:xfrm>
            <a:off x="11267788" y="5059884"/>
            <a:ext cx="5861191" cy="1012224"/>
          </a:xfrm>
          <a:prstGeom prst="rect">
            <a:avLst/>
          </a:prstGeom>
        </p:spPr>
        <p:txBody>
          <a:bodyPr lIns="0" tIns="0" rIns="0" bIns="0" rtlCol="0" anchor="t">
            <a:spAutoFit/>
          </a:bodyPr>
          <a:lstStyle/>
          <a:p>
            <a:pPr algn="just">
              <a:lnSpc>
                <a:spcPts val="2725"/>
              </a:lnSpc>
            </a:pPr>
            <a:r>
              <a:rPr lang="en-US" sz="1946" spc="-68">
                <a:solidFill>
                  <a:srgbClr val="000000"/>
                </a:solidFill>
                <a:latin typeface="Garet"/>
                <a:ea typeface="Garet"/>
                <a:cs typeface="Garet"/>
                <a:sym typeface="Garet"/>
              </a:rPr>
              <a:t>Product:</a:t>
            </a:r>
          </a:p>
          <a:p>
            <a:pPr algn="just">
              <a:lnSpc>
                <a:spcPts val="2725"/>
              </a:lnSpc>
            </a:pPr>
            <a:r>
              <a:rPr lang="en-US" sz="1946" spc="-68">
                <a:solidFill>
                  <a:srgbClr val="000000"/>
                </a:solidFill>
                <a:latin typeface="Garet"/>
                <a:ea typeface="Garet"/>
                <a:cs typeface="Garet"/>
                <a:sym typeface="Garet"/>
              </a:rPr>
              <a:t>FG-OPT-NSB-AS-0049</a:t>
            </a:r>
          </a:p>
          <a:p>
            <a:pPr algn="just">
              <a:lnSpc>
                <a:spcPts val="2725"/>
              </a:lnSpc>
            </a:pPr>
            <a:r>
              <a:rPr lang="en-US" sz="1946" spc="-68">
                <a:solidFill>
                  <a:srgbClr val="000000"/>
                </a:solidFill>
                <a:latin typeface="Garet"/>
                <a:ea typeface="Garet"/>
                <a:cs typeface="Garet"/>
                <a:sym typeface="Garet"/>
              </a:rPr>
              <a:t>OPTIMUS C (BED SIDE CABINET)</a:t>
            </a:r>
          </a:p>
        </p:txBody>
      </p:sp>
      <p:sp>
        <p:nvSpPr>
          <p:cNvPr id="21" name="TextBox 21"/>
          <p:cNvSpPr txBox="1"/>
          <p:nvPr/>
        </p:nvSpPr>
        <p:spPr>
          <a:xfrm>
            <a:off x="8575138" y="4403433"/>
            <a:ext cx="1987799" cy="642948"/>
          </a:xfrm>
          <a:prstGeom prst="rect">
            <a:avLst/>
          </a:prstGeom>
        </p:spPr>
        <p:txBody>
          <a:bodyPr lIns="0" tIns="0" rIns="0" bIns="0" rtlCol="0" anchor="t">
            <a:spAutoFit/>
          </a:bodyPr>
          <a:lstStyle/>
          <a:p>
            <a:pPr algn="ctr">
              <a:lnSpc>
                <a:spcPts val="4806"/>
              </a:lnSpc>
              <a:spcBef>
                <a:spcPct val="0"/>
              </a:spcBef>
            </a:pPr>
            <a:r>
              <a:rPr lang="en-US" sz="4806" b="1" spc="-158">
                <a:solidFill>
                  <a:srgbClr val="0049AB"/>
                </a:solidFill>
                <a:latin typeface="Garet Bold"/>
                <a:ea typeface="Garet Bold"/>
                <a:cs typeface="Garet Bold"/>
                <a:sym typeface="Garet Bold"/>
              </a:rPr>
              <a:t>Detail</a:t>
            </a:r>
          </a:p>
        </p:txBody>
      </p:sp>
      <p:sp>
        <p:nvSpPr>
          <p:cNvPr id="22" name="TextBox 22"/>
          <p:cNvSpPr txBox="1"/>
          <p:nvPr/>
        </p:nvSpPr>
        <p:spPr>
          <a:xfrm>
            <a:off x="11267788" y="6176883"/>
            <a:ext cx="5861191" cy="671034"/>
          </a:xfrm>
          <a:prstGeom prst="rect">
            <a:avLst/>
          </a:prstGeom>
        </p:spPr>
        <p:txBody>
          <a:bodyPr lIns="0" tIns="0" rIns="0" bIns="0" rtlCol="0" anchor="t">
            <a:spAutoFit/>
          </a:bodyPr>
          <a:lstStyle/>
          <a:p>
            <a:pPr algn="just">
              <a:lnSpc>
                <a:spcPts val="2725"/>
              </a:lnSpc>
            </a:pPr>
            <a:r>
              <a:rPr lang="en-US" sz="1946" spc="-68">
                <a:solidFill>
                  <a:srgbClr val="000000"/>
                </a:solidFill>
                <a:latin typeface="Garet"/>
                <a:ea typeface="Garet"/>
                <a:cs typeface="Garet"/>
                <a:sym typeface="Garet"/>
              </a:rPr>
              <a:t>Status: </a:t>
            </a:r>
          </a:p>
          <a:p>
            <a:pPr algn="just">
              <a:lnSpc>
                <a:spcPts val="2725"/>
              </a:lnSpc>
            </a:pPr>
            <a:r>
              <a:rPr lang="en-US" sz="1946" spc="-68">
                <a:solidFill>
                  <a:srgbClr val="000000"/>
                </a:solidFill>
                <a:latin typeface="Garet"/>
                <a:ea typeface="Garet"/>
                <a:cs typeface="Garet"/>
                <a:sym typeface="Garet"/>
              </a:rPr>
              <a:t>Closed</a:t>
            </a:r>
          </a:p>
        </p:txBody>
      </p:sp>
      <p:sp>
        <p:nvSpPr>
          <p:cNvPr id="23" name="TextBox 23"/>
          <p:cNvSpPr txBox="1"/>
          <p:nvPr/>
        </p:nvSpPr>
        <p:spPr>
          <a:xfrm>
            <a:off x="11267788" y="6952692"/>
            <a:ext cx="5861191" cy="1353415"/>
          </a:xfrm>
          <a:prstGeom prst="rect">
            <a:avLst/>
          </a:prstGeom>
        </p:spPr>
        <p:txBody>
          <a:bodyPr lIns="0" tIns="0" rIns="0" bIns="0" rtlCol="0" anchor="t">
            <a:spAutoFit/>
          </a:bodyPr>
          <a:lstStyle/>
          <a:p>
            <a:pPr algn="just">
              <a:lnSpc>
                <a:spcPts val="2725"/>
              </a:lnSpc>
            </a:pPr>
            <a:r>
              <a:rPr lang="en-US" sz="1946" spc="-68">
                <a:solidFill>
                  <a:srgbClr val="000000"/>
                </a:solidFill>
                <a:latin typeface="Garet"/>
                <a:ea typeface="Garet"/>
                <a:cs typeface="Garet"/>
                <a:sym typeface="Garet"/>
              </a:rPr>
              <a:t>Analysis: </a:t>
            </a:r>
          </a:p>
          <a:p>
            <a:pPr algn="just">
              <a:lnSpc>
                <a:spcPts val="2725"/>
              </a:lnSpc>
            </a:pPr>
            <a:r>
              <a:rPr lang="en-US" sz="1946" spc="-68">
                <a:solidFill>
                  <a:srgbClr val="000000"/>
                </a:solidFill>
                <a:latin typeface="Garet"/>
                <a:ea typeface="Garet"/>
                <a:cs typeface="Garet"/>
                <a:sym typeface="Garet"/>
              </a:rPr>
              <a:t>Cacat yang terjadi bukan dikarenakan internal, tetapi cacat terjadi atas akibat handling dari sisi Distributor.</a:t>
            </a:r>
          </a:p>
        </p:txBody>
      </p:sp>
      <p:sp>
        <p:nvSpPr>
          <p:cNvPr id="24" name="TextBox 24"/>
          <p:cNvSpPr txBox="1"/>
          <p:nvPr/>
        </p:nvSpPr>
        <p:spPr>
          <a:xfrm>
            <a:off x="1727154" y="5551478"/>
            <a:ext cx="1676846" cy="618183"/>
          </a:xfrm>
          <a:prstGeom prst="rect">
            <a:avLst/>
          </a:prstGeom>
        </p:spPr>
        <p:txBody>
          <a:bodyPr lIns="0" tIns="0" rIns="0" bIns="0" rtlCol="0" anchor="t">
            <a:spAutoFit/>
          </a:bodyPr>
          <a:lstStyle/>
          <a:p>
            <a:pPr algn="ctr">
              <a:lnSpc>
                <a:spcPts val="4768"/>
              </a:lnSpc>
              <a:spcBef>
                <a:spcPct val="0"/>
              </a:spcBef>
            </a:pPr>
            <a:r>
              <a:rPr lang="en-US" sz="4768" b="1" spc="-157">
                <a:solidFill>
                  <a:srgbClr val="C9E447"/>
                </a:solidFill>
                <a:latin typeface="Garet Bold"/>
                <a:ea typeface="Garet Bold"/>
                <a:cs typeface="Garet Bold"/>
                <a:sym typeface="Garet Bold"/>
              </a:rPr>
              <a:t>YTD</a:t>
            </a:r>
          </a:p>
        </p:txBody>
      </p:sp>
      <p:sp>
        <p:nvSpPr>
          <p:cNvPr id="25" name="Freeform 25"/>
          <p:cNvSpPr/>
          <p:nvPr/>
        </p:nvSpPr>
        <p:spPr>
          <a:xfrm>
            <a:off x="14557358" y="39826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26" name="TextBox 26"/>
          <p:cNvSpPr txBox="1"/>
          <p:nvPr/>
        </p:nvSpPr>
        <p:spPr>
          <a:xfrm>
            <a:off x="1576657" y="6259558"/>
            <a:ext cx="1977840" cy="331552"/>
          </a:xfrm>
          <a:prstGeom prst="rect">
            <a:avLst/>
          </a:prstGeom>
        </p:spPr>
        <p:txBody>
          <a:bodyPr lIns="0" tIns="0" rIns="0" bIns="0" rtlCol="0" anchor="t">
            <a:spAutoFit/>
          </a:bodyPr>
          <a:lstStyle/>
          <a:p>
            <a:pPr algn="ctr">
              <a:lnSpc>
                <a:spcPts val="2725"/>
              </a:lnSpc>
            </a:pPr>
            <a:r>
              <a:rPr lang="en-US" sz="1946" spc="-68">
                <a:solidFill>
                  <a:srgbClr val="000000"/>
                </a:solidFill>
                <a:latin typeface="Garet"/>
                <a:ea typeface="Garet"/>
                <a:cs typeface="Garet"/>
                <a:sym typeface="Garet"/>
              </a:rPr>
              <a:t>Jan - Mei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289342" y="1477894"/>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553351"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extLst>
              <p:ext uri="{D42A27DB-BD31-4B8C-83A1-F6EECF244321}">
                <p14:modId xmlns:p14="http://schemas.microsoft.com/office/powerpoint/2010/main" val="2816884980"/>
              </p:ext>
            </p:extLst>
          </p:nvPr>
        </p:nvGraphicFramePr>
        <p:xfrm>
          <a:off x="1442322" y="2286000"/>
          <a:ext cx="15403357" cy="5715001"/>
        </p:xfrm>
        <a:graphic>
          <a:graphicData uri="http://schemas.openxmlformats.org/drawingml/2006/table">
            <a:tbl>
              <a:tblPr/>
              <a:tblGrid>
                <a:gridCol w="768208">
                  <a:extLst>
                    <a:ext uri="{9D8B030D-6E8A-4147-A177-3AD203B41FA5}">
                      <a16:colId xmlns:a16="http://schemas.microsoft.com/office/drawing/2014/main" val="20000"/>
                    </a:ext>
                  </a:extLst>
                </a:gridCol>
                <a:gridCol w="7508942">
                  <a:extLst>
                    <a:ext uri="{9D8B030D-6E8A-4147-A177-3AD203B41FA5}">
                      <a16:colId xmlns:a16="http://schemas.microsoft.com/office/drawing/2014/main" val="20001"/>
                    </a:ext>
                  </a:extLst>
                </a:gridCol>
                <a:gridCol w="7126207">
                  <a:extLst>
                    <a:ext uri="{9D8B030D-6E8A-4147-A177-3AD203B41FA5}">
                      <a16:colId xmlns:a16="http://schemas.microsoft.com/office/drawing/2014/main" val="20002"/>
                    </a:ext>
                  </a:extLst>
                </a:gridCol>
              </a:tblGrid>
              <a:tr h="824648">
                <a:tc>
                  <a:txBody>
                    <a:bodyPr/>
                    <a:lstStyle/>
                    <a:p>
                      <a:pPr algn="ctr">
                        <a:lnSpc>
                          <a:spcPts val="2659"/>
                        </a:lnSpc>
                        <a:defRPr/>
                      </a:pPr>
                      <a:r>
                        <a:rPr lang="en-US" sz="1899"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659"/>
                        </a:lnSpc>
                        <a:defRPr/>
                      </a:pPr>
                      <a:r>
                        <a:rPr lang="en-US" sz="1899" b="1">
                          <a:solidFill>
                            <a:srgbClr val="000000"/>
                          </a:solidFill>
                          <a:latin typeface="Garet Bold"/>
                          <a:ea typeface="Garet Bold"/>
                          <a:cs typeface="Garet Bold"/>
                          <a:sym typeface="Garet Bold"/>
                        </a:rPr>
                        <a:t>Isu RTM Sebelumnya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tc>
                  <a:txBody>
                    <a:bodyPr/>
                    <a:lstStyle/>
                    <a:p>
                      <a:pPr algn="ctr">
                        <a:lnSpc>
                          <a:spcPts val="2380"/>
                        </a:lnSpc>
                        <a:defRPr/>
                      </a:pPr>
                      <a:r>
                        <a:rPr lang="en-US" sz="1700" b="1" dirty="0">
                          <a:solidFill>
                            <a:srgbClr val="000000"/>
                          </a:solidFill>
                          <a:latin typeface="Garet Bold"/>
                          <a:ea typeface="Garet Bold"/>
                          <a:cs typeface="Garet Bold"/>
                          <a:sym typeface="Garet Bold"/>
                        </a:rPr>
                        <a:t>Update</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D9E4"/>
                    </a:solidFill>
                  </a:tcPr>
                </a:tc>
                <a:extLst>
                  <a:ext uri="{0D108BD9-81ED-4DB2-BD59-A6C34878D82A}">
                    <a16:rowId xmlns:a16="http://schemas.microsoft.com/office/drawing/2014/main" val="10000"/>
                  </a:ext>
                </a:extLst>
              </a:tr>
              <a:tr h="1668473">
                <a:tc>
                  <a:txBody>
                    <a:bodyPr/>
                    <a:lstStyle/>
                    <a:p>
                      <a:pPr algn="ctr">
                        <a:lnSpc>
                          <a:spcPts val="2380"/>
                        </a:lnSpc>
                        <a:defRPr/>
                      </a:pPr>
                      <a:r>
                        <a:rPr lang="en-US" sz="1700" dirty="0">
                          <a:solidFill>
                            <a:srgbClr val="000000"/>
                          </a:solidFill>
                          <a:latin typeface="Garet"/>
                          <a:ea typeface="Garet"/>
                          <a:cs typeface="Garet"/>
                          <a:sym typeface="Garet"/>
                          <a:hlinkClick r:id="rId6" action="ppaction://hlinksldjump"/>
                        </a:rPr>
                        <a:t>10</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Dari data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terdapat</a:t>
                      </a:r>
                      <a:r>
                        <a:rPr lang="en-US" sz="1700" dirty="0">
                          <a:solidFill>
                            <a:srgbClr val="000000"/>
                          </a:solidFill>
                          <a:latin typeface="Garet"/>
                          <a:ea typeface="Garet"/>
                          <a:cs typeface="Garet"/>
                          <a:sym typeface="Garet"/>
                        </a:rPr>
                        <a:t> 3 vendor </a:t>
                      </a:r>
                      <a:r>
                        <a:rPr lang="en-US" sz="1700" dirty="0" err="1">
                          <a:solidFill>
                            <a:srgbClr val="000000"/>
                          </a:solidFill>
                          <a:latin typeface="Garet"/>
                          <a:ea typeface="Garet"/>
                          <a:cs typeface="Garet"/>
                          <a:sym typeface="Garet"/>
                        </a:rPr>
                        <a:t>dengan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ditetapkan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tindak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lanjut</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menaikan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terendah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pada </a:t>
                      </a:r>
                      <a:r>
                        <a:rPr lang="en-US" sz="1700" dirty="0" err="1">
                          <a:solidFill>
                            <a:srgbClr val="000000"/>
                          </a:solidFill>
                          <a:latin typeface="Garet"/>
                          <a:ea typeface="Garet"/>
                          <a:cs typeface="Garet"/>
                          <a:sym typeface="Garet"/>
                        </a:rPr>
                        <a:t>saat</a:t>
                      </a:r>
                      <a:r>
                        <a:rPr lang="en-US" sz="1700" dirty="0">
                          <a:solidFill>
                            <a:srgbClr val="000000"/>
                          </a:solidFill>
                          <a:latin typeface="Garet"/>
                          <a:ea typeface="Garet"/>
                          <a:cs typeface="Garet"/>
                          <a:sym typeface="Garet"/>
                        </a:rPr>
                        <a:t> RTM </a:t>
                      </a:r>
                      <a:r>
                        <a:rPr lang="en-US" sz="1700" dirty="0" err="1">
                          <a:solidFill>
                            <a:srgbClr val="000000"/>
                          </a:solidFill>
                          <a:latin typeface="Garet"/>
                          <a:ea typeface="Garet"/>
                          <a:cs typeface="Garet"/>
                          <a:sym typeface="Garet"/>
                        </a:rPr>
                        <a:t>selanjutnya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dicheck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apakah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ada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perbaikan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a:solidFill>
                            <a:srgbClr val="000000"/>
                          </a:solidFill>
                          <a:latin typeface="Garet"/>
                          <a:ea typeface="Garet"/>
                          <a:cs typeface="Garet"/>
                          <a:sym typeface="Garet"/>
                        </a:rPr>
                        <a:t>Data terlampir.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3960">
                <a:tc>
                  <a:txBody>
                    <a:bodyPr/>
                    <a:lstStyle/>
                    <a:p>
                      <a:pPr algn="ctr">
                        <a:lnSpc>
                          <a:spcPts val="2380"/>
                        </a:lnSpc>
                        <a:defRPr/>
                      </a:pPr>
                      <a:r>
                        <a:rPr lang="en-US" sz="1700" dirty="0">
                          <a:solidFill>
                            <a:srgbClr val="000000"/>
                          </a:solidFill>
                          <a:latin typeface="Garet"/>
                          <a:ea typeface="Garet"/>
                          <a:cs typeface="Garet"/>
                          <a:sym typeface="Garet"/>
                        </a:rPr>
                        <a:t>11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Hasil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dishare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a:t>
                      </a:r>
                      <a:r>
                        <a:rPr lang="en-US" sz="1700" dirty="0">
                          <a:solidFill>
                            <a:srgbClr val="000000"/>
                          </a:solidFill>
                          <a:latin typeface="Garet"/>
                          <a:ea typeface="Garet"/>
                          <a:cs typeface="Garet"/>
                          <a:sym typeface="Garet"/>
                        </a:rPr>
                        <a:t> vendor </a:t>
                      </a:r>
                      <a:r>
                        <a:rPr lang="en-US" sz="1700" dirty="0" err="1">
                          <a:solidFill>
                            <a:srgbClr val="000000"/>
                          </a:solidFill>
                          <a:latin typeface="Garet"/>
                          <a:ea typeface="Garet"/>
                          <a:cs typeface="Garet"/>
                          <a:sym typeface="Garet"/>
                        </a:rPr>
                        <a:t>bersangkutan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disimpan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internal Purchasing.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a:solidFill>
                            <a:srgbClr val="000000"/>
                          </a:solidFill>
                          <a:latin typeface="Garet"/>
                          <a:ea typeface="Garet"/>
                          <a:cs typeface="Garet"/>
                          <a:sym typeface="Garet"/>
                        </a:rPr>
                        <a:t>Hasil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dishare</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hanya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vendor yang </a:t>
                      </a:r>
                      <a:r>
                        <a:rPr lang="en-US" sz="1700" dirty="0" err="1">
                          <a:solidFill>
                            <a:srgbClr val="000000"/>
                          </a:solidFill>
                          <a:latin typeface="Garet"/>
                          <a:ea typeface="Garet"/>
                          <a:cs typeface="Garet"/>
                          <a:sym typeface="Garet"/>
                        </a:rPr>
                        <a:t>bermasalah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selama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dari</a:t>
                      </a:r>
                      <a:r>
                        <a:rPr lang="en-US" sz="1700" dirty="0">
                          <a:solidFill>
                            <a:srgbClr val="000000"/>
                          </a:solidFill>
                          <a:latin typeface="Garet"/>
                          <a:ea typeface="Garet"/>
                          <a:cs typeface="Garet"/>
                          <a:sym typeface="Garet"/>
                        </a:rPr>
                        <a:t> Purchasing </a:t>
                      </a:r>
                      <a:r>
                        <a:rPr lang="en-US" sz="1700" dirty="0" err="1">
                          <a:solidFill>
                            <a:srgbClr val="000000"/>
                          </a:solidFill>
                          <a:latin typeface="Garet"/>
                          <a:ea typeface="Garet"/>
                          <a:cs typeface="Garet"/>
                          <a:sym typeface="Garet"/>
                        </a:rPr>
                        <a:t>lakukan</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3960">
                <a:tc>
                  <a:txBody>
                    <a:bodyPr/>
                    <a:lstStyle/>
                    <a:p>
                      <a:pPr algn="ctr">
                        <a:lnSpc>
                          <a:spcPts val="2380"/>
                        </a:lnSpc>
                        <a:defRPr/>
                      </a:pPr>
                      <a:r>
                        <a:rPr lang="en-US" sz="1700" dirty="0">
                          <a:solidFill>
                            <a:srgbClr val="000000"/>
                          </a:solidFill>
                          <a:latin typeface="Garet"/>
                          <a:sym typeface="Garet"/>
                          <a:hlinkClick r:id="rId7" action="ppaction://hlinksldjump"/>
                        </a:rPr>
                        <a:t>12</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Review </a:t>
                      </a:r>
                      <a:r>
                        <a:rPr lang="en-US" sz="1700" dirty="0" err="1">
                          <a:solidFill>
                            <a:srgbClr val="000000"/>
                          </a:solidFill>
                          <a:latin typeface="Garet"/>
                          <a:ea typeface="Garet"/>
                          <a:cs typeface="Garet"/>
                          <a:sym typeface="Garet"/>
                        </a:rPr>
                        <a:t>kategori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kinerja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 oleh Purchasing &amp; CMS.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dilakukan</a:t>
                      </a:r>
                      <a:r>
                        <a:rPr lang="en-US" sz="1700" dirty="0">
                          <a:solidFill>
                            <a:srgbClr val="000000"/>
                          </a:solidFill>
                          <a:latin typeface="Garet"/>
                          <a:ea typeface="Garet"/>
                          <a:cs typeface="Garet"/>
                          <a:sym typeface="Garet"/>
                        </a:rPr>
                        <a:t> review dan </a:t>
                      </a:r>
                      <a:r>
                        <a:rPr lang="en-US" sz="1700" dirty="0" err="1">
                          <a:solidFill>
                            <a:srgbClr val="000000"/>
                          </a:solidFill>
                          <a:latin typeface="Garet"/>
                          <a:ea typeface="Garet"/>
                          <a:cs typeface="Garet"/>
                          <a:sym typeface="Garet"/>
                        </a:rPr>
                        <a:t>koreksi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terhadap</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standar</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penilaian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kinerja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pemasok</a:t>
                      </a:r>
                      <a:r>
                        <a:rPr lang="en-US" sz="1700" dirty="0">
                          <a:solidFill>
                            <a:srgbClr val="000000"/>
                          </a:solidFill>
                          <a:latin typeface="Garet"/>
                          <a:ea typeface="Garet"/>
                          <a:cs typeface="Garet"/>
                          <a:sym typeface="Garet"/>
                        </a:rPr>
                        <a: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3960">
                <a:tc>
                  <a:txBody>
                    <a:bodyPr/>
                    <a:lstStyle/>
                    <a:p>
                      <a:pPr algn="ctr">
                        <a:lnSpc>
                          <a:spcPts val="2380"/>
                        </a:lnSpc>
                        <a:defRPr/>
                      </a:pPr>
                      <a:r>
                        <a:rPr lang="en-US" sz="1700" dirty="0">
                          <a:solidFill>
                            <a:srgbClr val="000000"/>
                          </a:solidFill>
                          <a:latin typeface="Garet"/>
                          <a:ea typeface="Garet"/>
                          <a:cs typeface="Garet"/>
                          <a:sym typeface="Garet"/>
                        </a:rPr>
                        <a:t>13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380"/>
                        </a:lnSpc>
                        <a:defRPr/>
                      </a:pPr>
                      <a:r>
                        <a:rPr lang="en-US" sz="1700" dirty="0">
                          <a:solidFill>
                            <a:srgbClr val="000000"/>
                          </a:solidFill>
                          <a:latin typeface="Garet"/>
                          <a:ea typeface="Garet"/>
                          <a:cs typeface="Garet"/>
                          <a:sym typeface="Garet"/>
                        </a:rPr>
                        <a:t>Engineering </a:t>
                      </a:r>
                      <a:r>
                        <a:rPr lang="en-US" sz="1700" dirty="0" err="1">
                          <a:solidFill>
                            <a:srgbClr val="000000"/>
                          </a:solidFill>
                          <a:latin typeface="Garet"/>
                          <a:ea typeface="Garet"/>
                          <a:cs typeface="Garet"/>
                          <a:sym typeface="Garet"/>
                        </a:rPr>
                        <a:t>perlu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membuat</a:t>
                      </a:r>
                      <a:r>
                        <a:rPr lang="en-US" sz="1700" dirty="0">
                          <a:solidFill>
                            <a:srgbClr val="000000"/>
                          </a:solidFill>
                          <a:latin typeface="Garet"/>
                          <a:ea typeface="Garet"/>
                          <a:cs typeface="Garet"/>
                          <a:sym typeface="Garet"/>
                        </a:rPr>
                        <a:t> data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buku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atas</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mesin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kemudian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diserahkan</a:t>
                      </a:r>
                      <a:r>
                        <a:rPr lang="en-US" sz="1700" dirty="0">
                          <a:solidFill>
                            <a:srgbClr val="000000"/>
                          </a:solidFill>
                          <a:latin typeface="Garet"/>
                          <a:ea typeface="Garet"/>
                          <a:cs typeface="Garet"/>
                          <a:sym typeface="Garet"/>
                        </a:rPr>
                        <a:t> FIACO.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380"/>
                        </a:lnSpc>
                        <a:defRPr/>
                      </a:pPr>
                      <a:r>
                        <a:rPr lang="en-US" sz="1700" dirty="0" err="1">
                          <a:solidFill>
                            <a:srgbClr val="000000"/>
                          </a:solidFill>
                          <a:latin typeface="Garet"/>
                          <a:ea typeface="Garet"/>
                          <a:cs typeface="Garet"/>
                          <a:sym typeface="Garet"/>
                        </a:rPr>
                        <a:t>Mesin</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tidak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aktif</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diidentifikasi</a:t>
                      </a:r>
                      <a:r>
                        <a:rPr lang="en-US" sz="1700" dirty="0">
                          <a:solidFill>
                            <a:srgbClr val="000000"/>
                          </a:solidFill>
                          <a:latin typeface="Garet"/>
                          <a:ea typeface="Garet"/>
                          <a:cs typeface="Garet"/>
                          <a:sym typeface="Garet"/>
                        </a:rPr>
                        <a:t> dan </a:t>
                      </a:r>
                      <a:r>
                        <a:rPr lang="en-US" sz="1700" dirty="0" err="1">
                          <a:solidFill>
                            <a:srgbClr val="000000"/>
                          </a:solidFill>
                          <a:latin typeface="Garet"/>
                          <a:ea typeface="Garet"/>
                          <a:cs typeface="Garet"/>
                          <a:sym typeface="Garet"/>
                        </a:rPr>
                        <a:t>nilai</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buku</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sudah</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ada</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untuk</a:t>
                      </a:r>
                      <a:r>
                        <a:rPr lang="en-US" sz="1700" dirty="0">
                          <a:solidFill>
                            <a:srgbClr val="000000"/>
                          </a:solidFill>
                          <a:latin typeface="Garet"/>
                          <a:ea typeface="Garet"/>
                          <a:cs typeface="Garet"/>
                          <a:sym typeface="Garet"/>
                        </a:rPr>
                        <a:t> </a:t>
                      </a:r>
                      <a:r>
                        <a:rPr lang="en-US" sz="1700" dirty="0" err="1">
                          <a:solidFill>
                            <a:srgbClr val="000000"/>
                          </a:solidFill>
                          <a:latin typeface="Garet"/>
                          <a:ea typeface="Garet"/>
                          <a:cs typeface="Garet"/>
                          <a:sym typeface="Garet"/>
                        </a:rPr>
                        <a:t>aset</a:t>
                      </a:r>
                      <a:r>
                        <a:rPr lang="en-US" sz="1700" dirty="0">
                          <a:solidFill>
                            <a:srgbClr val="000000"/>
                          </a:solidFill>
                          <a:latin typeface="Garet"/>
                          <a:ea typeface="Garet"/>
                          <a:cs typeface="Garet"/>
                          <a:sym typeface="Garet"/>
                        </a:rPr>
                        <a:t> yang </a:t>
                      </a:r>
                      <a:r>
                        <a:rPr lang="en-US" sz="1700" dirty="0" err="1">
                          <a:solidFill>
                            <a:srgbClr val="000000"/>
                          </a:solidFill>
                          <a:latin typeface="Garet"/>
                          <a:ea typeface="Garet"/>
                          <a:cs typeface="Garet"/>
                          <a:sym typeface="Garet"/>
                        </a:rPr>
                        <a:t>tercatat</a:t>
                      </a:r>
                      <a:r>
                        <a:rPr lang="en-US" sz="1700" dirty="0">
                          <a:solidFill>
                            <a:srgbClr val="000000"/>
                          </a:solidFill>
                          <a:latin typeface="Garet"/>
                          <a:ea typeface="Garet"/>
                          <a:cs typeface="Garet"/>
                          <a:sym typeface="Garet"/>
                        </a:rPr>
                        <a:t> di SAP.</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Freeform 9"/>
          <p:cNvSpPr/>
          <p:nvPr/>
        </p:nvSpPr>
        <p:spPr>
          <a:xfrm>
            <a:off x="16600772" y="593480"/>
            <a:ext cx="1224286" cy="1224286"/>
          </a:xfrm>
          <a:custGeom>
            <a:avLst/>
            <a:gdLst/>
            <a:ahLst/>
            <a:cxnLst/>
            <a:rect l="l" t="t" r="r" b="b"/>
            <a:pathLst>
              <a:path w="1224286" h="1224286">
                <a:moveTo>
                  <a:pt x="0" y="0"/>
                </a:moveTo>
                <a:lnTo>
                  <a:pt x="1224287" y="0"/>
                </a:lnTo>
                <a:lnTo>
                  <a:pt x="1224287" y="1224287"/>
                </a:lnTo>
                <a:lnTo>
                  <a:pt x="0" y="1224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028700" y="8240159"/>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804357" y="72230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sp>
        <p:nvSpPr>
          <p:cNvPr id="12" name="TextBox 12"/>
          <p:cNvSpPr txBox="1"/>
          <p:nvPr/>
        </p:nvSpPr>
        <p:spPr>
          <a:xfrm>
            <a:off x="804357" y="20058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Periode Pelaksanaan Audit  :</a:t>
            </a:r>
          </a:p>
        </p:txBody>
      </p:sp>
      <p:sp>
        <p:nvSpPr>
          <p:cNvPr id="13" name="TextBox 13"/>
          <p:cNvSpPr txBox="1"/>
          <p:nvPr/>
        </p:nvSpPr>
        <p:spPr>
          <a:xfrm>
            <a:off x="762348" y="403151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Tujuan Audit                                   : </a:t>
            </a:r>
          </a:p>
        </p:txBody>
      </p:sp>
      <p:sp>
        <p:nvSpPr>
          <p:cNvPr id="14" name="TextBox 14"/>
          <p:cNvSpPr txBox="1"/>
          <p:nvPr/>
        </p:nvSpPr>
        <p:spPr>
          <a:xfrm>
            <a:off x="5716749" y="20058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23 - 30 April 2025</a:t>
            </a:r>
          </a:p>
        </p:txBody>
      </p:sp>
      <p:sp>
        <p:nvSpPr>
          <p:cNvPr id="15" name="TextBox 15"/>
          <p:cNvSpPr txBox="1"/>
          <p:nvPr/>
        </p:nvSpPr>
        <p:spPr>
          <a:xfrm>
            <a:off x="5674739" y="4031513"/>
            <a:ext cx="10294488"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Dalam rangka pemenuhan persyaratan sertifikasi Sistem Manajemen Terintegrasi dan menjaga sistem perusahaan yang sudah berjalan.</a:t>
            </a:r>
          </a:p>
        </p:txBody>
      </p:sp>
      <p:sp>
        <p:nvSpPr>
          <p:cNvPr id="16" name="TextBox 16"/>
          <p:cNvSpPr txBox="1"/>
          <p:nvPr/>
        </p:nvSpPr>
        <p:spPr>
          <a:xfrm>
            <a:off x="762348" y="5625363"/>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Metode Audit                                : </a:t>
            </a:r>
          </a:p>
        </p:txBody>
      </p:sp>
      <p:sp>
        <p:nvSpPr>
          <p:cNvPr id="17" name="TextBox 17"/>
          <p:cNvSpPr txBox="1"/>
          <p:nvPr/>
        </p:nvSpPr>
        <p:spPr>
          <a:xfrm>
            <a:off x="5674739" y="5625363"/>
            <a:ext cx="9321722"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Interview &amp; Visit On-site</a:t>
            </a:r>
          </a:p>
        </p:txBody>
      </p:sp>
      <p:sp>
        <p:nvSpPr>
          <p:cNvPr id="18" name="TextBox 18"/>
          <p:cNvSpPr txBox="1"/>
          <p:nvPr/>
        </p:nvSpPr>
        <p:spPr>
          <a:xfrm>
            <a:off x="762348" y="6290740"/>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Auditor                                              : </a:t>
            </a:r>
          </a:p>
        </p:txBody>
      </p:sp>
      <p:sp>
        <p:nvSpPr>
          <p:cNvPr id="19" name="TextBox 19"/>
          <p:cNvSpPr txBox="1"/>
          <p:nvPr/>
        </p:nvSpPr>
        <p:spPr>
          <a:xfrm>
            <a:off x="5674739" y="6290740"/>
            <a:ext cx="11850913"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Maudina Rachmawati, Reggi Raenaldi, Kisty Riagustina, Fitri Nuzulianti N.E., Fitri Febriani E.P., Adhi Prasetia U., Yulan Septian, Andreas Asmara, dan Rizky Dwi Anggoro.</a:t>
            </a:r>
          </a:p>
        </p:txBody>
      </p:sp>
      <p:sp>
        <p:nvSpPr>
          <p:cNvPr id="20" name="TextBox 20"/>
          <p:cNvSpPr txBox="1"/>
          <p:nvPr/>
        </p:nvSpPr>
        <p:spPr>
          <a:xfrm>
            <a:off x="804357" y="2799613"/>
            <a:ext cx="451335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Waktu Pelaksanaan                  : </a:t>
            </a:r>
          </a:p>
        </p:txBody>
      </p:sp>
      <p:sp>
        <p:nvSpPr>
          <p:cNvPr id="21" name="TextBox 21"/>
          <p:cNvSpPr txBox="1"/>
          <p:nvPr/>
        </p:nvSpPr>
        <p:spPr>
          <a:xfrm>
            <a:off x="5716749" y="2799613"/>
            <a:ext cx="4513355"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Pukul 09.00 - Selesai; dan</a:t>
            </a:r>
          </a:p>
          <a:p>
            <a:pPr algn="just">
              <a:lnSpc>
                <a:spcPts val="3499"/>
              </a:lnSpc>
            </a:pPr>
            <a:r>
              <a:rPr lang="en-US" sz="2499" spc="-87">
                <a:solidFill>
                  <a:srgbClr val="000000"/>
                </a:solidFill>
                <a:latin typeface="Garet"/>
                <a:ea typeface="Garet"/>
                <a:cs typeface="Garet"/>
                <a:sym typeface="Garet"/>
              </a:rPr>
              <a:t>Pukul 13.00 - Selesai.</a:t>
            </a:r>
          </a:p>
        </p:txBody>
      </p:sp>
      <p:sp>
        <p:nvSpPr>
          <p:cNvPr id="22" name="Freeform 22"/>
          <p:cNvSpPr/>
          <p:nvPr/>
        </p:nvSpPr>
        <p:spPr>
          <a:xfrm>
            <a:off x="14824394" y="394883"/>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23" name="TextBox 23"/>
          <p:cNvSpPr txBox="1"/>
          <p:nvPr/>
        </p:nvSpPr>
        <p:spPr>
          <a:xfrm>
            <a:off x="804357" y="7836965"/>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Observer                                         : </a:t>
            </a:r>
          </a:p>
        </p:txBody>
      </p:sp>
      <p:sp>
        <p:nvSpPr>
          <p:cNvPr id="24" name="TextBox 24"/>
          <p:cNvSpPr txBox="1"/>
          <p:nvPr/>
        </p:nvSpPr>
        <p:spPr>
          <a:xfrm>
            <a:off x="5674739" y="7836965"/>
            <a:ext cx="11850913"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Muhammad Arifin, Raka Putri Agfial, Mega Oktaviani, Yani Sumarni, Rima Budiarti, dan Anysah Murtirinjani.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E0D3-C825-EEB7-8B24-1CD2CE9EABE0}"/>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19A2BCB8-31FF-21F2-B4F4-8F8F0A622B9B}"/>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a:extLst>
              <a:ext uri="{FF2B5EF4-FFF2-40B4-BE49-F238E27FC236}">
                <a16:creationId xmlns:a16="http://schemas.microsoft.com/office/drawing/2014/main" id="{C79B6FF5-6A0F-3573-A720-64629E50BA58}"/>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a:extLst>
              <a:ext uri="{FF2B5EF4-FFF2-40B4-BE49-F238E27FC236}">
                <a16:creationId xmlns:a16="http://schemas.microsoft.com/office/drawing/2014/main" id="{0D54BDA9-E279-6228-B11A-7250C7BEC0C8}"/>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2" name="Chart 1">
            <a:extLst>
              <a:ext uri="{FF2B5EF4-FFF2-40B4-BE49-F238E27FC236}">
                <a16:creationId xmlns:a16="http://schemas.microsoft.com/office/drawing/2014/main" id="{60FA7AFB-FA10-072D-2BDC-CD52F9312BEE}"/>
              </a:ext>
            </a:extLst>
          </p:cNvPr>
          <p:cNvGraphicFramePr>
            <a:graphicFrameLocks/>
          </p:cNvGraphicFramePr>
          <p:nvPr>
            <p:extLst>
              <p:ext uri="{D42A27DB-BD31-4B8C-83A1-F6EECF244321}">
                <p14:modId xmlns:p14="http://schemas.microsoft.com/office/powerpoint/2010/main" val="1044069424"/>
              </p:ext>
            </p:extLst>
          </p:nvPr>
        </p:nvGraphicFramePr>
        <p:xfrm>
          <a:off x="347663" y="1638300"/>
          <a:ext cx="54864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3AA8E1EC-F5D8-5C05-2924-8D70CF78078A}"/>
              </a:ext>
            </a:extLst>
          </p:cNvPr>
          <p:cNvGraphicFramePr>
            <a:graphicFrameLocks/>
          </p:cNvGraphicFramePr>
          <p:nvPr>
            <p:extLst>
              <p:ext uri="{D42A27DB-BD31-4B8C-83A1-F6EECF244321}">
                <p14:modId xmlns:p14="http://schemas.microsoft.com/office/powerpoint/2010/main" val="2028367160"/>
              </p:ext>
            </p:extLst>
          </p:nvPr>
        </p:nvGraphicFramePr>
        <p:xfrm>
          <a:off x="347663" y="5295900"/>
          <a:ext cx="54864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Table 3">
            <a:extLst>
              <a:ext uri="{FF2B5EF4-FFF2-40B4-BE49-F238E27FC236}">
                <a16:creationId xmlns:a16="http://schemas.microsoft.com/office/drawing/2014/main" id="{168AA85E-6C72-9D1B-067B-475C90721F91}"/>
              </a:ext>
            </a:extLst>
          </p:cNvPr>
          <p:cNvGraphicFramePr>
            <a:graphicFrameLocks noGrp="1"/>
          </p:cNvGraphicFramePr>
          <p:nvPr>
            <p:extLst>
              <p:ext uri="{D42A27DB-BD31-4B8C-83A1-F6EECF244321}">
                <p14:modId xmlns:p14="http://schemas.microsoft.com/office/powerpoint/2010/main" val="3478177897"/>
              </p:ext>
            </p:extLst>
          </p:nvPr>
        </p:nvGraphicFramePr>
        <p:xfrm>
          <a:off x="6100719" y="1638300"/>
          <a:ext cx="11811000" cy="7459110"/>
        </p:xfrm>
        <a:graphic>
          <a:graphicData uri="http://schemas.openxmlformats.org/drawingml/2006/table">
            <a:tbl>
              <a:tblPr>
                <a:tableStyleId>{5C22544A-7EE6-4342-B048-85BDC9FD1C3A}</a:tableStyleId>
              </a:tblPr>
              <a:tblGrid>
                <a:gridCol w="8148681">
                  <a:extLst>
                    <a:ext uri="{9D8B030D-6E8A-4147-A177-3AD203B41FA5}">
                      <a16:colId xmlns:a16="http://schemas.microsoft.com/office/drawing/2014/main" val="1891789391"/>
                    </a:ext>
                  </a:extLst>
                </a:gridCol>
                <a:gridCol w="2209800">
                  <a:extLst>
                    <a:ext uri="{9D8B030D-6E8A-4147-A177-3AD203B41FA5}">
                      <a16:colId xmlns:a16="http://schemas.microsoft.com/office/drawing/2014/main" val="4050737601"/>
                    </a:ext>
                  </a:extLst>
                </a:gridCol>
                <a:gridCol w="1452519">
                  <a:extLst>
                    <a:ext uri="{9D8B030D-6E8A-4147-A177-3AD203B41FA5}">
                      <a16:colId xmlns:a16="http://schemas.microsoft.com/office/drawing/2014/main" val="188195489"/>
                    </a:ext>
                  </a:extLst>
                </a:gridCol>
              </a:tblGrid>
              <a:tr h="467360">
                <a:tc>
                  <a:txBody>
                    <a:bodyPr/>
                    <a:lstStyle/>
                    <a:p>
                      <a:pPr algn="ctr" fontAlgn="b">
                        <a:buNone/>
                      </a:pPr>
                      <a:r>
                        <a:rPr lang="en-US" sz="2000" b="1" u="none" strike="noStrike" dirty="0">
                          <a:solidFill>
                            <a:schemeClr val="bg1"/>
                          </a:solidFill>
                          <a:effectLst/>
                          <a:latin typeface="+mn-lt"/>
                        </a:rPr>
                        <a:t>Reference</a:t>
                      </a:r>
                      <a:endParaRPr lang="en-US" sz="2000" b="1" i="0" u="none" strike="noStrike" dirty="0">
                        <a:solidFill>
                          <a:schemeClr val="bg1"/>
                        </a:solidFill>
                        <a:effectLst/>
                        <a:latin typeface="+mn-lt"/>
                      </a:endParaRPr>
                    </a:p>
                  </a:txBody>
                  <a:tcPr marL="7330" marR="7330" marT="7330" marB="0" anchor="ctr">
                    <a:solidFill>
                      <a:srgbClr val="0049AB"/>
                    </a:solidFill>
                  </a:tcPr>
                </a:tc>
                <a:tc>
                  <a:txBody>
                    <a:bodyPr/>
                    <a:lstStyle/>
                    <a:p>
                      <a:pPr algn="ctr" fontAlgn="b">
                        <a:buNone/>
                      </a:pPr>
                      <a:r>
                        <a:rPr lang="en-US" sz="2000" b="1" u="none" strike="noStrike" dirty="0" err="1">
                          <a:solidFill>
                            <a:schemeClr val="bg1"/>
                          </a:solidFill>
                          <a:effectLst/>
                          <a:latin typeface="+mn-lt"/>
                        </a:rPr>
                        <a:t>Departement</a:t>
                      </a:r>
                      <a:endParaRPr lang="en-US" sz="2000" b="1" i="0" u="none" strike="noStrike" dirty="0">
                        <a:solidFill>
                          <a:schemeClr val="bg1"/>
                        </a:solidFill>
                        <a:effectLst/>
                        <a:latin typeface="+mn-lt"/>
                      </a:endParaRPr>
                    </a:p>
                  </a:txBody>
                  <a:tcPr marL="7330" marR="7330" marT="7330" marB="0" anchor="ctr">
                    <a:solidFill>
                      <a:srgbClr val="0049AB"/>
                    </a:solidFill>
                  </a:tcPr>
                </a:tc>
                <a:tc>
                  <a:txBody>
                    <a:bodyPr/>
                    <a:lstStyle/>
                    <a:p>
                      <a:pPr algn="ctr" fontAlgn="b">
                        <a:buNone/>
                      </a:pPr>
                      <a:r>
                        <a:rPr lang="en-US" sz="2000" b="1" u="none" strike="noStrike" dirty="0" err="1">
                          <a:solidFill>
                            <a:schemeClr val="bg1"/>
                          </a:solidFill>
                          <a:effectLst/>
                          <a:latin typeface="+mn-lt"/>
                        </a:rPr>
                        <a:t>Jumlah</a:t>
                      </a:r>
                      <a:endParaRPr lang="en-US" sz="2000" b="1" i="0" u="none" strike="noStrike" dirty="0">
                        <a:solidFill>
                          <a:schemeClr val="bg1"/>
                        </a:solidFill>
                        <a:effectLst/>
                        <a:latin typeface="+mn-lt"/>
                      </a:endParaRPr>
                    </a:p>
                  </a:txBody>
                  <a:tcPr marL="7330" marR="7330" marT="7330" marB="0" anchor="ctr">
                    <a:solidFill>
                      <a:srgbClr val="0049AB"/>
                    </a:solidFill>
                  </a:tcPr>
                </a:tc>
                <a:extLst>
                  <a:ext uri="{0D108BD9-81ED-4DB2-BD59-A6C34878D82A}">
                    <a16:rowId xmlns:a16="http://schemas.microsoft.com/office/drawing/2014/main" val="3487696718"/>
                  </a:ext>
                </a:extLst>
              </a:tr>
              <a:tr h="467360">
                <a:tc>
                  <a:txBody>
                    <a:bodyPr/>
                    <a:lstStyle/>
                    <a:p>
                      <a:pPr algn="l" fontAlgn="b">
                        <a:buNone/>
                      </a:pPr>
                      <a:r>
                        <a:rPr lang="en-US" sz="2000" u="none" strike="noStrike">
                          <a:effectLst/>
                          <a:latin typeface="+mn-lt"/>
                        </a:rPr>
                        <a:t>ISO 14001:2015 Klausul: 9.1 Monitoring, Measurement, Analysis and Evaluation</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HC&amp;GA</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3786128714"/>
                  </a:ext>
                </a:extLst>
              </a:tr>
              <a:tr h="467360">
                <a:tc>
                  <a:txBody>
                    <a:bodyPr/>
                    <a:lstStyle/>
                    <a:p>
                      <a:pPr algn="l" fontAlgn="b">
                        <a:buNone/>
                      </a:pPr>
                      <a:r>
                        <a:rPr lang="en-US" sz="2000" u="none" strike="noStrike">
                          <a:effectLst/>
                          <a:latin typeface="+mn-lt"/>
                        </a:rPr>
                        <a:t>ISO 9001:2015 Klausul: 7.5 Documented information </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R&amp;D</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984739887"/>
                  </a:ext>
                </a:extLst>
              </a:tr>
              <a:tr h="467360">
                <a:tc>
                  <a:txBody>
                    <a:bodyPr/>
                    <a:lstStyle/>
                    <a:p>
                      <a:pPr algn="l" fontAlgn="b">
                        <a:buNone/>
                      </a:pPr>
                      <a:r>
                        <a:rPr lang="en-US" sz="2000" u="none" strike="noStrike">
                          <a:effectLst/>
                          <a:latin typeface="+mn-lt"/>
                        </a:rPr>
                        <a:t>ISO 9001:2015 Klausul: 7.5.2 Creating and updating  </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Sales &amp; Distribution</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227469544"/>
                  </a:ext>
                </a:extLst>
              </a:tr>
              <a:tr h="467360">
                <a:tc rowSpan="7">
                  <a:txBody>
                    <a:bodyPr/>
                    <a:lstStyle/>
                    <a:p>
                      <a:pPr algn="l" fontAlgn="b">
                        <a:buNone/>
                      </a:pPr>
                      <a:r>
                        <a:rPr lang="en-US" sz="2000" u="none" strike="noStrike" dirty="0">
                          <a:effectLst/>
                          <a:latin typeface="+mn-lt"/>
                        </a:rPr>
                        <a:t>ISO 9001:2015 </a:t>
                      </a:r>
                      <a:r>
                        <a:rPr lang="en-US" sz="2000" u="none" strike="noStrike" dirty="0" err="1">
                          <a:effectLst/>
                          <a:latin typeface="+mn-lt"/>
                        </a:rPr>
                        <a:t>Klausul</a:t>
                      </a:r>
                      <a:r>
                        <a:rPr lang="en-US" sz="2000" u="none" strike="noStrike" dirty="0">
                          <a:effectLst/>
                          <a:latin typeface="+mn-lt"/>
                        </a:rPr>
                        <a:t>: 8.1 Operational Planning and Control</a:t>
                      </a:r>
                    </a:p>
                    <a:p>
                      <a:pPr algn="l" fontAlgn="b">
                        <a:buNone/>
                      </a:pPr>
                      <a:r>
                        <a:rPr lang="en-US" sz="2000" u="none" strike="noStrike" dirty="0">
                          <a:effectLst/>
                          <a:latin typeface="+mn-lt"/>
                        </a:rPr>
                        <a:t> </a:t>
                      </a:r>
                      <a:endParaRPr lang="en-US" sz="20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FIACO</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2977714227"/>
                  </a:ext>
                </a:extLst>
              </a:tr>
              <a:tr h="467360">
                <a:tc vMerge="1">
                  <a:txBody>
                    <a:bodyPr/>
                    <a:lstStyle/>
                    <a:p>
                      <a:pPr algn="l" fontAlgn="b">
                        <a:buNone/>
                      </a:pPr>
                      <a:endParaRPr lang="en-US" sz="18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Global Sourcing</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062445653"/>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pt-BR" sz="2000" u="none" strike="noStrike">
                          <a:effectLst/>
                          <a:latin typeface="+mn-lt"/>
                        </a:rPr>
                        <a:t>MSD, PRD, R&amp;D, &amp; FIACO</a:t>
                      </a:r>
                      <a:endParaRPr lang="pt-BR"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391239430"/>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PRODUCTIONS</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816599340"/>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R&amp;D</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28649094"/>
                  </a:ext>
                </a:extLst>
              </a:tr>
              <a:tr h="467360">
                <a:tc vMerge="1">
                  <a:txBody>
                    <a:bodyPr/>
                    <a:lstStyle/>
                    <a:p>
                      <a:pPr algn="l" fontAlgn="b">
                        <a:buNone/>
                      </a:pPr>
                      <a:endParaRPr lang="en-US" sz="1800" b="1" i="0" u="none" strike="noStrike" dirty="0">
                        <a:solidFill>
                          <a:srgbClr val="000000"/>
                        </a:solidFill>
                        <a:effectLst/>
                        <a:latin typeface="+mn-lt"/>
                      </a:endParaRPr>
                    </a:p>
                  </a:txBody>
                  <a:tcPr marL="7330" marR="7330" marT="7330" marB="0" anchor="ctr"/>
                </a:tc>
                <a:tc>
                  <a:txBody>
                    <a:bodyPr/>
                    <a:lstStyle/>
                    <a:p>
                      <a:pPr algn="l" fontAlgn="b">
                        <a:buNone/>
                      </a:pPr>
                      <a:r>
                        <a:rPr lang="en-US" sz="2000" u="none" strike="noStrike">
                          <a:effectLst/>
                          <a:latin typeface="+mn-lt"/>
                        </a:rPr>
                        <a:t>Sales &amp; Distribution</a:t>
                      </a:r>
                      <a:endParaRPr lang="en-US" sz="2000" b="0" i="0" u="none" strike="noStrike">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3</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4019640663"/>
                  </a:ext>
                </a:extLst>
              </a:tr>
              <a:tr h="467360">
                <a:tc vMerge="1">
                  <a:txBody>
                    <a:bodyPr/>
                    <a:lstStyle/>
                    <a:p>
                      <a:endParaRPr dirty="0"/>
                    </a:p>
                  </a:txBody>
                  <a:tcPr marL="7330" marR="7330" marT="7330" marB="0" anchor="ctr"/>
                </a:tc>
                <a:tc>
                  <a:txBody>
                    <a:bodyPr/>
                    <a:lstStyle/>
                    <a:p>
                      <a:pPr algn="l" fontAlgn="b">
                        <a:buNone/>
                      </a:pPr>
                      <a:r>
                        <a:rPr lang="en-US" sz="2000" u="none" strike="noStrike" dirty="0">
                          <a:effectLst/>
                          <a:latin typeface="+mn-lt"/>
                        </a:rPr>
                        <a:t>Sales &amp; Distribution, FIACO</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3149076728"/>
                  </a:ext>
                </a:extLst>
              </a:tr>
              <a:tr h="467360">
                <a:tc>
                  <a:txBody>
                    <a:bodyPr/>
                    <a:lstStyle/>
                    <a:p>
                      <a:pPr algn="l" fontAlgn="b">
                        <a:buNone/>
                      </a:pPr>
                      <a:r>
                        <a:rPr lang="en-US" sz="2000" u="none" strike="noStrike">
                          <a:effectLst/>
                          <a:latin typeface="+mn-lt"/>
                        </a:rPr>
                        <a:t>ISO 9001:2015 Klausul: 8.3.2 Design and development planning</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R&amp;D</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1362819363"/>
                  </a:ext>
                </a:extLst>
              </a:tr>
              <a:tr h="467360">
                <a:tc>
                  <a:txBody>
                    <a:bodyPr/>
                    <a:lstStyle/>
                    <a:p>
                      <a:pPr algn="l" fontAlgn="b">
                        <a:buNone/>
                      </a:pPr>
                      <a:r>
                        <a:rPr lang="en-US" sz="2000" u="none" strike="noStrike">
                          <a:effectLst/>
                          <a:latin typeface="+mn-lt"/>
                        </a:rPr>
                        <a:t>ISO 9001:2015 Klausul: 9.1 Monitoring, measurement, analysis and evaluation</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CMS</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dirty="0">
                          <a:effectLst/>
                          <a:latin typeface="+mn-lt"/>
                        </a:rPr>
                        <a:t>1</a:t>
                      </a:r>
                      <a:endParaRPr lang="en-US" sz="2000" b="0"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506503128"/>
                  </a:ext>
                </a:extLst>
              </a:tr>
              <a:tr h="467360">
                <a:tc>
                  <a:txBody>
                    <a:bodyPr/>
                    <a:lstStyle/>
                    <a:p>
                      <a:pPr algn="l" fontAlgn="b">
                        <a:buNone/>
                      </a:pPr>
                      <a:r>
                        <a:rPr lang="en-US" sz="2000" u="none" strike="noStrike">
                          <a:effectLst/>
                          <a:latin typeface="+mn-lt"/>
                        </a:rPr>
                        <a:t>ISO 9001;2015 Klausul 8.4.2 Type and extent of control</a:t>
                      </a:r>
                      <a:endParaRPr lang="en-US" sz="2000" b="1" i="0" u="none" strike="noStrike">
                        <a:solidFill>
                          <a:srgbClr val="000000"/>
                        </a:solidFill>
                        <a:effectLst/>
                        <a:latin typeface="+mn-lt"/>
                      </a:endParaRPr>
                    </a:p>
                  </a:txBody>
                  <a:tcPr marL="7330" marR="7330" marT="7330" marB="0" anchor="ctr"/>
                </a:tc>
                <a:tc>
                  <a:txBody>
                    <a:bodyPr/>
                    <a:lstStyle/>
                    <a:p>
                      <a:pPr algn="l" fontAlgn="b">
                        <a:buNone/>
                      </a:pPr>
                      <a:r>
                        <a:rPr lang="en-US" sz="2000" u="none" strike="noStrike" dirty="0">
                          <a:effectLst/>
                          <a:latin typeface="+mn-lt"/>
                        </a:rPr>
                        <a:t>SCM</a:t>
                      </a:r>
                      <a:endParaRPr lang="en-US" sz="2000" b="0" i="0" u="none" strike="noStrike" dirty="0">
                        <a:solidFill>
                          <a:srgbClr val="000000"/>
                        </a:solidFill>
                        <a:effectLst/>
                        <a:latin typeface="+mn-lt"/>
                      </a:endParaRPr>
                    </a:p>
                  </a:txBody>
                  <a:tcPr marL="7330" marR="7330" marT="7330" marB="0" anchor="ctr"/>
                </a:tc>
                <a:tc>
                  <a:txBody>
                    <a:bodyPr/>
                    <a:lstStyle/>
                    <a:p>
                      <a:pPr algn="ctr" fontAlgn="b">
                        <a:buNone/>
                      </a:pPr>
                      <a:r>
                        <a:rPr lang="en-US" sz="2000" u="none" strike="noStrike">
                          <a:effectLst/>
                          <a:latin typeface="+mn-lt"/>
                        </a:rPr>
                        <a:t>1</a:t>
                      </a:r>
                      <a:endParaRPr lang="en-US" sz="2000" b="0" i="0" u="none" strike="noStrike">
                        <a:solidFill>
                          <a:srgbClr val="000000"/>
                        </a:solidFill>
                        <a:effectLst/>
                        <a:latin typeface="+mn-lt"/>
                      </a:endParaRPr>
                    </a:p>
                  </a:txBody>
                  <a:tcPr marL="7330" marR="7330" marT="7330" marB="0" anchor="ctr"/>
                </a:tc>
                <a:extLst>
                  <a:ext uri="{0D108BD9-81ED-4DB2-BD59-A6C34878D82A}">
                    <a16:rowId xmlns:a16="http://schemas.microsoft.com/office/drawing/2014/main" val="1428413962"/>
                  </a:ext>
                </a:extLst>
              </a:tr>
              <a:tr h="467360">
                <a:tc>
                  <a:txBody>
                    <a:bodyPr/>
                    <a:lstStyle/>
                    <a:p>
                      <a:pPr algn="ctr" fontAlgn="b">
                        <a:buNone/>
                      </a:pPr>
                      <a:r>
                        <a:rPr lang="en-US" sz="2000" b="1" u="none" strike="noStrike">
                          <a:effectLst/>
                          <a:latin typeface="+mn-lt"/>
                        </a:rPr>
                        <a:t>Grand Total</a:t>
                      </a:r>
                      <a:endParaRPr lang="en-US" sz="2000" b="1" i="0" u="none" strike="noStrike">
                        <a:solidFill>
                          <a:srgbClr val="000000"/>
                        </a:solidFill>
                        <a:effectLst/>
                        <a:latin typeface="+mn-lt"/>
                      </a:endParaRPr>
                    </a:p>
                  </a:txBody>
                  <a:tcPr marL="7330" marR="7330" marT="7330" marB="0" anchor="ctr"/>
                </a:tc>
                <a:tc>
                  <a:txBody>
                    <a:bodyPr/>
                    <a:lstStyle/>
                    <a:p>
                      <a:pPr algn="ctr" fontAlgn="b">
                        <a:buNone/>
                      </a:pPr>
                      <a:r>
                        <a:rPr lang="en-US" sz="2000" b="1" u="none" strike="noStrike">
                          <a:effectLst/>
                          <a:latin typeface="+mn-lt"/>
                        </a:rPr>
                        <a:t> </a:t>
                      </a:r>
                      <a:endParaRPr lang="en-US" sz="2000" b="1" i="0" u="none" strike="noStrike">
                        <a:solidFill>
                          <a:srgbClr val="000000"/>
                        </a:solidFill>
                        <a:effectLst/>
                        <a:latin typeface="+mn-lt"/>
                      </a:endParaRPr>
                    </a:p>
                  </a:txBody>
                  <a:tcPr marL="7330" marR="7330" marT="7330" marB="0" anchor="ctr"/>
                </a:tc>
                <a:tc>
                  <a:txBody>
                    <a:bodyPr/>
                    <a:lstStyle/>
                    <a:p>
                      <a:pPr algn="ctr" fontAlgn="b">
                        <a:buNone/>
                      </a:pPr>
                      <a:r>
                        <a:rPr lang="en-US" sz="2000" b="1" u="none" strike="noStrike" dirty="0">
                          <a:effectLst/>
                          <a:latin typeface="+mn-lt"/>
                        </a:rPr>
                        <a:t>15</a:t>
                      </a:r>
                      <a:endParaRPr lang="en-US" sz="2000" b="1" i="0" u="none" strike="noStrike" dirty="0">
                        <a:solidFill>
                          <a:srgbClr val="000000"/>
                        </a:solidFill>
                        <a:effectLst/>
                        <a:latin typeface="+mn-lt"/>
                      </a:endParaRPr>
                    </a:p>
                  </a:txBody>
                  <a:tcPr marL="7330" marR="7330" marT="7330" marB="0" anchor="ctr"/>
                </a:tc>
                <a:extLst>
                  <a:ext uri="{0D108BD9-81ED-4DB2-BD59-A6C34878D82A}">
                    <a16:rowId xmlns:a16="http://schemas.microsoft.com/office/drawing/2014/main" val="2907127820"/>
                  </a:ext>
                </a:extLst>
              </a:tr>
            </a:tbl>
          </a:graphicData>
        </a:graphic>
      </p:graphicFrame>
    </p:spTree>
    <p:extLst>
      <p:ext uri="{BB962C8B-B14F-4D97-AF65-F5344CB8AC3E}">
        <p14:creationId xmlns:p14="http://schemas.microsoft.com/office/powerpoint/2010/main" val="2918679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66FCE750-3E0C-F4FE-4798-7A0C029E22FF}"/>
              </a:ext>
            </a:extLst>
          </p:cNvPr>
          <p:cNvGraphicFramePr>
            <a:graphicFrameLocks noGrp="1"/>
          </p:cNvGraphicFramePr>
          <p:nvPr/>
        </p:nvGraphicFramePr>
        <p:xfrm>
          <a:off x="0" y="786050"/>
          <a:ext cx="18287998" cy="8527337"/>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387926">
                <a:tc>
                  <a:txBody>
                    <a:bodyPr/>
                    <a:lstStyle/>
                    <a:p>
                      <a:pPr algn="ctr" fontAlgn="ctr"/>
                      <a:r>
                        <a:rPr lang="en-US" sz="1600" b="1" u="none" strike="noStrike" dirty="0">
                          <a:solidFill>
                            <a:schemeClr val="bg1"/>
                          </a:solidFill>
                          <a:effectLst/>
                        </a:rPr>
                        <a:t>No</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rPr>
                        <a:t>Departement</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Audit Findings</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Reference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Finding Categorization</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Impact Probability</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Corrective Action for Auditee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Preventive Action for Auditee</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Auditee Comments</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rPr>
                        <a:t>Due Date </a:t>
                      </a:r>
                      <a:endParaRPr lang="en-US" sz="1600" b="1" i="0" u="none" strike="noStrike">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rPr>
                        <a:t>Findings Status</a:t>
                      </a:r>
                      <a:endParaRPr lang="en-US" sz="1600" b="1" i="0" u="none" strike="noStrike" dirty="0">
                        <a:solidFill>
                          <a:schemeClr val="bg1"/>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2663267">
                <a:tc>
                  <a:txBody>
                    <a:bodyPr/>
                    <a:lstStyle/>
                    <a:p>
                      <a:pPr algn="ctr" fontAlgn="ctr"/>
                      <a:r>
                        <a:rPr lang="en-US" sz="1600" u="none" strike="noStrike" dirty="0">
                          <a:effectLst/>
                        </a:rPr>
                        <a:t>1</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Sales &amp; Distribution</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Penyimpanan</a:t>
                      </a:r>
                      <a:r>
                        <a:rPr lang="en-US" sz="1600" u="none" strike="noStrike" dirty="0">
                          <a:effectLst/>
                        </a:rPr>
                        <a:t> Barang </a:t>
                      </a:r>
                      <a:r>
                        <a:rPr lang="en-US" sz="1600" u="none" strike="noStrike" dirty="0" err="1">
                          <a:effectLst/>
                        </a:rPr>
                        <a:t>Titipan</a:t>
                      </a:r>
                      <a:r>
                        <a:rPr lang="en-US" sz="1600" u="none" strike="noStrike" dirty="0">
                          <a:effectLst/>
                        </a:rPr>
                        <a:t> PT Delta </a:t>
                      </a:r>
                      <a:r>
                        <a:rPr lang="en-US" sz="1600" u="none" strike="noStrike" dirty="0" err="1">
                          <a:effectLst/>
                        </a:rPr>
                        <a:t>Furindotama</a:t>
                      </a:r>
                      <a:r>
                        <a:rPr lang="en-US" sz="1600" u="none" strike="noStrike" dirty="0">
                          <a:effectLst/>
                        </a:rPr>
                        <a:t> </a:t>
                      </a:r>
                      <a:r>
                        <a:rPr lang="en-US" sz="1600" u="none" strike="noStrike" dirty="0" err="1">
                          <a:effectLst/>
                        </a:rPr>
                        <a:t>untuk</a:t>
                      </a:r>
                      <a:r>
                        <a:rPr lang="en-US" sz="1600" u="none" strike="noStrike" dirty="0">
                          <a:effectLst/>
                        </a:rPr>
                        <a:t> Manabu AH chair </a:t>
                      </a:r>
                      <a:r>
                        <a:rPr lang="en-US" sz="1600" u="none" strike="noStrike" dirty="0" err="1">
                          <a:effectLst/>
                        </a:rPr>
                        <a:t>sebanyak</a:t>
                      </a:r>
                      <a:r>
                        <a:rPr lang="en-US" sz="1600" u="none" strike="noStrike" dirty="0">
                          <a:effectLst/>
                        </a:rPr>
                        <a:t> 2400 pcs, Manabu AH 01 L Desk 2.916 pcs, Manabu AH 01 L Chair </a:t>
                      </a:r>
                      <a:r>
                        <a:rPr lang="en-US" sz="1600" u="none" strike="noStrike" dirty="0" err="1">
                          <a:effectLst/>
                        </a:rPr>
                        <a:t>sebanyak</a:t>
                      </a:r>
                      <a:r>
                        <a:rPr lang="en-US" sz="1600" u="none" strike="noStrike" dirty="0">
                          <a:effectLst/>
                        </a:rPr>
                        <a:t> 2,060 pcs </a:t>
                      </a:r>
                      <a:r>
                        <a:rPr lang="en-US" sz="1600" u="none" strike="noStrike" dirty="0" err="1">
                          <a:effectLst/>
                        </a:rPr>
                        <a:t>bercampur</a:t>
                      </a:r>
                      <a:r>
                        <a:rPr lang="en-US" sz="1600" u="none" strike="noStrike" dirty="0">
                          <a:effectLst/>
                        </a:rPr>
                        <a:t> </a:t>
                      </a:r>
                      <a:r>
                        <a:rPr lang="en-US" sz="1600" u="none" strike="noStrike" dirty="0" err="1">
                          <a:effectLst/>
                        </a:rPr>
                        <a:t>dengan</a:t>
                      </a:r>
                      <a:r>
                        <a:rPr lang="en-US" sz="1600" u="none" strike="noStrike" dirty="0">
                          <a:effectLst/>
                        </a:rPr>
                        <a:t> Finish Goods </a:t>
                      </a:r>
                      <a:r>
                        <a:rPr lang="en-US" sz="1600" u="none" strike="noStrike" dirty="0" err="1">
                          <a:effectLst/>
                        </a:rPr>
                        <a:t>milik</a:t>
                      </a:r>
                      <a:r>
                        <a:rPr lang="en-US" sz="1600" u="none" strike="noStrike" dirty="0">
                          <a:effectLst/>
                        </a:rPr>
                        <a:t> PT CINT.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ISO 9001:2015 </a:t>
                      </a:r>
                      <a:r>
                        <a:rPr lang="en-US" sz="1600" u="none" strike="noStrike" dirty="0" err="1">
                          <a:effectLst/>
                        </a:rPr>
                        <a:t>Klausul</a:t>
                      </a:r>
                      <a:r>
                        <a:rPr lang="en-US" sz="1600" u="none" strike="noStrike" dirty="0">
                          <a:effectLst/>
                        </a:rPr>
                        <a:t>: 8.1 Operational Planning and Control</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Minor</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t>
                      </a:r>
                      <a:r>
                        <a:rPr lang="en-US" sz="1600" u="none" strike="noStrike" dirty="0" err="1">
                          <a:effectLst/>
                        </a:rPr>
                        <a:t>Berpotensi</a:t>
                      </a:r>
                      <a:r>
                        <a:rPr lang="en-US" sz="1600" u="none" strike="noStrike" dirty="0">
                          <a:effectLst/>
                        </a:rPr>
                        <a:t> </a:t>
                      </a:r>
                      <a:r>
                        <a:rPr lang="en-US" sz="1600" u="none" strike="noStrike" dirty="0" err="1">
                          <a:effectLst/>
                        </a:rPr>
                        <a:t>selisih</a:t>
                      </a:r>
                      <a:r>
                        <a:rPr lang="en-US" sz="1600" u="none" strike="noStrike" dirty="0">
                          <a:effectLst/>
                        </a:rPr>
                        <a:t> stock </a:t>
                      </a:r>
                      <a:r>
                        <a:rPr lang="en-US" sz="1600" u="none" strike="noStrike" dirty="0" err="1">
                          <a:effectLst/>
                        </a:rPr>
                        <a:t>dengan</a:t>
                      </a:r>
                      <a:r>
                        <a:rPr lang="en-US" sz="1600" u="none" strike="noStrike" dirty="0">
                          <a:effectLst/>
                        </a:rPr>
                        <a:t> Inventory </a:t>
                      </a:r>
                      <a:r>
                        <a:rPr lang="en-US" sz="1600" u="none" strike="noStrike" dirty="0" err="1">
                          <a:effectLst/>
                        </a:rPr>
                        <a:t>milik</a:t>
                      </a:r>
                      <a:r>
                        <a:rPr lang="en-US" sz="1600" u="none" strike="noStrike" dirty="0">
                          <a:effectLst/>
                        </a:rPr>
                        <a:t> Chitose</a:t>
                      </a:r>
                      <a:br>
                        <a:rPr lang="en-US" sz="1600" u="none" strike="noStrike" dirty="0">
                          <a:effectLst/>
                        </a:rPr>
                      </a:br>
                      <a:r>
                        <a:rPr lang="en-US" sz="1600" u="none" strike="noStrike" dirty="0">
                          <a:effectLst/>
                        </a:rPr>
                        <a:t>2. </a:t>
                      </a:r>
                      <a:r>
                        <a:rPr lang="en-US" sz="1600" u="none" strike="noStrike" dirty="0" err="1">
                          <a:effectLst/>
                        </a:rPr>
                        <a:t>Berpotensi</a:t>
                      </a:r>
                      <a:r>
                        <a:rPr lang="en-US" sz="1600" u="none" strike="noStrike" dirty="0">
                          <a:effectLst/>
                        </a:rPr>
                        <a:t> </a:t>
                      </a:r>
                      <a:r>
                        <a:rPr lang="en-US" sz="1600" u="none" strike="noStrike" dirty="0" err="1">
                          <a:effectLst/>
                        </a:rPr>
                        <a:t>terjual</a:t>
                      </a:r>
                      <a:r>
                        <a:rPr lang="en-US" sz="1600" u="none" strike="noStrike" dirty="0">
                          <a:effectLst/>
                        </a:rPr>
                        <a:t> </a:t>
                      </a:r>
                      <a:r>
                        <a:rPr lang="en-US" sz="1600" u="none" strike="noStrike" dirty="0" err="1">
                          <a:effectLst/>
                        </a:rPr>
                        <a:t>ke</a:t>
                      </a:r>
                      <a:r>
                        <a:rPr lang="en-US" sz="1600" u="none" strike="noStrike" dirty="0">
                          <a:effectLst/>
                        </a:rPr>
                        <a:t> customer Lain</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Memisahkan</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 di area </a:t>
                      </a:r>
                      <a:r>
                        <a:rPr lang="en-US" sz="1600" u="none" strike="noStrike" dirty="0" err="1">
                          <a:effectLst/>
                        </a:rPr>
                        <a:t>tertentu</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Kendala </a:t>
                      </a:r>
                      <a:r>
                        <a:rPr lang="en-US" sz="1600" u="none" strike="noStrike" dirty="0" err="1">
                          <a:effectLst/>
                        </a:rPr>
                        <a:t>keterbatasan</a:t>
                      </a:r>
                      <a:r>
                        <a:rPr lang="en-US" sz="1600" u="none" strike="noStrike" dirty="0">
                          <a:effectLst/>
                        </a:rPr>
                        <a:t> space </a:t>
                      </a:r>
                      <a:r>
                        <a:rPr lang="en-US" sz="1600" u="none" strike="noStrike" dirty="0" err="1">
                          <a:effectLst/>
                        </a:rPr>
                        <a:t>mengakibatkan</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 </a:t>
                      </a:r>
                      <a:r>
                        <a:rPr lang="en-US" sz="1600" u="none" strike="noStrike" dirty="0" err="1">
                          <a:effectLst/>
                        </a:rPr>
                        <a:t>sulit</a:t>
                      </a:r>
                      <a:r>
                        <a:rPr lang="en-US" sz="1600" u="none" strike="noStrike" dirty="0">
                          <a:effectLst/>
                        </a:rPr>
                        <a:t> </a:t>
                      </a:r>
                      <a:r>
                        <a:rPr lang="en-US" sz="1600" u="none" strike="noStrike" dirty="0" err="1">
                          <a:effectLst/>
                        </a:rPr>
                        <a:t>dilokalisir</a:t>
                      </a:r>
                      <a:r>
                        <a:rPr lang="en-US" sz="1600" u="none" strike="noStrike" dirty="0">
                          <a:effectLst/>
                        </a:rPr>
                        <a:t> di area </a:t>
                      </a:r>
                      <a:r>
                        <a:rPr lang="en-US" sz="1600" u="none" strike="noStrike" dirty="0" err="1">
                          <a:effectLst/>
                        </a:rPr>
                        <a:t>tertentu</a:t>
                      </a:r>
                      <a:r>
                        <a:rPr lang="en-US" sz="1600" u="none" strike="noStrike" dirty="0">
                          <a:effectLst/>
                        </a:rPr>
                        <a:t>, </a:t>
                      </a:r>
                      <a:r>
                        <a:rPr lang="en-US" sz="1600" u="none" strike="noStrike" dirty="0" err="1">
                          <a:effectLst/>
                        </a:rPr>
                        <a:t>akan</a:t>
                      </a:r>
                      <a:r>
                        <a:rPr lang="en-US" sz="1600" u="none" strike="noStrike" dirty="0">
                          <a:effectLst/>
                        </a:rPr>
                        <a:t> </a:t>
                      </a:r>
                      <a:r>
                        <a:rPr lang="en-US" sz="1600" u="none" strike="noStrike" dirty="0" err="1">
                          <a:effectLst/>
                        </a:rPr>
                        <a:t>dilakukan</a:t>
                      </a:r>
                      <a:r>
                        <a:rPr lang="en-US" sz="1600" u="none" strike="noStrike" dirty="0">
                          <a:effectLst/>
                        </a:rPr>
                        <a:t> </a:t>
                      </a:r>
                      <a:r>
                        <a:rPr lang="en-US" sz="1600" u="none" strike="noStrike" dirty="0" err="1">
                          <a:effectLst/>
                        </a:rPr>
                        <a:t>pengaturan</a:t>
                      </a:r>
                      <a:r>
                        <a:rPr lang="en-US" sz="1600" u="none" strike="noStrike" dirty="0">
                          <a:effectLst/>
                        </a:rPr>
                        <a:t> </a:t>
                      </a:r>
                      <a:r>
                        <a:rPr lang="en-US" sz="1600" u="none" strike="noStrike" dirty="0" err="1">
                          <a:effectLst/>
                        </a:rPr>
                        <a:t>ulang</a:t>
                      </a:r>
                      <a:r>
                        <a:rPr lang="en-US" sz="1600" u="none" strike="noStrike" dirty="0">
                          <a:effectLst/>
                        </a:rPr>
                        <a:t> </a:t>
                      </a:r>
                      <a:r>
                        <a:rPr lang="en-US" sz="1600" u="none" strike="noStrike" dirty="0" err="1">
                          <a:effectLst/>
                        </a:rPr>
                        <a:t>penyimpanan</a:t>
                      </a:r>
                      <a:r>
                        <a:rPr lang="en-US" sz="1600" u="none" strike="noStrike" dirty="0">
                          <a:effectLst/>
                        </a:rPr>
                        <a:t> </a:t>
                      </a:r>
                      <a:r>
                        <a:rPr lang="en-US" sz="1600" u="none" strike="noStrike" dirty="0" err="1">
                          <a:effectLst/>
                        </a:rPr>
                        <a:t>khusus</a:t>
                      </a:r>
                      <a:r>
                        <a:rPr lang="en-US" sz="1600" u="none" strike="noStrike" dirty="0">
                          <a:effectLst/>
                        </a:rPr>
                        <a:t> </a:t>
                      </a:r>
                      <a:r>
                        <a:rPr lang="en-US" sz="1600" u="none" strike="noStrike" dirty="0" err="1">
                          <a:effectLst/>
                        </a:rPr>
                        <a:t>barang</a:t>
                      </a:r>
                      <a:r>
                        <a:rPr lang="en-US" sz="1600" u="none" strike="noStrike" dirty="0">
                          <a:effectLst/>
                        </a:rPr>
                        <a:t> </a:t>
                      </a:r>
                      <a:r>
                        <a:rPr lang="en-US" sz="1600" u="none" strike="noStrike" dirty="0" err="1">
                          <a:effectLst/>
                        </a:rPr>
                        <a:t>titipan</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12 February 2025</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Closed</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2409622">
                <a:tc>
                  <a:txBody>
                    <a:bodyPr/>
                    <a:lstStyle/>
                    <a:p>
                      <a:pPr algn="ctr" fontAlgn="ctr"/>
                      <a:r>
                        <a:rPr lang="en-US" sz="1600" u="none" strike="noStrike">
                          <a:effectLst/>
                        </a:rPr>
                        <a:t>2</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pt-BR" sz="1600" u="none" strike="noStrike">
                          <a:effectLst/>
                        </a:rPr>
                        <a:t>MSD, PRD, R&amp;D, &amp; FIACO</a:t>
                      </a:r>
                      <a:endParaRPr lang="pt-BR"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Tidak ditemukan perhitungan time studi untuk setiap produk dan terdapat perbedaan waktu proses antara di Operation Proses Chart (OPC) dari RnD dengan Routing yang di setting di SAP Untuk Produk FG-CAE-HBC-AS-0008 CAESAR N BLUE L1 CPRO, di OPC total waktu proses 752 detik sedangkan di SAP 785 detik, penentuan kapasitas produksi internal terdapat asumsi kelonggoran waktu 2,2 jam per hari.</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ISO 9001:2015 Klausul: 8.1 Operational Planning and Control</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Minor</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t>
                      </a:r>
                      <a:r>
                        <a:rPr lang="en-US" sz="1600" u="none" strike="noStrike" dirty="0" err="1">
                          <a:effectLst/>
                        </a:rPr>
                        <a:t>Penentuan</a:t>
                      </a:r>
                      <a:r>
                        <a:rPr lang="en-US" sz="1600" u="none" strike="noStrike" dirty="0">
                          <a:effectLst/>
                        </a:rPr>
                        <a:t> </a:t>
                      </a:r>
                      <a:r>
                        <a:rPr lang="en-US" sz="1600" u="none" strike="noStrike" dirty="0" err="1">
                          <a:effectLst/>
                        </a:rPr>
                        <a:t>Kapasitas</a:t>
                      </a:r>
                      <a:r>
                        <a:rPr lang="en-US" sz="1600" u="none" strike="noStrike" dirty="0">
                          <a:effectLst/>
                        </a:rPr>
                        <a:t> </a:t>
                      </a:r>
                      <a:r>
                        <a:rPr lang="en-US" sz="1600" u="none" strike="noStrike" dirty="0" err="1">
                          <a:effectLst/>
                        </a:rPr>
                        <a:t>Produksi</a:t>
                      </a:r>
                      <a:r>
                        <a:rPr lang="en-US" sz="1600" u="none" strike="noStrike" dirty="0">
                          <a:effectLst/>
                        </a:rPr>
                        <a:t> Internal </a:t>
                      </a:r>
                      <a:r>
                        <a:rPr lang="en-US" sz="1600" u="none" strike="noStrike" dirty="0" err="1">
                          <a:effectLst/>
                        </a:rPr>
                        <a:t>menjadi</a:t>
                      </a:r>
                      <a:r>
                        <a:rPr lang="en-US" sz="1600" u="none" strike="noStrike" dirty="0">
                          <a:effectLst/>
                        </a:rPr>
                        <a:t> </a:t>
                      </a:r>
                      <a:r>
                        <a:rPr lang="en-US" sz="1600" u="none" strike="noStrike" dirty="0" err="1">
                          <a:effectLst/>
                        </a:rPr>
                        <a:t>tidak</a:t>
                      </a:r>
                      <a:r>
                        <a:rPr lang="en-US" sz="1600" u="none" strike="noStrike" dirty="0">
                          <a:effectLst/>
                        </a:rPr>
                        <a:t> real;</a:t>
                      </a:r>
                      <a:br>
                        <a:rPr lang="en-US" sz="1600" u="none" strike="noStrike" dirty="0">
                          <a:effectLst/>
                        </a:rPr>
                      </a:br>
                      <a:r>
                        <a:rPr lang="en-US" sz="1600" u="none" strike="noStrike" dirty="0">
                          <a:effectLst/>
                        </a:rPr>
                        <a:t>2. </a:t>
                      </a:r>
                      <a:r>
                        <a:rPr lang="en-US" sz="1600" u="none" strike="noStrike" dirty="0" err="1">
                          <a:effectLst/>
                        </a:rPr>
                        <a:t>Perhitungan</a:t>
                      </a:r>
                      <a:r>
                        <a:rPr lang="en-US" sz="1600" u="none" strike="noStrike" dirty="0">
                          <a:effectLst/>
                        </a:rPr>
                        <a:t> costing </a:t>
                      </a:r>
                      <a:r>
                        <a:rPr lang="en-US" sz="1600" u="none" strike="noStrike" dirty="0" err="1">
                          <a:effectLst/>
                        </a:rPr>
                        <a:t>produk</a:t>
                      </a:r>
                      <a:r>
                        <a:rPr lang="en-US" sz="1600" u="none" strike="noStrike" dirty="0">
                          <a:effectLst/>
                        </a:rPr>
                        <a:t> </a:t>
                      </a:r>
                      <a:r>
                        <a:rPr lang="en-US" sz="1600" u="none" strike="noStrike" dirty="0" err="1">
                          <a:effectLst/>
                        </a:rPr>
                        <a:t>kurang</a:t>
                      </a:r>
                      <a:r>
                        <a:rPr lang="en-US" sz="1600" u="none" strike="noStrike" dirty="0">
                          <a:effectLst/>
                        </a:rPr>
                        <a:t> </a:t>
                      </a:r>
                      <a:r>
                        <a:rPr lang="en-US" sz="1600" u="none" strike="noStrike" dirty="0" err="1">
                          <a:effectLst/>
                        </a:rPr>
                        <a:t>tepat</a:t>
                      </a:r>
                      <a:r>
                        <a:rPr lang="en-US" sz="1600" u="none" strike="noStrike" dirty="0">
                          <a:effectLst/>
                        </a:rPr>
                        <a:t>;</a:t>
                      </a:r>
                      <a:br>
                        <a:rPr lang="en-US" sz="1600" u="none" strike="noStrike" dirty="0">
                          <a:effectLst/>
                        </a:rPr>
                      </a:br>
                      <a:r>
                        <a:rPr lang="en-US" sz="1600" u="none" strike="noStrike" dirty="0">
                          <a:effectLst/>
                        </a:rPr>
                        <a:t>3. Analisa GP masing-masing </a:t>
                      </a:r>
                      <a:r>
                        <a:rPr lang="en-US" sz="1600" u="none" strike="noStrike" dirty="0" err="1">
                          <a:effectLst/>
                        </a:rPr>
                        <a:t>Produk</a:t>
                      </a:r>
                      <a:r>
                        <a:rPr lang="en-US" sz="1600" u="none" strike="noStrike" dirty="0">
                          <a:effectLst/>
                        </a:rPr>
                        <a:t> </a:t>
                      </a:r>
                      <a:r>
                        <a:rPr lang="en-US" sz="1600" u="none" strike="noStrike" dirty="0" err="1">
                          <a:effectLst/>
                        </a:rPr>
                        <a:t>belum</a:t>
                      </a:r>
                      <a:r>
                        <a:rPr lang="en-US" sz="1600" u="none" strike="noStrike" dirty="0">
                          <a:effectLst/>
                        </a:rPr>
                        <a:t> </a:t>
                      </a:r>
                      <a:r>
                        <a:rPr lang="en-US" sz="1600" u="none" strike="noStrike" dirty="0" err="1">
                          <a:effectLst/>
                        </a:rPr>
                        <a:t>akurat</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Review dan Update time study </a:t>
                      </a:r>
                      <a:r>
                        <a:rPr lang="en-US" sz="1600" u="none" strike="noStrike" dirty="0" err="1">
                          <a:effectLst/>
                        </a:rPr>
                        <a:t>semua</a:t>
                      </a:r>
                      <a:r>
                        <a:rPr lang="en-US" sz="1600" u="none" strike="noStrike" dirty="0">
                          <a:effectLst/>
                        </a:rPr>
                        <a:t> </a:t>
                      </a:r>
                      <a:r>
                        <a:rPr lang="en-US" sz="1600" u="none" strike="noStrike" dirty="0" err="1">
                          <a:effectLst/>
                        </a:rPr>
                        <a:t>produk</a:t>
                      </a:r>
                      <a:r>
                        <a:rPr lang="en-US" sz="1600" u="none" strike="noStrike" dirty="0">
                          <a:effectLst/>
                        </a:rPr>
                        <a:t>.</a:t>
                      </a:r>
                      <a:br>
                        <a:rPr lang="en-US" sz="1600" u="none" strike="noStrike" dirty="0">
                          <a:effectLst/>
                        </a:rPr>
                      </a:br>
                      <a:r>
                        <a:rPr lang="en-US" sz="1600" u="none" strike="noStrike" dirty="0">
                          <a:effectLst/>
                        </a:rPr>
                        <a:t>2. Data </a:t>
                      </a:r>
                      <a:r>
                        <a:rPr lang="en-US" sz="1600" u="none" strike="noStrike" dirty="0" err="1">
                          <a:effectLst/>
                        </a:rPr>
                        <a:t>dilaporkan</a:t>
                      </a:r>
                      <a:r>
                        <a:rPr lang="en-US" sz="1600" u="none" strike="noStrike" dirty="0">
                          <a:effectLst/>
                        </a:rPr>
                        <a:t> </a:t>
                      </a:r>
                      <a:r>
                        <a:rPr lang="en-US" sz="1600" u="none" strike="noStrike" dirty="0" err="1">
                          <a:effectLst/>
                        </a:rPr>
                        <a:t>ke</a:t>
                      </a:r>
                      <a:r>
                        <a:rPr lang="en-US" sz="1600" u="none" strike="noStrike" dirty="0">
                          <a:effectLst/>
                        </a:rPr>
                        <a:t> FIACO </a:t>
                      </a:r>
                      <a:r>
                        <a:rPr lang="en-US" sz="1600" u="none" strike="noStrike" dirty="0" err="1">
                          <a:effectLst/>
                        </a:rPr>
                        <a:t>sebagai</a:t>
                      </a:r>
                      <a:r>
                        <a:rPr lang="en-US" sz="1600" u="none" strike="noStrike" dirty="0">
                          <a:effectLst/>
                        </a:rPr>
                        <a:t> </a:t>
                      </a:r>
                      <a:r>
                        <a:rPr lang="en-US" sz="1600" u="none" strike="noStrike" dirty="0" err="1">
                          <a:effectLst/>
                        </a:rPr>
                        <a:t>dasar</a:t>
                      </a:r>
                      <a:r>
                        <a:rPr lang="en-US" sz="1600" u="none" strike="noStrike" dirty="0">
                          <a:effectLst/>
                        </a:rPr>
                        <a:t> </a:t>
                      </a:r>
                      <a:r>
                        <a:rPr lang="en-US" sz="1600" u="none" strike="noStrike" dirty="0" err="1">
                          <a:effectLst/>
                        </a:rPr>
                        <a:t>perhitungan</a:t>
                      </a:r>
                      <a:r>
                        <a:rPr lang="en-US" sz="1600" u="none" strike="noStrike" dirty="0">
                          <a:effectLst/>
                        </a:rPr>
                        <a:t> costing.</a:t>
                      </a:r>
                      <a:br>
                        <a:rPr lang="en-US" sz="1600" u="none" strike="noStrike" dirty="0">
                          <a:effectLst/>
                        </a:rPr>
                      </a:br>
                      <a:r>
                        <a:rPr lang="en-US" sz="1600" u="none" strike="noStrike" dirty="0">
                          <a:effectLst/>
                        </a:rPr>
                        <a:t>3. </a:t>
                      </a:r>
                      <a:r>
                        <a:rPr lang="en-US" sz="1600" u="none" strike="noStrike" dirty="0" err="1">
                          <a:effectLst/>
                        </a:rPr>
                        <a:t>Mengupdate</a:t>
                      </a:r>
                      <a:r>
                        <a:rPr lang="en-US" sz="1600" u="none" strike="noStrike" dirty="0">
                          <a:effectLst/>
                        </a:rPr>
                        <a:t> routing di SAP </a:t>
                      </a:r>
                      <a:r>
                        <a:rPr lang="en-US" sz="1600" u="none" strike="noStrike" dirty="0" err="1">
                          <a:effectLst/>
                        </a:rPr>
                        <a:t>berdasarkan</a:t>
                      </a:r>
                      <a:r>
                        <a:rPr lang="en-US" sz="1600" u="none" strike="noStrike" dirty="0">
                          <a:effectLst/>
                        </a:rPr>
                        <a:t> data </a:t>
                      </a:r>
                      <a:r>
                        <a:rPr lang="en-US" sz="1600" u="none" strike="noStrike" dirty="0" err="1">
                          <a:effectLst/>
                        </a:rPr>
                        <a:t>terupdate</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1. Akan </a:t>
                      </a:r>
                      <a:r>
                        <a:rPr lang="en-US" sz="1600" u="none" strike="noStrike" dirty="0" err="1">
                          <a:effectLst/>
                        </a:rPr>
                        <a:t>melakukan</a:t>
                      </a:r>
                      <a:r>
                        <a:rPr lang="en-US" sz="1600" u="none" strike="noStrike" dirty="0">
                          <a:effectLst/>
                        </a:rPr>
                        <a:t> </a:t>
                      </a:r>
                      <a:r>
                        <a:rPr lang="en-US" sz="1600" u="none" strike="noStrike" dirty="0" err="1">
                          <a:effectLst/>
                        </a:rPr>
                        <a:t>peninjauan</a:t>
                      </a:r>
                      <a:r>
                        <a:rPr lang="en-US" sz="1600" u="none" strike="noStrike" dirty="0">
                          <a:effectLst/>
                        </a:rPr>
                        <a:t> </a:t>
                      </a:r>
                      <a:r>
                        <a:rPr lang="en-US" sz="1600" u="none" strike="noStrike" dirty="0" err="1">
                          <a:effectLst/>
                        </a:rPr>
                        <a:t>ulang</a:t>
                      </a:r>
                      <a:r>
                        <a:rPr lang="en-US" sz="1600" u="none" strike="noStrike" dirty="0">
                          <a:effectLst/>
                        </a:rPr>
                        <a:t> dan </a:t>
                      </a:r>
                      <a:r>
                        <a:rPr lang="en-US" sz="1600" u="none" strike="noStrike" dirty="0" err="1">
                          <a:effectLst/>
                        </a:rPr>
                        <a:t>menyelaraskan</a:t>
                      </a:r>
                      <a:r>
                        <a:rPr lang="en-US" sz="1600" u="none" strike="noStrike" dirty="0">
                          <a:effectLst/>
                        </a:rPr>
                        <a:t> data </a:t>
                      </a:r>
                      <a:r>
                        <a:rPr lang="en-US" sz="1600" u="none" strike="noStrike" dirty="0" err="1">
                          <a:effectLst/>
                        </a:rPr>
                        <a:t>waktu</a:t>
                      </a:r>
                      <a:r>
                        <a:rPr lang="en-US" sz="1600" u="none" strike="noStrike" dirty="0">
                          <a:effectLst/>
                        </a:rPr>
                        <a:t> di OPC dan SAP (Routing) </a:t>
                      </a:r>
                      <a:r>
                        <a:rPr lang="en-US" sz="1600" u="none" strike="noStrike" dirty="0" err="1">
                          <a:effectLst/>
                        </a:rPr>
                        <a:t>bekerjasama</a:t>
                      </a:r>
                      <a:r>
                        <a:rPr lang="en-US" sz="1600" u="none" strike="noStrike" dirty="0">
                          <a:effectLst/>
                        </a:rPr>
                        <a:t> </a:t>
                      </a:r>
                      <a:r>
                        <a:rPr lang="en-US" sz="1600" u="none" strike="noStrike" dirty="0" err="1">
                          <a:effectLst/>
                        </a:rPr>
                        <a:t>dengan</a:t>
                      </a:r>
                      <a:r>
                        <a:rPr lang="en-US" sz="1600" u="none" strike="noStrike" dirty="0">
                          <a:effectLst/>
                        </a:rPr>
                        <a:t> R&amp;D,</a:t>
                      </a:r>
                      <a:br>
                        <a:rPr lang="en-US" sz="1600" u="none" strike="noStrike" dirty="0">
                          <a:effectLst/>
                        </a:rPr>
                      </a:br>
                      <a:r>
                        <a:rPr lang="en-US" sz="1600" u="none" strike="noStrike" dirty="0">
                          <a:effectLst/>
                        </a:rPr>
                        <a:t>2. Akan </a:t>
                      </a:r>
                      <a:r>
                        <a:rPr lang="en-US" sz="1600" u="none" strike="noStrike" dirty="0" err="1">
                          <a:effectLst/>
                        </a:rPr>
                        <a:t>memperbaharui</a:t>
                      </a:r>
                      <a:r>
                        <a:rPr lang="en-US" sz="1600" u="none" strike="noStrike" dirty="0">
                          <a:effectLst/>
                        </a:rPr>
                        <a:t> dan </a:t>
                      </a:r>
                      <a:r>
                        <a:rPr lang="en-US" sz="1600" u="none" strike="noStrike" dirty="0" err="1">
                          <a:effectLst/>
                        </a:rPr>
                        <a:t>berkoordinasi</a:t>
                      </a:r>
                      <a:r>
                        <a:rPr lang="en-US" sz="1600" u="none" strike="noStrike" dirty="0">
                          <a:effectLst/>
                        </a:rPr>
                        <a:t> </a:t>
                      </a:r>
                      <a:r>
                        <a:rPr lang="en-US" sz="1600" u="none" strike="noStrike" dirty="0" err="1">
                          <a:effectLst/>
                        </a:rPr>
                        <a:t>dengan</a:t>
                      </a:r>
                      <a:r>
                        <a:rPr lang="en-US" sz="1600" u="none" strike="noStrike" dirty="0">
                          <a:effectLst/>
                        </a:rPr>
                        <a:t> PRD, </a:t>
                      </a:r>
                      <a:r>
                        <a:rPr lang="en-US" sz="1600" u="none" strike="noStrike" dirty="0" err="1">
                          <a:effectLst/>
                        </a:rPr>
                        <a:t>untuk</a:t>
                      </a:r>
                      <a:r>
                        <a:rPr lang="en-US" sz="1600" u="none" strike="noStrike" dirty="0">
                          <a:effectLst/>
                        </a:rPr>
                        <a:t> </a:t>
                      </a:r>
                      <a:r>
                        <a:rPr lang="en-US" sz="1600" u="none" strike="noStrike" dirty="0" err="1">
                          <a:effectLst/>
                        </a:rPr>
                        <a:t>verifikasi</a:t>
                      </a:r>
                      <a:r>
                        <a:rPr lang="en-US" sz="1600" u="none" strike="noStrike" dirty="0">
                          <a:effectLst/>
                        </a:rPr>
                        <a:t> </a:t>
                      </a:r>
                      <a:r>
                        <a:rPr lang="en-US" sz="1600" u="none" strike="noStrike" dirty="0" err="1">
                          <a:effectLst/>
                        </a:rPr>
                        <a:t>waktu</a:t>
                      </a:r>
                      <a:r>
                        <a:rPr lang="en-US" sz="1600" u="none" strike="noStrike" dirty="0">
                          <a:effectLst/>
                        </a:rPr>
                        <a:t> proses, dan </a:t>
                      </a:r>
                      <a:r>
                        <a:rPr lang="en-US" sz="1600" u="none" strike="noStrike" dirty="0" err="1">
                          <a:effectLst/>
                        </a:rPr>
                        <a:t>evaluasi</a:t>
                      </a:r>
                      <a:r>
                        <a:rPr lang="en-US" sz="1600" u="none" strike="noStrike" dirty="0">
                          <a:effectLst/>
                        </a:rPr>
                        <a:t> </a:t>
                      </a:r>
                      <a:r>
                        <a:rPr lang="en-US" sz="1600" u="none" strike="noStrike" dirty="0" err="1">
                          <a:effectLst/>
                        </a:rPr>
                        <a:t>untuk</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kelonggaran</a:t>
                      </a:r>
                      <a:r>
                        <a:rPr lang="en-US" sz="1600" u="none" strike="noStrike" dirty="0">
                          <a:effectLst/>
                        </a:rPr>
                        <a:t> agar </a:t>
                      </a:r>
                      <a:r>
                        <a:rPr lang="en-US" sz="1600" u="none" strike="noStrike" dirty="0" err="1">
                          <a:effectLst/>
                        </a:rPr>
                        <a:t>sesuai</a:t>
                      </a:r>
                      <a:r>
                        <a:rPr lang="en-US" sz="1600" u="none" strike="noStrike" dirty="0">
                          <a:effectLst/>
                        </a:rPr>
                        <a:t> </a:t>
                      </a:r>
                      <a:r>
                        <a:rPr lang="en-US" sz="1600" u="none" strike="noStrike" dirty="0" err="1">
                          <a:effectLst/>
                        </a:rPr>
                        <a:t>dengan</a:t>
                      </a:r>
                      <a:r>
                        <a:rPr lang="en-US" sz="1600" u="none" strike="noStrike" dirty="0">
                          <a:effectLst/>
                        </a:rPr>
                        <a:t> </a:t>
                      </a:r>
                      <a:r>
                        <a:rPr lang="en-US" sz="1600" u="none" strike="noStrike" dirty="0" err="1">
                          <a:effectLst/>
                        </a:rPr>
                        <a:t>standar</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operasional</a:t>
                      </a:r>
                      <a:br>
                        <a:rPr lang="en-US" sz="1600" u="none" strike="noStrike" dirty="0">
                          <a:effectLst/>
                        </a:rPr>
                      </a:br>
                      <a:r>
                        <a:rPr lang="en-US" sz="1600" u="none" strike="noStrike" dirty="0">
                          <a:effectLst/>
                        </a:rPr>
                        <a:t>3. MSD </a:t>
                      </a:r>
                      <a:r>
                        <a:rPr lang="en-US" sz="1600" u="none" strike="noStrike" dirty="0" err="1">
                          <a:effectLst/>
                        </a:rPr>
                        <a:t>akan</a:t>
                      </a:r>
                      <a:r>
                        <a:rPr lang="en-US" sz="1600" u="none" strike="noStrike" dirty="0">
                          <a:effectLst/>
                        </a:rPr>
                        <a:t> </a:t>
                      </a:r>
                      <a:r>
                        <a:rPr lang="en-US" sz="1600" u="none" strike="noStrike" dirty="0" err="1">
                          <a:effectLst/>
                        </a:rPr>
                        <a:t>melakukan</a:t>
                      </a:r>
                      <a:r>
                        <a:rPr lang="en-US" sz="1600" u="none" strike="noStrike" dirty="0">
                          <a:effectLst/>
                        </a:rPr>
                        <a:t> time Study </a:t>
                      </a:r>
                      <a:r>
                        <a:rPr lang="en-US" sz="1600" u="none" strike="noStrike" dirty="0" err="1">
                          <a:effectLst/>
                        </a:rPr>
                        <a:t>bersama</a:t>
                      </a:r>
                      <a:r>
                        <a:rPr lang="en-US" sz="1600" u="none" strike="noStrike" dirty="0">
                          <a:effectLst/>
                        </a:rPr>
                        <a:t> PRD, R&amp;D dan FIACO </a:t>
                      </a:r>
                      <a:r>
                        <a:rPr lang="en-US" sz="1600" u="none" strike="noStrike" dirty="0" err="1">
                          <a:effectLst/>
                        </a:rPr>
                        <a:t>untuk</a:t>
                      </a:r>
                      <a:r>
                        <a:rPr lang="en-US" sz="1600" u="none" strike="noStrike" dirty="0">
                          <a:effectLst/>
                        </a:rPr>
                        <a:t> </a:t>
                      </a:r>
                      <a:r>
                        <a:rPr lang="en-US" sz="1600" u="none" strike="noStrike" dirty="0" err="1">
                          <a:effectLst/>
                        </a:rPr>
                        <a:t>memastikan</a:t>
                      </a:r>
                      <a:r>
                        <a:rPr lang="en-US" sz="1600" u="none" strike="noStrike" dirty="0">
                          <a:effectLst/>
                        </a:rPr>
                        <a:t> </a:t>
                      </a:r>
                      <a:r>
                        <a:rPr lang="en-US" sz="1600" u="none" strike="noStrike" dirty="0" err="1">
                          <a:effectLst/>
                        </a:rPr>
                        <a:t>akurasi</a:t>
                      </a:r>
                      <a:r>
                        <a:rPr lang="en-US" sz="1600" u="none" strike="noStrike" dirty="0">
                          <a:effectLst/>
                        </a:rPr>
                        <a:t> </a:t>
                      </a:r>
                      <a:r>
                        <a:rPr lang="en-US" sz="1600" u="none" strike="noStrike" dirty="0" err="1">
                          <a:effectLst/>
                        </a:rPr>
                        <a:t>waktu</a:t>
                      </a:r>
                      <a:r>
                        <a:rPr lang="en-US" sz="1600" u="none" strike="noStrike" dirty="0">
                          <a:effectLst/>
                        </a:rPr>
                        <a:t> </a:t>
                      </a:r>
                      <a:r>
                        <a:rPr lang="en-US" sz="1600" u="none" strike="noStrike" dirty="0" err="1">
                          <a:effectLst/>
                        </a:rPr>
                        <a:t>produksi</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12 February 2025</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Closed</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88701758"/>
                  </a:ext>
                </a:extLst>
              </a:tr>
              <a:tr h="887756">
                <a:tc>
                  <a:txBody>
                    <a:bodyPr/>
                    <a:lstStyle/>
                    <a:p>
                      <a:pPr algn="ctr" fontAlgn="ctr"/>
                      <a:r>
                        <a:rPr lang="en-US" sz="1600" u="none" strike="noStrike">
                          <a:effectLst/>
                        </a:rPr>
                        <a:t>3</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Global Sourcing</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Terdapat barang Slow Moving sebanyak 772 pcs atas barang KUMI SDM 1260 Black BDO (FG-ZAO-ZAO-AS-0236) dengan nilai Rp 601.229.470, berdasarkan permintaan pengadaan barang import untuk stock sesuai surat 072/CINT/MKT/INT-01/X/2023.</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ISO 9001:2015 Klausul: 8.1 Operational Planning and Control</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Minor</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a:effectLst/>
                        </a:rPr>
                        <a:t>1. Berpengaruh pada cashflow </a:t>
                      </a:r>
                      <a:br>
                        <a:rPr lang="en-US" sz="1600" u="none" strike="noStrike">
                          <a:effectLst/>
                        </a:rPr>
                      </a:br>
                      <a:r>
                        <a:rPr lang="en-US" sz="1600" u="none" strike="noStrike">
                          <a:effectLst/>
                        </a:rPr>
                        <a:t>2. Penyimpanan memakan tempat </a:t>
                      </a:r>
                      <a:br>
                        <a:rPr lang="en-US" sz="1600" u="none" strike="noStrike">
                          <a:effectLst/>
                        </a:rPr>
                      </a:br>
                      <a:r>
                        <a:rPr lang="en-US" sz="1600" u="none" strike="noStrike">
                          <a:effectLst/>
                        </a:rPr>
                        <a:t>3. Potensi kerusakan &amp; kehilangan barang-barang</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err="1">
                          <a:effectLst/>
                        </a:rPr>
                        <a:t>Melakukan</a:t>
                      </a:r>
                      <a:r>
                        <a:rPr lang="en-US" sz="1600" u="none" strike="noStrike" dirty="0">
                          <a:effectLst/>
                        </a:rPr>
                        <a:t> monitoring </a:t>
                      </a:r>
                      <a:r>
                        <a:rPr lang="en-US" sz="1600" u="none" strike="noStrike" dirty="0" err="1">
                          <a:effectLst/>
                        </a:rPr>
                        <a:t>secara</a:t>
                      </a:r>
                      <a:r>
                        <a:rPr lang="en-US" sz="1600" u="none" strike="noStrike" dirty="0">
                          <a:effectLst/>
                        </a:rPr>
                        <a:t> </a:t>
                      </a:r>
                      <a:r>
                        <a:rPr lang="en-US" sz="1600" u="none" strike="noStrike" dirty="0" err="1">
                          <a:effectLst/>
                        </a:rPr>
                        <a:t>berkala</a:t>
                      </a:r>
                      <a:r>
                        <a:rPr lang="en-US" sz="1600" u="none" strike="noStrike" dirty="0">
                          <a:effectLst/>
                        </a:rPr>
                        <a:t> data </a:t>
                      </a:r>
                      <a:r>
                        <a:rPr lang="en-US" sz="1600" u="none" strike="noStrike" dirty="0" err="1">
                          <a:effectLst/>
                        </a:rPr>
                        <a:t>barang</a:t>
                      </a:r>
                      <a:r>
                        <a:rPr lang="en-US" sz="1600" u="none" strike="noStrike" dirty="0">
                          <a:effectLst/>
                        </a:rPr>
                        <a:t> Slow Moving oleh Global Sourcing</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a:effectLst/>
                        </a:rPr>
                        <a:t>Menetapkan kebijakan dan prosedur untuk proyeksi buffer stock produk import.</a:t>
                      </a:r>
                      <a:endParaRPr lang="en-US" sz="1600" b="0" i="0" u="none" strike="noStrike">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u="none" strike="noStrike" dirty="0">
                          <a:effectLst/>
                        </a:rPr>
                        <a:t>Akan </a:t>
                      </a:r>
                      <a:r>
                        <a:rPr lang="en-US" sz="1600" u="none" strike="noStrike" dirty="0" err="1">
                          <a:effectLst/>
                        </a:rPr>
                        <a:t>menetapkan</a:t>
                      </a:r>
                      <a:r>
                        <a:rPr lang="en-US" sz="1600" u="none" strike="noStrike" dirty="0">
                          <a:effectLst/>
                        </a:rPr>
                        <a:t> </a:t>
                      </a:r>
                      <a:r>
                        <a:rPr lang="en-US" sz="1600" u="none" strike="noStrike" dirty="0" err="1">
                          <a:effectLst/>
                        </a:rPr>
                        <a:t>kebijakan</a:t>
                      </a:r>
                      <a:r>
                        <a:rPr lang="en-US" sz="1600" u="none" strike="noStrike" dirty="0">
                          <a:effectLst/>
                        </a:rPr>
                        <a:t> dan </a:t>
                      </a:r>
                      <a:r>
                        <a:rPr lang="en-US" sz="1600" u="none" strike="noStrike" dirty="0" err="1">
                          <a:effectLst/>
                        </a:rPr>
                        <a:t>prosedur</a:t>
                      </a:r>
                      <a:r>
                        <a:rPr lang="en-US" sz="1600" u="none" strike="noStrike" dirty="0">
                          <a:effectLst/>
                        </a:rPr>
                        <a:t> </a:t>
                      </a:r>
                      <a:r>
                        <a:rPr lang="en-US" sz="1600" u="none" strike="noStrike" dirty="0" err="1">
                          <a:effectLst/>
                        </a:rPr>
                        <a:t>untuk</a:t>
                      </a:r>
                      <a:r>
                        <a:rPr lang="en-US" sz="1600" u="none" strike="noStrike" dirty="0">
                          <a:effectLst/>
                        </a:rPr>
                        <a:t> </a:t>
                      </a:r>
                      <a:r>
                        <a:rPr lang="en-US" sz="1600" u="none" strike="noStrike" dirty="0" err="1">
                          <a:effectLst/>
                        </a:rPr>
                        <a:t>proyeksi</a:t>
                      </a:r>
                      <a:r>
                        <a:rPr lang="en-US" sz="1600" u="none" strike="noStrike" dirty="0">
                          <a:effectLst/>
                        </a:rPr>
                        <a:t> buffer stock </a:t>
                      </a:r>
                      <a:r>
                        <a:rPr lang="en-US" sz="1600" u="none" strike="noStrike" dirty="0" err="1">
                          <a:effectLst/>
                        </a:rPr>
                        <a:t>produk</a:t>
                      </a:r>
                      <a:r>
                        <a:rPr lang="en-US" sz="1600" u="none" strike="noStrike" dirty="0">
                          <a:effectLst/>
                        </a:rPr>
                        <a:t> import.</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30 June 2025</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u="none" strike="noStrike" dirty="0">
                          <a:effectLst/>
                        </a:rPr>
                        <a:t>Closed</a:t>
                      </a:r>
                      <a:endParaRPr lang="en-US" sz="1600" b="0" i="0" u="none" strike="noStrike" dirty="0">
                        <a:solidFill>
                          <a:srgbClr val="000000"/>
                        </a:solidFill>
                        <a:effectLst/>
                        <a:latin typeface="Arial" panose="020B0604020202020204" pitchFamily="34" charset="0"/>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24301410"/>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D5BB-5199-20A1-1504-710687245CA4}"/>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1387B5F8-FDCC-2558-F22A-7C67581DFC94}"/>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a:extLst>
              <a:ext uri="{FF2B5EF4-FFF2-40B4-BE49-F238E27FC236}">
                <a16:creationId xmlns:a16="http://schemas.microsoft.com/office/drawing/2014/main" id="{23506CD0-47F9-1BE3-3DF5-B0239131D278}"/>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a:extLst>
              <a:ext uri="{FF2B5EF4-FFF2-40B4-BE49-F238E27FC236}">
                <a16:creationId xmlns:a16="http://schemas.microsoft.com/office/drawing/2014/main" id="{C6244AAF-32C5-1B65-EE2B-F8985BE59029}"/>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21AC8365-D12E-CC13-C9D4-7F3639FF369D}"/>
              </a:ext>
            </a:extLst>
          </p:cNvPr>
          <p:cNvGraphicFramePr>
            <a:graphicFrameLocks noGrp="1"/>
          </p:cNvGraphicFramePr>
          <p:nvPr/>
        </p:nvGraphicFramePr>
        <p:xfrm>
          <a:off x="0" y="786049"/>
          <a:ext cx="18287998" cy="8504552"/>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769332">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1838954">
                <a:tc>
                  <a:txBody>
                    <a:bodyPr/>
                    <a:lstStyle/>
                    <a:p>
                      <a:pPr algn="ctr" fontAlgn="ctr"/>
                      <a:r>
                        <a:rPr lang="en-US" sz="1600" b="0" i="0" u="none" strike="noStrike">
                          <a:solidFill>
                            <a:srgbClr val="000000"/>
                          </a:solidFill>
                          <a:effectLst/>
                          <a:latin typeface="+mn-lt"/>
                        </a:rPr>
                        <a:t>4</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Belum </a:t>
                      </a: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MOU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Ekspedisi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pihak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3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8 vendor di </a:t>
                      </a:r>
                      <a:r>
                        <a:rPr lang="en-US" sz="1600" b="0" i="0" u="none" strike="noStrike" dirty="0" err="1">
                          <a:solidFill>
                            <a:srgbClr val="000000"/>
                          </a:solidFill>
                          <a:effectLst/>
                          <a:latin typeface="+mn-lt"/>
                        </a:rPr>
                        <a:t>departemen</a:t>
                      </a:r>
                      <a:r>
                        <a:rPr lang="en-US" sz="1600" b="0" i="0" u="none" strike="noStrike" dirty="0">
                          <a:solidFill>
                            <a:srgbClr val="000000"/>
                          </a:solidFill>
                          <a:effectLst/>
                          <a:latin typeface="+mn-lt"/>
                        </a:rPr>
                        <a:t> Sales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tahun</a:t>
                      </a:r>
                      <a:r>
                        <a:rPr lang="en-US" sz="1600" b="0" i="0" u="none" strike="noStrike" dirty="0">
                          <a:solidFill>
                            <a:srgbClr val="000000"/>
                          </a:solidFill>
                          <a:effectLst/>
                          <a:latin typeface="+mn-lt"/>
                        </a:rPr>
                        <a:t> 2025, MOU </a:t>
                      </a:r>
                      <a:r>
                        <a:rPr lang="en-US" sz="1600" b="0" i="0" u="none" strike="noStrike" dirty="0" err="1">
                          <a:solidFill>
                            <a:srgbClr val="000000"/>
                          </a:solidFill>
                          <a:effectLst/>
                          <a:latin typeface="+mn-lt"/>
                        </a:rPr>
                        <a:t>terakhir</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tahun</a:t>
                      </a:r>
                      <a:r>
                        <a:rPr lang="en-US" sz="1600" b="0" i="0" u="none" strike="noStrike" dirty="0">
                          <a:solidFill>
                            <a:srgbClr val="000000"/>
                          </a:solidFill>
                          <a:effectLst/>
                          <a:latin typeface="+mn-lt"/>
                        </a:rPr>
                        <a:t> 2022.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mn-lt"/>
                        </a:rPr>
                        <a:t>ISO 9001:2015 Klausul: 7.5.2 Creating and updating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Tidak ada pengaturan hak dan kewajiban untuk masing-masing pihak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Sales segera mengajukan draft MOU ke bagian Legal.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Membuat monitoring list MOU beserta tanggal kadaluarsa.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Update MOU vendor </a:t>
                      </a:r>
                      <a:r>
                        <a:rPr lang="en-US" sz="1600" b="0" i="0" u="none" strike="noStrike" dirty="0" err="1">
                          <a:solidFill>
                            <a:srgbClr val="000000"/>
                          </a:solidFill>
                          <a:effectLst/>
                          <a:latin typeface="+mn-lt"/>
                        </a:rPr>
                        <a:t>angkutan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telah</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dilakukan</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27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2305502">
                <a:tc>
                  <a:txBody>
                    <a:bodyPr/>
                    <a:lstStyle/>
                    <a:p>
                      <a:pPr algn="ctr" fontAlgn="ctr"/>
                      <a:r>
                        <a:rPr lang="en-US" sz="1600" b="0" i="0" u="none" strike="noStrike" dirty="0">
                          <a:solidFill>
                            <a:srgbClr val="000000"/>
                          </a:solidFill>
                          <a:effectLst/>
                          <a:latin typeface="+mn-lt"/>
                        </a:rPr>
                        <a:t>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Revisi</a:t>
                      </a:r>
                      <a:r>
                        <a:rPr lang="en-US" sz="1600" b="0" i="0" u="none" strike="noStrike" dirty="0">
                          <a:solidFill>
                            <a:srgbClr val="000000"/>
                          </a:solidFill>
                          <a:effectLst/>
                          <a:latin typeface="+mn-lt"/>
                        </a:rPr>
                        <a:t> (20 </a:t>
                      </a:r>
                      <a:r>
                        <a:rPr lang="en-US" sz="1600" b="0" i="0" u="none" strike="noStrike" dirty="0" err="1">
                          <a:solidFill>
                            <a:srgbClr val="000000"/>
                          </a:solidFill>
                          <a:effectLst/>
                          <a:latin typeface="+mn-lt"/>
                        </a:rPr>
                        <a:t>Februari</a:t>
                      </a:r>
                      <a:r>
                        <a:rPr lang="en-US" sz="1600" b="0" i="0" u="none" strike="noStrike" dirty="0">
                          <a:solidFill>
                            <a:srgbClr val="000000"/>
                          </a:solidFill>
                          <a:effectLst/>
                          <a:latin typeface="+mn-lt"/>
                        </a:rPr>
                        <a:t> 2025)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PO Customer - SSM JOG 156 (PO </a:t>
                      </a:r>
                      <a:r>
                        <a:rPr lang="en-US" sz="1600" b="0" i="0" u="none" strike="noStrike" dirty="0" err="1">
                          <a:solidFill>
                            <a:srgbClr val="000000"/>
                          </a:solidFill>
                          <a:effectLst/>
                          <a:latin typeface="+mn-lt"/>
                        </a:rPr>
                        <a:t>terbit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tgl</a:t>
                      </a:r>
                      <a:r>
                        <a:rPr lang="en-US" sz="1600" b="0" i="0" u="none" strike="noStrike" dirty="0">
                          <a:solidFill>
                            <a:srgbClr val="000000"/>
                          </a:solidFill>
                          <a:effectLst/>
                          <a:latin typeface="+mn-lt"/>
                        </a:rPr>
                        <a:t> 24 </a:t>
                      </a:r>
                      <a:r>
                        <a:rPr lang="en-US" sz="1600" b="0" i="0" u="none" strike="noStrike" dirty="0" err="1">
                          <a:solidFill>
                            <a:srgbClr val="000000"/>
                          </a:solidFill>
                          <a:effectLst/>
                          <a:latin typeface="+mn-lt"/>
                        </a:rPr>
                        <a:t>Desember</a:t>
                      </a:r>
                      <a:r>
                        <a:rPr lang="en-US" sz="1600" b="0" i="0" u="none" strike="noStrike" dirty="0">
                          <a:solidFill>
                            <a:srgbClr val="000000"/>
                          </a:solidFill>
                          <a:effectLst/>
                          <a:latin typeface="+mn-lt"/>
                        </a:rPr>
                        <a:t> 2024) item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Ayumi Chair no. 6 yang </a:t>
                      </a:r>
                      <a:r>
                        <a:rPr lang="en-US" sz="1600" b="0" i="0" u="none" strike="noStrike" dirty="0" err="1">
                          <a:solidFill>
                            <a:srgbClr val="000000"/>
                          </a:solidFill>
                          <a:effectLst/>
                          <a:latin typeface="+mn-lt"/>
                        </a:rPr>
                        <a:t>sudah</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dijadikan</a:t>
                      </a:r>
                      <a:r>
                        <a:rPr lang="en-US" sz="1600" b="0" i="0" u="none" strike="noStrike" dirty="0">
                          <a:solidFill>
                            <a:srgbClr val="000000"/>
                          </a:solidFill>
                          <a:effectLst/>
                          <a:latin typeface="+mn-lt"/>
                        </a:rPr>
                        <a:t> target APS </a:t>
                      </a:r>
                      <a:r>
                        <a:rPr lang="en-US" sz="1600" b="0" i="0" u="none" strike="noStrike" dirty="0" err="1">
                          <a:solidFill>
                            <a:srgbClr val="000000"/>
                          </a:solidFill>
                          <a:effectLst/>
                          <a:latin typeface="+mn-lt"/>
                        </a:rPr>
                        <a:t>bulanan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1.211 pcs. </a:t>
                      </a:r>
                      <a:r>
                        <a:rPr lang="en-US" sz="1600" b="0" i="0" u="none" strike="noStrike" dirty="0" err="1">
                          <a:solidFill>
                            <a:srgbClr val="000000"/>
                          </a:solidFill>
                          <a:effectLst/>
                          <a:latin typeface="+mn-lt"/>
                        </a:rPr>
                        <a:t>Namun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revisi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jumlah</a:t>
                      </a:r>
                      <a:r>
                        <a:rPr lang="en-US" sz="1600" b="0" i="0" u="none" strike="noStrike" dirty="0">
                          <a:solidFill>
                            <a:srgbClr val="000000"/>
                          </a:solidFill>
                          <a:effectLst/>
                          <a:latin typeface="+mn-lt"/>
                        </a:rPr>
                        <a:t> PO </a:t>
                      </a:r>
                      <a:r>
                        <a:rPr lang="en-US" sz="1600" b="0" i="0" u="none" strike="noStrike" dirty="0" err="1">
                          <a:solidFill>
                            <a:srgbClr val="000000"/>
                          </a:solidFill>
                          <a:effectLst/>
                          <a:latin typeface="+mn-lt"/>
                        </a:rPr>
                        <a:t>menjadi</a:t>
                      </a:r>
                      <a:r>
                        <a:rPr lang="en-US" sz="1600" b="0" i="0" u="none" strike="noStrike" dirty="0">
                          <a:solidFill>
                            <a:srgbClr val="000000"/>
                          </a:solidFill>
                          <a:effectLst/>
                          <a:latin typeface="+mn-lt"/>
                        </a:rPr>
                        <a:t> 946 pcs, </a:t>
                      </a:r>
                      <a:r>
                        <a:rPr lang="en-US" sz="1600" b="0" i="0" u="none" strike="noStrike" dirty="0" err="1">
                          <a:solidFill>
                            <a:srgbClr val="000000"/>
                          </a:solidFill>
                          <a:effectLst/>
                          <a:latin typeface="+mn-lt"/>
                        </a:rPr>
                        <a:t>sehingga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kelebihan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produksi</a:t>
                      </a:r>
                      <a:r>
                        <a:rPr lang="en-US" sz="1600" b="0" i="0" u="none" strike="noStrike" dirty="0">
                          <a:solidFill>
                            <a:srgbClr val="000000"/>
                          </a:solidFill>
                          <a:effectLst/>
                          <a:latin typeface="+mn-lt"/>
                        </a:rPr>
                        <a:t> 265 pcs.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Terdapat kelebihan Finish Goods sebanyak 265 pcs dan menjadi Slow Moving / Unmoving.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SSM harus mengambil sisa Finish Goods 265 pcs Ayumi Chair no. 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nl-NL" sz="1600" b="0" i="0" u="none" strike="noStrike">
                          <a:solidFill>
                            <a:srgbClr val="000000"/>
                          </a:solidFill>
                          <a:effectLst/>
                          <a:latin typeface="+mn-lt"/>
                        </a:rPr>
                        <a:t>Membuat dan menetapkan kebijakan terkait dengan waktu tenggat Revisi PO Customer.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a:solidFill>
                            <a:srgbClr val="000000"/>
                          </a:solidFill>
                          <a:effectLst/>
                          <a:latin typeface="+mn-lt"/>
                        </a:rPr>
                        <a:t>1. </a:t>
                      </a: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SSM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membeli</a:t>
                      </a:r>
                      <a:r>
                        <a:rPr lang="en-US" sz="1600" b="0" i="0" u="none" strike="noStrike" dirty="0">
                          <a:solidFill>
                            <a:srgbClr val="000000"/>
                          </a:solidFill>
                          <a:effectLst/>
                          <a:latin typeface="+mn-lt"/>
                        </a:rPr>
                        <a:t> item yang </a:t>
                      </a:r>
                      <a:r>
                        <a:rPr lang="en-US" sz="1600" b="0" i="0" u="none" strike="noStrike" dirty="0" err="1">
                          <a:solidFill>
                            <a:srgbClr val="000000"/>
                          </a:solidFill>
                          <a:effectLst/>
                          <a:latin typeface="+mn-lt"/>
                        </a:rPr>
                        <a:t>sudah</a:t>
                      </a:r>
                      <a:r>
                        <a:rPr lang="en-US" sz="1600" b="0" i="0" u="none" strike="noStrike" dirty="0">
                          <a:solidFill>
                            <a:srgbClr val="000000"/>
                          </a:solidFill>
                          <a:effectLst/>
                          <a:latin typeface="+mn-lt"/>
                        </a:rPr>
                        <a:t> di PO </a:t>
                      </a:r>
                      <a:r>
                        <a:rPr lang="en-US" sz="1600" b="0" i="0" u="none" strike="noStrike" dirty="0" err="1">
                          <a:solidFill>
                            <a:srgbClr val="000000"/>
                          </a:solidFill>
                          <a:effectLst/>
                          <a:latin typeface="+mn-lt"/>
                        </a:rPr>
                        <a:t>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sebelumnya</a:t>
                      </a:r>
                      <a:r>
                        <a:rPr lang="en-US" sz="1600" b="0" i="0" u="none" strike="noStrike" dirty="0">
                          <a:solidFill>
                            <a:srgbClr val="000000"/>
                          </a:solidFill>
                          <a:effectLst/>
                          <a:latin typeface="+mn-lt"/>
                        </a:rPr>
                        <a:t>,</a:t>
                      </a:r>
                      <a:br>
                        <a:rPr lang="en-US" sz="1600" b="0" i="0" u="none" strike="noStrike" dirty="0">
                          <a:solidFill>
                            <a:srgbClr val="000000"/>
                          </a:solidFill>
                          <a:effectLst/>
                          <a:latin typeface="+mn-lt"/>
                        </a:rPr>
                      </a:br>
                      <a:br>
                        <a:rPr lang="en-US" sz="1600" b="0" i="0" u="none" strike="noStrike" dirty="0">
                          <a:solidFill>
                            <a:srgbClr val="000000"/>
                          </a:solidFill>
                          <a:effectLst/>
                          <a:latin typeface="+mn-lt"/>
                        </a:rPr>
                      </a:br>
                      <a:r>
                        <a:rPr lang="en-US" sz="1600" b="0" i="0" u="none" strike="noStrike" dirty="0">
                          <a:solidFill>
                            <a:srgbClr val="000000"/>
                          </a:solidFill>
                          <a:effectLst/>
                          <a:latin typeface="+mn-lt"/>
                        </a:rPr>
                        <a:t>2. </a:t>
                      </a: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menjual</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DH lain.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31 July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Open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88701758"/>
                  </a:ext>
                </a:extLst>
              </a:tr>
              <a:tr h="1795382">
                <a:tc>
                  <a:txBody>
                    <a:bodyPr/>
                    <a:lstStyle/>
                    <a:p>
                      <a:pPr algn="ctr" fontAlgn="ctr"/>
                      <a:r>
                        <a:rPr lang="en-US" sz="1600" b="0" i="0" u="none" strike="noStrike" dirty="0">
                          <a:solidFill>
                            <a:srgbClr val="000000"/>
                          </a:solidFill>
                          <a:effectLst/>
                          <a:latin typeface="+mn-lt"/>
                        </a:rPr>
                        <a:t>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Sales &amp; Distribution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Terdapat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titipan</a:t>
                      </a:r>
                      <a:r>
                        <a:rPr lang="en-US" sz="1600" b="0" i="0" u="none" strike="noStrike" dirty="0">
                          <a:solidFill>
                            <a:srgbClr val="000000"/>
                          </a:solidFill>
                          <a:effectLst/>
                          <a:latin typeface="+mn-lt"/>
                        </a:rPr>
                        <a:t> Ayumi Chair no. 6 P Ivory </a:t>
                      </a:r>
                      <a:r>
                        <a:rPr lang="en-US" sz="1600" b="0" i="0" u="none" strike="noStrike" dirty="0" err="1">
                          <a:solidFill>
                            <a:srgbClr val="000000"/>
                          </a:solidFill>
                          <a:effectLst/>
                          <a:latin typeface="+mn-lt"/>
                        </a:rPr>
                        <a:t>sebanyak</a:t>
                      </a:r>
                      <a:r>
                        <a:rPr lang="en-US" sz="1600" b="0" i="0" u="none" strike="noStrike" dirty="0">
                          <a:solidFill>
                            <a:srgbClr val="000000"/>
                          </a:solidFill>
                          <a:effectLst/>
                          <a:latin typeface="+mn-lt"/>
                        </a:rPr>
                        <a:t> 390 pcs </a:t>
                      </a:r>
                      <a:r>
                        <a:rPr lang="en-US" sz="1600" b="0" i="0" u="none" strike="noStrike" dirty="0" err="1">
                          <a:solidFill>
                            <a:srgbClr val="000000"/>
                          </a:solidFill>
                          <a:effectLst/>
                          <a:latin typeface="+mn-lt"/>
                        </a:rPr>
                        <a:t>milik</a:t>
                      </a:r>
                      <a:r>
                        <a:rPr lang="en-US" sz="1600" b="0" i="0" u="none" strike="noStrike" dirty="0">
                          <a:solidFill>
                            <a:srgbClr val="000000"/>
                          </a:solidFill>
                          <a:effectLst/>
                          <a:latin typeface="+mn-lt"/>
                        </a:rPr>
                        <a:t> PT SSM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customer </a:t>
                      </a:r>
                      <a:r>
                        <a:rPr lang="en-US" sz="1600" b="0" i="0" u="none" strike="noStrike" dirty="0" err="1">
                          <a:solidFill>
                            <a:srgbClr val="000000"/>
                          </a:solidFill>
                          <a:effectLst/>
                          <a:latin typeface="+mn-lt"/>
                        </a:rPr>
                        <a:t>Disdik</a:t>
                      </a:r>
                      <a:r>
                        <a:rPr lang="en-US" sz="1600" b="0" i="0" u="none" strike="noStrike" dirty="0">
                          <a:solidFill>
                            <a:srgbClr val="000000"/>
                          </a:solidFill>
                          <a:effectLst/>
                          <a:latin typeface="+mn-lt"/>
                        </a:rPr>
                        <a:t> Sleman) </a:t>
                      </a:r>
                      <a:r>
                        <a:rPr lang="en-US" sz="1600" b="0" i="0" u="none" strike="noStrike" dirty="0" err="1">
                          <a:solidFill>
                            <a:srgbClr val="000000"/>
                          </a:solidFill>
                          <a:effectLst/>
                          <a:latin typeface="+mn-lt"/>
                        </a:rPr>
                        <a:t>mengendap</a:t>
                      </a:r>
                      <a:r>
                        <a:rPr lang="en-US" sz="1600" b="0" i="0" u="none" strike="noStrike" dirty="0">
                          <a:solidFill>
                            <a:srgbClr val="000000"/>
                          </a:solidFill>
                          <a:effectLst/>
                          <a:latin typeface="+mn-lt"/>
                        </a:rPr>
                        <a:t> di </a:t>
                      </a:r>
                      <a:r>
                        <a:rPr lang="en-US" sz="1600" b="0" i="0" u="none" strike="noStrike" dirty="0" err="1">
                          <a:solidFill>
                            <a:srgbClr val="000000"/>
                          </a:solidFill>
                          <a:effectLst/>
                          <a:latin typeface="+mn-lt"/>
                        </a:rPr>
                        <a:t>gudang</a:t>
                      </a:r>
                      <a:r>
                        <a:rPr lang="en-US" sz="1600" b="0" i="0" u="none" strike="noStrike" dirty="0">
                          <a:solidFill>
                            <a:srgbClr val="000000"/>
                          </a:solidFill>
                          <a:effectLst/>
                          <a:latin typeface="+mn-lt"/>
                        </a:rPr>
                        <a:t> Chitose </a:t>
                      </a:r>
                      <a:r>
                        <a:rPr lang="en-US" sz="1600" b="0" i="0" u="none" strike="noStrike" dirty="0" err="1">
                          <a:solidFill>
                            <a:srgbClr val="000000"/>
                          </a:solidFill>
                          <a:effectLst/>
                          <a:latin typeface="+mn-lt"/>
                        </a:rPr>
                        <a:t>selama</a:t>
                      </a:r>
                      <a:r>
                        <a:rPr lang="en-US" sz="1600" b="0" i="0" u="none" strike="noStrike" dirty="0">
                          <a:solidFill>
                            <a:srgbClr val="000000"/>
                          </a:solidFill>
                          <a:effectLst/>
                          <a:latin typeface="+mn-lt"/>
                        </a:rPr>
                        <a:t> 139 </a:t>
                      </a:r>
                      <a:r>
                        <a:rPr lang="en-US" sz="1600" b="0" i="0" u="none" strike="noStrike" dirty="0" err="1">
                          <a:solidFill>
                            <a:srgbClr val="000000"/>
                          </a:solidFill>
                          <a:effectLst/>
                          <a:latin typeface="+mn-lt"/>
                        </a:rPr>
                        <a:t>hari</a:t>
                      </a:r>
                      <a:r>
                        <a:rPr lang="en-US" sz="1600" b="0" i="0" u="none" strike="noStrike" dirty="0">
                          <a:solidFill>
                            <a:srgbClr val="000000"/>
                          </a:solidFill>
                          <a:effectLst/>
                          <a:latin typeface="+mn-lt"/>
                        </a:rPr>
                        <a:t> (SJ </a:t>
                      </a:r>
                      <a:r>
                        <a:rPr lang="en-US" sz="1600" b="0" i="0" u="none" strike="noStrike" dirty="0" err="1">
                          <a:solidFill>
                            <a:srgbClr val="000000"/>
                          </a:solidFill>
                          <a:effectLst/>
                          <a:latin typeface="+mn-lt"/>
                        </a:rPr>
                        <a:t>nomor</a:t>
                      </a:r>
                      <a:r>
                        <a:rPr lang="en-US" sz="1600" b="0" i="0" u="none" strike="noStrike" dirty="0">
                          <a:solidFill>
                            <a:srgbClr val="000000"/>
                          </a:solidFill>
                          <a:effectLst/>
                          <a:latin typeface="+mn-lt"/>
                        </a:rPr>
                        <a:t> 908008323 </a:t>
                      </a:r>
                      <a:r>
                        <a:rPr lang="en-US" sz="1600" b="0" i="0" u="none" strike="noStrike" dirty="0" err="1">
                          <a:solidFill>
                            <a:srgbClr val="000000"/>
                          </a:solidFill>
                          <a:effectLst/>
                          <a:latin typeface="+mn-lt"/>
                        </a:rPr>
                        <a:t>tanggal</a:t>
                      </a:r>
                      <a:r>
                        <a:rPr lang="en-US" sz="1600" b="0" i="0" u="none" strike="noStrike" dirty="0">
                          <a:solidFill>
                            <a:srgbClr val="000000"/>
                          </a:solidFill>
                          <a:effectLst/>
                          <a:latin typeface="+mn-lt"/>
                        </a:rPr>
                        <a:t> 26 Des 2024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PT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Kerusakan dan kehilangan barang, kapasitas gudang Chitose atas Finish Goods berkurang.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sv-SE" sz="1600" b="0" i="0" u="none" strike="noStrike">
                          <a:solidFill>
                            <a:srgbClr val="000000"/>
                          </a:solidFill>
                          <a:effectLst/>
                          <a:latin typeface="+mn-lt"/>
                        </a:rPr>
                        <a:t>Sales segera mengirimkan barang titipan tersebut ke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a:solidFill>
                            <a:srgbClr val="000000"/>
                          </a:solidFill>
                          <a:effectLst/>
                          <a:latin typeface="+mn-lt"/>
                        </a:rPr>
                        <a:t>Menetapkan kebijakan dan prosedur untuk barang titipan.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l" fontAlgn="ctr"/>
                      <a:r>
                        <a:rPr lang="en-US" sz="1600" b="0" i="0" u="none" strike="noStrike" dirty="0" err="1">
                          <a:solidFill>
                            <a:srgbClr val="000000"/>
                          </a:solidFill>
                          <a:effectLst/>
                          <a:latin typeface="+mn-lt"/>
                        </a:rPr>
                        <a:t>Mendorong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pengiriman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gudang</a:t>
                      </a:r>
                      <a:r>
                        <a:rPr lang="en-US" sz="1600" b="0" i="0" u="none" strike="noStrike" dirty="0">
                          <a:solidFill>
                            <a:srgbClr val="000000"/>
                          </a:solidFill>
                          <a:effectLst/>
                          <a:latin typeface="+mn-lt"/>
                        </a:rPr>
                        <a:t> SSM.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dirty="0">
                          <a:solidFill>
                            <a:srgbClr val="000000"/>
                          </a:solidFill>
                          <a:effectLst/>
                          <a:latin typeface="+mn-lt"/>
                        </a:rPr>
                        <a:t>31 July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b="0" i="0" u="none" strike="noStrike" dirty="0">
                          <a:solidFill>
                            <a:srgbClr val="000000"/>
                          </a:solidFill>
                          <a:effectLst/>
                          <a:latin typeface="+mn-lt"/>
                        </a:rPr>
                        <a:t>Open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26840803"/>
                  </a:ext>
                </a:extLst>
              </a:tr>
              <a:tr h="1795382">
                <a:tc>
                  <a:txBody>
                    <a:bodyPr/>
                    <a:lstStyle/>
                    <a:p>
                      <a:pPr algn="ctr" fontAlgn="ctr"/>
                      <a:r>
                        <a:rPr lang="en-US" sz="1600" b="0" i="0" u="none" strike="noStrike" dirty="0">
                          <a:solidFill>
                            <a:srgbClr val="000000"/>
                          </a:solidFill>
                          <a:effectLst/>
                          <a:latin typeface="+mn-lt"/>
                        </a:rPr>
                        <a:t>7</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Sales &amp; Distribution, FIACO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dirty="0">
                          <a:solidFill>
                            <a:srgbClr val="000000"/>
                          </a:solidFill>
                          <a:effectLst/>
                          <a:latin typeface="+mn-lt"/>
                        </a:rPr>
                        <a:t>Ada </a:t>
                      </a:r>
                      <a:r>
                        <a:rPr lang="en-US" sz="1600" b="0" i="0" u="none" strike="noStrike" dirty="0" err="1">
                          <a:solidFill>
                            <a:srgbClr val="000000"/>
                          </a:solidFill>
                          <a:effectLst/>
                          <a:latin typeface="+mn-lt"/>
                        </a:rPr>
                        <a:t>perbedaan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dari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pihak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Ekspedisi</a:t>
                      </a:r>
                      <a:r>
                        <a:rPr lang="en-US" sz="1600" b="0" i="0" u="none" strike="noStrike" dirty="0">
                          <a:solidFill>
                            <a:srgbClr val="000000"/>
                          </a:solidFill>
                          <a:effectLst/>
                          <a:latin typeface="+mn-lt"/>
                        </a:rPr>
                        <a:t> dan FIACO </a:t>
                      </a:r>
                      <a:r>
                        <a:rPr lang="en-US" sz="1600" b="0" i="0" u="none" strike="noStrike" dirty="0" err="1">
                          <a:solidFill>
                            <a:srgbClr val="000000"/>
                          </a:solidFill>
                          <a:effectLst/>
                          <a:latin typeface="+mn-lt"/>
                        </a:rPr>
                        <a:t>terkait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Unmoving, </a:t>
                      </a:r>
                      <a:r>
                        <a:rPr lang="en-US" sz="1600" b="0" i="0" u="none" strike="noStrike" dirty="0" err="1">
                          <a:solidFill>
                            <a:srgbClr val="000000"/>
                          </a:solidFill>
                          <a:effectLst/>
                          <a:latin typeface="+mn-lt"/>
                        </a:rPr>
                        <a:t>Slowmoving</a:t>
                      </a:r>
                      <a:r>
                        <a:rPr lang="en-US" sz="1600" b="0" i="0" u="none" strike="noStrike" dirty="0">
                          <a:solidFill>
                            <a:srgbClr val="000000"/>
                          </a:solidFill>
                          <a:effectLst/>
                          <a:latin typeface="+mn-lt"/>
                        </a:rPr>
                        <a:t>, Moving, Dead Stock, dan/</a:t>
                      </a:r>
                      <a:r>
                        <a:rPr lang="en-US" sz="1600" b="0" i="0" u="none" strike="noStrike" dirty="0" err="1">
                          <a:solidFill>
                            <a:srgbClr val="000000"/>
                          </a:solidFill>
                          <a:effectLst/>
                          <a:latin typeface="+mn-lt"/>
                        </a:rPr>
                        <a:t>atau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kategori</a:t>
                      </a:r>
                      <a:r>
                        <a:rPr lang="en-US" sz="1600" b="0" i="0" u="none" strike="noStrike" dirty="0">
                          <a:solidFill>
                            <a:srgbClr val="000000"/>
                          </a:solidFill>
                          <a:effectLst/>
                          <a:latin typeface="+mn-lt"/>
                        </a:rPr>
                        <a:t> yang </a:t>
                      </a:r>
                      <a:r>
                        <a:rPr lang="en-US" sz="1600" b="0" i="0" u="none" strike="noStrike" dirty="0" err="1">
                          <a:solidFill>
                            <a:srgbClr val="000000"/>
                          </a:solidFill>
                          <a:effectLst/>
                          <a:latin typeface="+mn-lt"/>
                        </a:rPr>
                        <a:t>lainnya</a:t>
                      </a:r>
                      <a:r>
                        <a:rPr lang="en-US" sz="1600" b="0" i="0" u="none" strike="noStrike" dirty="0">
                          <a:solidFill>
                            <a:srgbClr val="000000"/>
                          </a:solidFill>
                          <a:effectLst/>
                          <a:latin typeface="+mn-lt"/>
                        </a:rPr>
                        <a:t>. Belum </a:t>
                      </a:r>
                      <a:r>
                        <a:rPr lang="en-US" sz="1600" b="0" i="0" u="none" strike="noStrike" dirty="0" err="1">
                          <a:solidFill>
                            <a:srgbClr val="000000"/>
                          </a:solidFill>
                          <a:effectLst/>
                          <a:latin typeface="+mn-lt"/>
                        </a:rPr>
                        <a:t>ada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kesepakatan</a:t>
                      </a:r>
                      <a:r>
                        <a:rPr lang="en-US" sz="1600" b="0" i="0" u="none" strike="noStrike" dirty="0">
                          <a:solidFill>
                            <a:srgbClr val="000000"/>
                          </a:solidFill>
                          <a:effectLst/>
                          <a:latin typeface="+mn-lt"/>
                        </a:rPr>
                        <a:t> dan </a:t>
                      </a:r>
                      <a:r>
                        <a:rPr lang="en-US" sz="1600" b="0" i="0" u="none" strike="noStrike" dirty="0" err="1">
                          <a:solidFill>
                            <a:srgbClr val="000000"/>
                          </a:solidFill>
                          <a:effectLst/>
                          <a:latin typeface="+mn-lt"/>
                        </a:rPr>
                        <a:t>rekonsiliasi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dirty="0">
                          <a:solidFill>
                            <a:srgbClr val="000000"/>
                          </a:solidFill>
                          <a:effectLst/>
                          <a:latin typeface="+mn-lt"/>
                        </a:rPr>
                        <a:t>ISO 9001:2015 </a:t>
                      </a:r>
                      <a:r>
                        <a:rPr lang="en-US" sz="1600" b="0" i="0" u="none" strike="noStrike" dirty="0" err="1">
                          <a:solidFill>
                            <a:srgbClr val="000000"/>
                          </a:solidFill>
                          <a:effectLst/>
                          <a:latin typeface="+mn-lt"/>
                        </a:rPr>
                        <a:t>Klausul</a:t>
                      </a:r>
                      <a:r>
                        <a:rPr lang="en-US" sz="1600" b="0" i="0" u="none" strike="noStrike" dirty="0">
                          <a:solidFill>
                            <a:srgbClr val="000000"/>
                          </a:solidFill>
                          <a:effectLst/>
                          <a:latin typeface="+mn-lt"/>
                        </a:rPr>
                        <a:t>: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Perlu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Perhatian</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Fokus</a:t>
                      </a:r>
                      <a:r>
                        <a:rPr lang="en-US" sz="1600" b="0" i="0" u="none" strike="noStrike" dirty="0">
                          <a:solidFill>
                            <a:srgbClr val="000000"/>
                          </a:solidFill>
                          <a:effectLst/>
                          <a:latin typeface="+mn-lt"/>
                        </a:rPr>
                        <a:t> masing-masing </a:t>
                      </a:r>
                      <a:r>
                        <a:rPr lang="en-US" sz="1600" b="0" i="0" u="none" strike="noStrike" dirty="0" err="1">
                          <a:solidFill>
                            <a:srgbClr val="000000"/>
                          </a:solidFill>
                          <a:effectLst/>
                          <a:latin typeface="+mn-lt"/>
                        </a:rPr>
                        <a:t>departemen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terhadap</a:t>
                      </a:r>
                      <a:r>
                        <a:rPr lang="en-US" sz="1600" b="0" i="0" u="none" strike="noStrike" dirty="0">
                          <a:solidFill>
                            <a:srgbClr val="000000"/>
                          </a:solidFill>
                          <a:effectLst/>
                          <a:latin typeface="+mn-lt"/>
                        </a:rPr>
                        <a:t> monitoring </a:t>
                      </a:r>
                      <a:r>
                        <a:rPr lang="en-US" sz="1600" b="0" i="0" u="none" strike="noStrike" dirty="0" err="1">
                          <a:solidFill>
                            <a:srgbClr val="000000"/>
                          </a:solidFill>
                          <a:effectLst/>
                          <a:latin typeface="+mn-lt"/>
                        </a:rPr>
                        <a:t>barang</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jadi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tidak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sama</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Menetapkan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kesepakatan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barang-barang</a:t>
                      </a:r>
                      <a:r>
                        <a:rPr lang="en-US" sz="1600" b="0" i="0" u="none" strike="noStrike" dirty="0">
                          <a:solidFill>
                            <a:srgbClr val="000000"/>
                          </a:solidFill>
                          <a:effectLst/>
                          <a:latin typeface="+mn-lt"/>
                        </a:rPr>
                        <a:t> unmoving, slow moving dan 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Rekonsiliasi tiap bulan atas barang Unmoving, Slow Moving, dan Moving.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Disepakati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untuk</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kriteria</a:t>
                      </a:r>
                      <a:r>
                        <a:rPr lang="en-US" sz="1600" b="0" i="0" u="none" strike="noStrike" dirty="0">
                          <a:solidFill>
                            <a:srgbClr val="000000"/>
                          </a:solidFill>
                          <a:effectLst/>
                          <a:latin typeface="+mn-lt"/>
                        </a:rPr>
                        <a:t> Inventory FG </a:t>
                      </a:r>
                      <a:r>
                        <a:rPr lang="en-US" sz="1600" b="0" i="0" u="none" strike="noStrike" dirty="0" err="1">
                          <a:solidFill>
                            <a:srgbClr val="000000"/>
                          </a:solidFill>
                          <a:effectLst/>
                          <a:latin typeface="+mn-lt"/>
                        </a:rPr>
                        <a:t>antara</a:t>
                      </a:r>
                      <a:r>
                        <a:rPr lang="en-US" sz="1600" b="0" i="0" u="none" strike="noStrike" dirty="0">
                          <a:solidFill>
                            <a:srgbClr val="000000"/>
                          </a:solidFill>
                          <a:effectLst/>
                          <a:latin typeface="+mn-lt"/>
                        </a:rPr>
                        <a:t> FIACO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Sales </a:t>
                      </a:r>
                      <a:r>
                        <a:rPr lang="en-US" sz="1600" b="0" i="0" u="none" strike="noStrike" dirty="0" err="1">
                          <a:solidFill>
                            <a:srgbClr val="000000"/>
                          </a:solidFill>
                          <a:effectLst/>
                          <a:latin typeface="+mn-lt"/>
                        </a:rPr>
                        <a:t>Distribusi</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28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43089144"/>
                  </a:ext>
                </a:extLst>
              </a:tr>
            </a:tbl>
          </a:graphicData>
        </a:graphic>
      </p:graphicFrame>
    </p:spTree>
    <p:extLst>
      <p:ext uri="{BB962C8B-B14F-4D97-AF65-F5344CB8AC3E}">
        <p14:creationId xmlns:p14="http://schemas.microsoft.com/office/powerpoint/2010/main" val="1289414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4B11-67CF-DC1A-21F1-D612C10E225E}"/>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6044A271-AA7D-3706-1A8A-A7767C6AE880}"/>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a:extLst>
              <a:ext uri="{FF2B5EF4-FFF2-40B4-BE49-F238E27FC236}">
                <a16:creationId xmlns:a16="http://schemas.microsoft.com/office/drawing/2014/main" id="{03F793EE-C103-6385-9BF2-1A33C8EC1347}"/>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a:extLst>
              <a:ext uri="{FF2B5EF4-FFF2-40B4-BE49-F238E27FC236}">
                <a16:creationId xmlns:a16="http://schemas.microsoft.com/office/drawing/2014/main" id="{9F42164A-E5B6-361E-3E23-A324C6E1997F}"/>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CEB85822-8186-670D-E166-20A9D1A89C84}"/>
              </a:ext>
            </a:extLst>
          </p:cNvPr>
          <p:cNvGraphicFramePr>
            <a:graphicFrameLocks noGrp="1"/>
          </p:cNvGraphicFramePr>
          <p:nvPr/>
        </p:nvGraphicFramePr>
        <p:xfrm>
          <a:off x="0" y="786051"/>
          <a:ext cx="18287998" cy="8520646"/>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1143000">
                  <a:extLst>
                    <a:ext uri="{9D8B030D-6E8A-4147-A177-3AD203B41FA5}">
                      <a16:colId xmlns:a16="http://schemas.microsoft.com/office/drawing/2014/main" val="1282959705"/>
                    </a:ext>
                  </a:extLst>
                </a:gridCol>
                <a:gridCol w="2940524">
                  <a:extLst>
                    <a:ext uri="{9D8B030D-6E8A-4147-A177-3AD203B41FA5}">
                      <a16:colId xmlns:a16="http://schemas.microsoft.com/office/drawing/2014/main" val="3368522425"/>
                    </a:ext>
                  </a:extLst>
                </a:gridCol>
                <a:gridCol w="1269373">
                  <a:extLst>
                    <a:ext uri="{9D8B030D-6E8A-4147-A177-3AD203B41FA5}">
                      <a16:colId xmlns:a16="http://schemas.microsoft.com/office/drawing/2014/main" val="2746945326"/>
                    </a:ext>
                  </a:extLst>
                </a:gridCol>
                <a:gridCol w="1352703">
                  <a:extLst>
                    <a:ext uri="{9D8B030D-6E8A-4147-A177-3AD203B41FA5}">
                      <a16:colId xmlns:a16="http://schemas.microsoft.com/office/drawing/2014/main" val="3192620974"/>
                    </a:ext>
                  </a:extLst>
                </a:gridCol>
                <a:gridCol w="2083967">
                  <a:extLst>
                    <a:ext uri="{9D8B030D-6E8A-4147-A177-3AD203B41FA5}">
                      <a16:colId xmlns:a16="http://schemas.microsoft.com/office/drawing/2014/main" val="1117071894"/>
                    </a:ext>
                  </a:extLst>
                </a:gridCol>
                <a:gridCol w="2286808">
                  <a:extLst>
                    <a:ext uri="{9D8B030D-6E8A-4147-A177-3AD203B41FA5}">
                      <a16:colId xmlns:a16="http://schemas.microsoft.com/office/drawing/2014/main" val="914622758"/>
                    </a:ext>
                  </a:extLst>
                </a:gridCol>
                <a:gridCol w="1420425">
                  <a:extLst>
                    <a:ext uri="{9D8B030D-6E8A-4147-A177-3AD203B41FA5}">
                      <a16:colId xmlns:a16="http://schemas.microsoft.com/office/drawing/2014/main" val="3442009350"/>
                    </a:ext>
                  </a:extLst>
                </a:gridCol>
                <a:gridCol w="30480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719393">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2199211">
                <a:tc>
                  <a:txBody>
                    <a:bodyPr/>
                    <a:lstStyle/>
                    <a:p>
                      <a:pPr algn="ctr" fontAlgn="ctr"/>
                      <a:r>
                        <a:rPr lang="en-US" sz="1600" b="0" i="0" u="none" strike="noStrike" dirty="0">
                          <a:solidFill>
                            <a:srgbClr val="000000"/>
                          </a:solidFill>
                          <a:effectLst/>
                          <a:latin typeface="+mn-lt"/>
                        </a:rPr>
                        <a:t>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mn-lt"/>
                        </a:rPr>
                        <a:t>Terdapat APS Kumi MHD P White White (FG-KUM-WNM-WL-0185) Credensa pada bulan November 2024 sebanyak 167 pcs namun tidak terdapat OPC atas produk tersebut.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ISO 9001:2015 </a:t>
                      </a:r>
                      <a:r>
                        <a:rPr lang="en-US" sz="1600" b="0" i="0" u="none" strike="noStrike" dirty="0" err="1">
                          <a:solidFill>
                            <a:srgbClr val="000000"/>
                          </a:solidFill>
                          <a:effectLst/>
                          <a:latin typeface="+mn-lt"/>
                        </a:rPr>
                        <a:t>Klausul</a:t>
                      </a:r>
                      <a:r>
                        <a:rPr lang="en-US" sz="1600" b="0" i="0" u="none" strike="noStrike" dirty="0">
                          <a:solidFill>
                            <a:srgbClr val="000000"/>
                          </a:solidFill>
                          <a:effectLst/>
                          <a:latin typeface="+mn-lt"/>
                        </a:rPr>
                        <a:t>: 7.5 Documented information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fi-FI" sz="1600" b="0" i="0" u="none" strike="noStrike" dirty="0">
                          <a:solidFill>
                            <a:srgbClr val="000000"/>
                          </a:solidFill>
                          <a:effectLst/>
                          <a:latin typeface="+mn-lt"/>
                        </a:rPr>
                        <a:t>Potensi adanya kesalahan pada saat produksi.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Segera dibuatkan OPC untuk Kumi MHD P White White (FG-KUM-WNM-WL-0185) Credensa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Membuat checklist dokumen OPC untuk setiap Produk.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Segera membuat OPC KUMI MHD Credenza namun untuk Partisi, table Top dan Credenza tidak dibuat secara Detail Prosesnya (Dijadikan Masukan Komponen saja) dikarenakan dibuat oleh Vendor/ Supplier.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24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8104514"/>
                  </a:ext>
                </a:extLst>
              </a:tr>
              <a:tr h="1989761">
                <a:tc>
                  <a:txBody>
                    <a:bodyPr/>
                    <a:lstStyle/>
                    <a:p>
                      <a:pPr algn="ctr" fontAlgn="ctr"/>
                      <a:r>
                        <a:rPr lang="en-US" sz="1600" b="0" i="0" u="none" strike="noStrike" dirty="0">
                          <a:solidFill>
                            <a:srgbClr val="000000"/>
                          </a:solidFill>
                          <a:effectLst/>
                          <a:latin typeface="+mn-lt"/>
                        </a:rPr>
                        <a:t>9</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Perubahan packing tape coklat ke packing tape label Chitose untuk semua produk kecuali export kawai - rolland, sudah disebarkan dalam Technical Information, namun dalam TI tersebut tidak dicantumkan aturan penggunaannya.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Terjadi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penyalahgunaan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tape Label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Menerbitkan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kebijakan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packing label tape Chitose, dan </a:t>
                      </a:r>
                      <a:r>
                        <a:rPr lang="en-US" sz="1600" b="0" i="0" u="none" strike="noStrike" dirty="0" err="1">
                          <a:solidFill>
                            <a:srgbClr val="000000"/>
                          </a:solidFill>
                          <a:effectLst/>
                          <a:latin typeface="+mn-lt"/>
                        </a:rPr>
                        <a:t>mensosialisasikan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kepada</a:t>
                      </a:r>
                      <a:r>
                        <a:rPr lang="en-US" sz="1600" b="0" i="0" u="none" strike="noStrike" dirty="0">
                          <a:solidFill>
                            <a:srgbClr val="000000"/>
                          </a:solidFill>
                          <a:effectLst/>
                          <a:latin typeface="+mn-lt"/>
                        </a:rPr>
                        <a:t> dept yang </a:t>
                      </a:r>
                      <a:r>
                        <a:rPr lang="en-US" sz="1600" b="0" i="0" u="none" strike="noStrike" dirty="0" err="1">
                          <a:solidFill>
                            <a:srgbClr val="000000"/>
                          </a:solidFill>
                          <a:effectLst/>
                          <a:latin typeface="+mn-lt"/>
                        </a:rPr>
                        <a:t>menggunakan</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Reminder </a:t>
                      </a:r>
                      <a:r>
                        <a:rPr lang="en-US" sz="1600" b="0" i="0" u="none" strike="noStrike" dirty="0" err="1">
                          <a:solidFill>
                            <a:srgbClr val="000000"/>
                          </a:solidFill>
                          <a:effectLst/>
                          <a:latin typeface="+mn-lt"/>
                        </a:rPr>
                        <a:t>berkala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terkait</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kebijakan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atas</a:t>
                      </a:r>
                      <a:r>
                        <a:rPr lang="en-US" sz="1600" b="0" i="0" u="none" strike="noStrike" dirty="0">
                          <a:solidFill>
                            <a:srgbClr val="000000"/>
                          </a:solidFill>
                          <a:effectLst/>
                          <a:latin typeface="+mn-lt"/>
                        </a:rPr>
                        <a:t> packing label tape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Melengkapi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isi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Teknikal</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Informasi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dengan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tambahan</a:t>
                      </a:r>
                      <a:r>
                        <a:rPr lang="en-US" sz="1600" b="0" i="0" u="none" strike="noStrike" dirty="0">
                          <a:solidFill>
                            <a:srgbClr val="000000"/>
                          </a:solidFill>
                          <a:effectLst/>
                          <a:latin typeface="+mn-lt"/>
                        </a:rPr>
                        <a:t> info </a:t>
                      </a:r>
                      <a:r>
                        <a:rPr lang="en-US" sz="1600" b="0" i="0" u="none" strike="noStrike" dirty="0" err="1">
                          <a:solidFill>
                            <a:srgbClr val="000000"/>
                          </a:solidFill>
                          <a:effectLst/>
                          <a:latin typeface="+mn-lt"/>
                        </a:rPr>
                        <a:t>mengenai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penggunaannya</a:t>
                      </a:r>
                      <a:r>
                        <a:rPr lang="en-US" sz="16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21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88701758"/>
                  </a:ext>
                </a:extLst>
              </a:tr>
              <a:tr h="1917344">
                <a:tc>
                  <a:txBody>
                    <a:bodyPr/>
                    <a:lstStyle/>
                    <a:p>
                      <a:pPr algn="ctr" fontAlgn="ctr"/>
                      <a:r>
                        <a:rPr lang="en-US" sz="1600" b="0" i="0" u="none" strike="noStrike" dirty="0">
                          <a:solidFill>
                            <a:srgbClr val="000000"/>
                          </a:solidFill>
                          <a:effectLst/>
                          <a:latin typeface="+mn-lt"/>
                        </a:rPr>
                        <a:t>10</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R&amp;D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MANABU AH CHAIR TAEKWANG BLUE PC (FG-MAN-WNM-AS-0005) ditemukan BOM tidak lengkap yaitu tidak ada komponen (RM-NSB-PLS-00-0347) CAP K-504015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mn-lt"/>
                        </a:rPr>
                        <a:t>ISO 9001:2015 Klausul: 8.3.2 Design and development planning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Perlu</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Perhatian</a:t>
                      </a:r>
                      <a:endParaRPr lang="en-US" sz="1600" b="0" i="0" u="none" strike="noStrike" dirty="0">
                        <a:solidFill>
                          <a:srgbClr val="000000"/>
                        </a:solidFill>
                        <a:effectLst/>
                        <a:latin typeface="+mn-lt"/>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Potensi</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adanya</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ketidakakuratan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dalam</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perhitungan</a:t>
                      </a:r>
                      <a:r>
                        <a:rPr lang="en-US" sz="1600" b="0" i="0" u="none" strike="noStrike" dirty="0">
                          <a:solidFill>
                            <a:srgbClr val="000000"/>
                          </a:solidFill>
                          <a:effectLst/>
                          <a:latin typeface="+mn-lt"/>
                        </a:rPr>
                        <a:t> costing.</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mn-lt"/>
                        </a:rPr>
                        <a:t>Menambahkan komponen (RM-NSB-PLS-00-0347) CAP K-504015 yang kurang pada BOM MANABU AH CHAIR TAEKWANG BLUE PC (FG-MAN-WNM-AS-0005)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nn-NO" sz="1600" b="0" i="0" u="none" strike="noStrike">
                          <a:solidFill>
                            <a:srgbClr val="000000"/>
                          </a:solidFill>
                          <a:effectLst/>
                          <a:latin typeface="+mn-lt"/>
                        </a:rPr>
                        <a:t>Membuat prosedur/Intruksi Kerja terkait pembuatan BOM baik untuk DSKK maupun di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err="1">
                          <a:solidFill>
                            <a:srgbClr val="000000"/>
                          </a:solidFill>
                          <a:effectLst/>
                          <a:latin typeface="+mn-lt"/>
                        </a:rPr>
                        <a:t>Melengkapi</a:t>
                      </a:r>
                      <a:r>
                        <a:rPr lang="en-US" sz="1600" b="0" i="0" u="none" strike="noStrike" dirty="0">
                          <a:solidFill>
                            <a:srgbClr val="000000"/>
                          </a:solidFill>
                          <a:effectLst/>
                          <a:latin typeface="+mn-lt"/>
                        </a:rPr>
                        <a:t> / </a:t>
                      </a:r>
                      <a:r>
                        <a:rPr lang="en-US" sz="1600" b="0" i="0" u="none" strike="noStrike" dirty="0" err="1">
                          <a:solidFill>
                            <a:srgbClr val="000000"/>
                          </a:solidFill>
                          <a:effectLst/>
                          <a:latin typeface="+mn-lt"/>
                        </a:rPr>
                        <a:t>menambahkan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komponen</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tersebut</a:t>
                      </a:r>
                      <a:r>
                        <a:rPr lang="en-US" sz="1600" b="0" i="0" u="none" strike="noStrike" dirty="0">
                          <a:solidFill>
                            <a:srgbClr val="000000"/>
                          </a:solidFill>
                          <a:effectLst/>
                          <a:latin typeface="+mn-lt"/>
                        </a:rPr>
                        <a:t> pada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19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26840803"/>
                  </a:ext>
                </a:extLst>
              </a:tr>
              <a:tr h="1678840">
                <a:tc>
                  <a:txBody>
                    <a:bodyPr/>
                    <a:lstStyle/>
                    <a:p>
                      <a:pPr algn="ctr" fontAlgn="ctr"/>
                      <a:r>
                        <a:rPr lang="en-US" sz="1600" b="0" i="0" u="none" strike="noStrike" dirty="0">
                          <a:solidFill>
                            <a:srgbClr val="000000"/>
                          </a:solidFill>
                          <a:effectLst/>
                          <a:latin typeface="+mn-lt"/>
                        </a:rPr>
                        <a:t>11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FIACO</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Belum adanya kebijakan atas penetapan frekuensi opname berkala terhadap aset-aset yang ada di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t"/>
                      <a:r>
                        <a:rPr lang="en-US" sz="1400" b="0" i="0" u="none" strike="noStrike">
                          <a:solidFill>
                            <a:srgbClr val="000000"/>
                          </a:solidFill>
                          <a:effectLst/>
                          <a:latin typeface="+mn-lt"/>
                        </a:rPr>
                        <a:t>ISO 9001:2015 Klausul: 8.1 Operational Planning and Control</a:t>
                      </a:r>
                    </a:p>
                  </a:txBody>
                  <a:tcPr marL="9525" marR="9525" marT="9525"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Kehilangan</a:t>
                      </a:r>
                      <a:r>
                        <a:rPr lang="en-US" sz="1400" b="0" i="0" u="none" strike="noStrike" dirty="0">
                          <a:solidFill>
                            <a:srgbClr val="000000"/>
                          </a:solidFill>
                          <a:effectLst/>
                          <a:latin typeface="+mn-lt"/>
                        </a:rPr>
                        <a:t> asset.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Menetapkan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penetapan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frekuensi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berkala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terhadap</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aset-aset</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ada</a:t>
                      </a:r>
                      <a:r>
                        <a:rPr lang="en-US" sz="1400" b="0" i="0" u="none" strike="noStrike" dirty="0">
                          <a:solidFill>
                            <a:srgbClr val="000000"/>
                          </a:solidFill>
                          <a:effectLst/>
                          <a:latin typeface="+mn-lt"/>
                        </a:rPr>
                        <a:t> di Chitose.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Menjalankan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sesuai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aset</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telah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ditetapkan</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Kebijakan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stock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Aset Perusahaan (</a:t>
                      </a:r>
                      <a:r>
                        <a:rPr lang="en-US" sz="1400" b="0" i="0" u="none" strike="noStrike" dirty="0" err="1">
                          <a:solidFill>
                            <a:srgbClr val="000000"/>
                          </a:solidFill>
                          <a:effectLst/>
                          <a:latin typeface="+mn-lt"/>
                        </a:rPr>
                        <a:t>Mesin</a:t>
                      </a:r>
                      <a:r>
                        <a:rPr lang="en-US" sz="1400" b="0" i="0" u="none" strike="noStrike" dirty="0">
                          <a:solidFill>
                            <a:srgbClr val="000000"/>
                          </a:solidFill>
                          <a:effectLst/>
                          <a:latin typeface="+mn-lt"/>
                        </a:rPr>
                        <a:t> &amp; </a:t>
                      </a:r>
                      <a:r>
                        <a:rPr lang="en-US" sz="1400" b="0" i="0" u="none" strike="noStrike" dirty="0" err="1">
                          <a:solidFill>
                            <a:srgbClr val="000000"/>
                          </a:solidFill>
                          <a:effectLst/>
                          <a:latin typeface="+mn-lt"/>
                        </a:rPr>
                        <a:t>Peralatan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Pabrik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Kendaraan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Peralatan</a:t>
                      </a:r>
                      <a:r>
                        <a:rPr lang="en-US" sz="1400" b="0" i="0" u="none" strike="noStrike" dirty="0">
                          <a:solidFill>
                            <a:srgbClr val="000000"/>
                          </a:solidFill>
                          <a:effectLst/>
                          <a:latin typeface="+mn-lt"/>
                        </a:rPr>
                        <a:t> Kantor)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setiap</a:t>
                      </a:r>
                      <a:r>
                        <a:rPr lang="en-US" sz="1400" b="0" i="0" u="none" strike="noStrike" dirty="0">
                          <a:solidFill>
                            <a:srgbClr val="000000"/>
                          </a:solidFill>
                          <a:effectLst/>
                          <a:latin typeface="+mn-lt"/>
                        </a:rPr>
                        <a:t> dua </a:t>
                      </a:r>
                      <a:r>
                        <a:rPr lang="en-US" sz="1400" b="0" i="0" u="none" strike="noStrike" dirty="0" err="1">
                          <a:solidFill>
                            <a:srgbClr val="000000"/>
                          </a:solidFill>
                          <a:effectLst/>
                          <a:latin typeface="+mn-lt"/>
                        </a:rPr>
                        <a:t>tahun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sekali</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06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41048102"/>
                  </a:ext>
                </a:extLst>
              </a:tr>
            </a:tbl>
          </a:graphicData>
        </a:graphic>
      </p:graphicFrame>
    </p:spTree>
    <p:extLst>
      <p:ext uri="{BB962C8B-B14F-4D97-AF65-F5344CB8AC3E}">
        <p14:creationId xmlns:p14="http://schemas.microsoft.com/office/powerpoint/2010/main" val="3518000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AA1CD-3069-BE5A-39B0-51C5E36556CF}"/>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E33800B6-86B4-5566-90A3-569EF3BF6957}"/>
              </a:ext>
            </a:extLst>
          </p:cNvPr>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a:extLst>
              <a:ext uri="{FF2B5EF4-FFF2-40B4-BE49-F238E27FC236}">
                <a16:creationId xmlns:a16="http://schemas.microsoft.com/office/drawing/2014/main" id="{86959FE1-BD2D-5FDE-EFB8-B9C7868CFD7B}"/>
              </a:ext>
            </a:extLst>
          </p:cNvPr>
          <p:cNvSpPr/>
          <p:nvPr/>
        </p:nvSpPr>
        <p:spPr>
          <a:xfrm>
            <a:off x="347663" y="9290601"/>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2" name="TextBox 12">
            <a:extLst>
              <a:ext uri="{FF2B5EF4-FFF2-40B4-BE49-F238E27FC236}">
                <a16:creationId xmlns:a16="http://schemas.microsoft.com/office/drawing/2014/main" id="{FE28AB8F-2956-7483-E907-168EABFABBB3}"/>
              </a:ext>
            </a:extLst>
          </p:cNvPr>
          <p:cNvSpPr txBox="1"/>
          <p:nvPr/>
        </p:nvSpPr>
        <p:spPr>
          <a:xfrm>
            <a:off x="347663" y="31120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3.8.A. Hasil Audit SMT Q1 2025</a:t>
            </a:r>
          </a:p>
        </p:txBody>
      </p:sp>
      <p:graphicFrame>
        <p:nvGraphicFramePr>
          <p:cNvPr id="15" name="Table 14">
            <a:extLst>
              <a:ext uri="{FF2B5EF4-FFF2-40B4-BE49-F238E27FC236}">
                <a16:creationId xmlns:a16="http://schemas.microsoft.com/office/drawing/2014/main" id="{1DC09169-3CB6-EE6C-3F87-BB664193333E}"/>
              </a:ext>
            </a:extLst>
          </p:cNvPr>
          <p:cNvGraphicFramePr>
            <a:graphicFrameLocks noGrp="1"/>
          </p:cNvGraphicFramePr>
          <p:nvPr/>
        </p:nvGraphicFramePr>
        <p:xfrm>
          <a:off x="0" y="786051"/>
          <a:ext cx="18287998" cy="8775517"/>
        </p:xfrm>
        <a:graphic>
          <a:graphicData uri="http://schemas.openxmlformats.org/drawingml/2006/table">
            <a:tbl>
              <a:tblPr>
                <a:tableStyleId>{793D81CF-94F2-401A-BA57-92F5A7B2D0C5}</a:tableStyleId>
              </a:tblPr>
              <a:tblGrid>
                <a:gridCol w="609600">
                  <a:extLst>
                    <a:ext uri="{9D8B030D-6E8A-4147-A177-3AD203B41FA5}">
                      <a16:colId xmlns:a16="http://schemas.microsoft.com/office/drawing/2014/main" val="4009263147"/>
                    </a:ext>
                  </a:extLst>
                </a:gridCol>
                <a:gridCol w="838200">
                  <a:extLst>
                    <a:ext uri="{9D8B030D-6E8A-4147-A177-3AD203B41FA5}">
                      <a16:colId xmlns:a16="http://schemas.microsoft.com/office/drawing/2014/main" val="1282959705"/>
                    </a:ext>
                  </a:extLst>
                </a:gridCol>
                <a:gridCol w="4191000">
                  <a:extLst>
                    <a:ext uri="{9D8B030D-6E8A-4147-A177-3AD203B41FA5}">
                      <a16:colId xmlns:a16="http://schemas.microsoft.com/office/drawing/2014/main" val="3368522425"/>
                    </a:ext>
                  </a:extLst>
                </a:gridCol>
                <a:gridCol w="1371600">
                  <a:extLst>
                    <a:ext uri="{9D8B030D-6E8A-4147-A177-3AD203B41FA5}">
                      <a16:colId xmlns:a16="http://schemas.microsoft.com/office/drawing/2014/main" val="2746945326"/>
                    </a:ext>
                  </a:extLst>
                </a:gridCol>
                <a:gridCol w="990600">
                  <a:extLst>
                    <a:ext uri="{9D8B030D-6E8A-4147-A177-3AD203B41FA5}">
                      <a16:colId xmlns:a16="http://schemas.microsoft.com/office/drawing/2014/main" val="3192620974"/>
                    </a:ext>
                  </a:extLst>
                </a:gridCol>
                <a:gridCol w="2743200">
                  <a:extLst>
                    <a:ext uri="{9D8B030D-6E8A-4147-A177-3AD203B41FA5}">
                      <a16:colId xmlns:a16="http://schemas.microsoft.com/office/drawing/2014/main" val="1117071894"/>
                    </a:ext>
                  </a:extLst>
                </a:gridCol>
                <a:gridCol w="1828800">
                  <a:extLst>
                    <a:ext uri="{9D8B030D-6E8A-4147-A177-3AD203B41FA5}">
                      <a16:colId xmlns:a16="http://schemas.microsoft.com/office/drawing/2014/main" val="914622758"/>
                    </a:ext>
                  </a:extLst>
                </a:gridCol>
                <a:gridCol w="1447800">
                  <a:extLst>
                    <a:ext uri="{9D8B030D-6E8A-4147-A177-3AD203B41FA5}">
                      <a16:colId xmlns:a16="http://schemas.microsoft.com/office/drawing/2014/main" val="3442009350"/>
                    </a:ext>
                  </a:extLst>
                </a:gridCol>
                <a:gridCol w="2133600">
                  <a:extLst>
                    <a:ext uri="{9D8B030D-6E8A-4147-A177-3AD203B41FA5}">
                      <a16:colId xmlns:a16="http://schemas.microsoft.com/office/drawing/2014/main" val="3802892876"/>
                    </a:ext>
                  </a:extLst>
                </a:gridCol>
                <a:gridCol w="1143000">
                  <a:extLst>
                    <a:ext uri="{9D8B030D-6E8A-4147-A177-3AD203B41FA5}">
                      <a16:colId xmlns:a16="http://schemas.microsoft.com/office/drawing/2014/main" val="2326406876"/>
                    </a:ext>
                  </a:extLst>
                </a:gridCol>
                <a:gridCol w="990598">
                  <a:extLst>
                    <a:ext uri="{9D8B030D-6E8A-4147-A177-3AD203B41FA5}">
                      <a16:colId xmlns:a16="http://schemas.microsoft.com/office/drawing/2014/main" val="392569545"/>
                    </a:ext>
                  </a:extLst>
                </a:gridCol>
              </a:tblGrid>
              <a:tr h="672152">
                <a:tc>
                  <a:txBody>
                    <a:bodyPr/>
                    <a:lstStyle/>
                    <a:p>
                      <a:pPr algn="ctr" fontAlgn="ctr"/>
                      <a:r>
                        <a:rPr lang="en-US" sz="1600" b="1" u="none" strike="noStrike" dirty="0">
                          <a:solidFill>
                            <a:schemeClr val="bg1"/>
                          </a:solidFill>
                          <a:effectLst/>
                          <a:latin typeface="+mn-lt"/>
                        </a:rPr>
                        <a:t>No</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err="1">
                          <a:solidFill>
                            <a:schemeClr val="bg1"/>
                          </a:solidFill>
                          <a:effectLst/>
                          <a:latin typeface="+mn-lt"/>
                        </a:rPr>
                        <a:t>Departement</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Audit Findings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Reference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 Categorization</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Impact Probability</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Corrective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Preventive Action for Auditee</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Auditee Comments</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a:solidFill>
                            <a:schemeClr val="bg1"/>
                          </a:solidFill>
                          <a:effectLst/>
                          <a:latin typeface="+mn-lt"/>
                        </a:rPr>
                        <a:t>Due Date </a:t>
                      </a:r>
                      <a:endParaRPr lang="en-US" sz="1600" b="1" i="0" u="none" strike="noStrike">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tc>
                  <a:txBody>
                    <a:bodyPr/>
                    <a:lstStyle/>
                    <a:p>
                      <a:pPr algn="ctr" fontAlgn="ctr"/>
                      <a:r>
                        <a:rPr lang="en-US" sz="1600" b="1" u="none" strike="noStrike" dirty="0">
                          <a:solidFill>
                            <a:schemeClr val="bg1"/>
                          </a:solidFill>
                          <a:effectLst/>
                          <a:latin typeface="+mn-lt"/>
                        </a:rPr>
                        <a:t>Findings Status</a:t>
                      </a:r>
                      <a:endParaRPr lang="en-US" sz="1600" b="1" i="0" u="none" strike="noStrike" dirty="0">
                        <a:solidFill>
                          <a:schemeClr val="bg1"/>
                        </a:solidFill>
                        <a:effectLst/>
                        <a:latin typeface="+mn-lt"/>
                      </a:endParaRPr>
                    </a:p>
                  </a:txBody>
                  <a:tcPr marL="3970" marR="3970" marT="397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971E7"/>
                    </a:solidFill>
                  </a:tcPr>
                </a:tc>
                <a:extLst>
                  <a:ext uri="{0D108BD9-81ED-4DB2-BD59-A6C34878D82A}">
                    <a16:rowId xmlns:a16="http://schemas.microsoft.com/office/drawing/2014/main" val="1760477264"/>
                  </a:ext>
                </a:extLst>
              </a:tr>
              <a:tr h="3104172">
                <a:tc>
                  <a:txBody>
                    <a:bodyPr/>
                    <a:lstStyle/>
                    <a:p>
                      <a:pPr algn="ctr" fontAlgn="ctr"/>
                      <a:r>
                        <a:rPr lang="en-US" sz="1400" b="0" i="0" u="none" strike="noStrike" dirty="0">
                          <a:solidFill>
                            <a:srgbClr val="000000"/>
                          </a:solidFill>
                          <a:effectLst/>
                          <a:latin typeface="+mn-lt"/>
                        </a:rPr>
                        <a:t>12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PROD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dirty="0">
                          <a:solidFill>
                            <a:srgbClr val="000000"/>
                          </a:solidFill>
                          <a:effectLst/>
                          <a:latin typeface="+mn-lt"/>
                        </a:rPr>
                        <a:t>Sampling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kesesuaian</a:t>
                      </a:r>
                      <a:r>
                        <a:rPr lang="en-US" sz="1400" b="0" i="0" u="none" strike="noStrike" dirty="0">
                          <a:solidFill>
                            <a:srgbClr val="000000"/>
                          </a:solidFill>
                          <a:effectLst/>
                          <a:latin typeface="+mn-lt"/>
                        </a:rPr>
                        <a:t> data </a:t>
                      </a:r>
                      <a:r>
                        <a:rPr lang="en-US" sz="1400" b="0" i="0" u="none" strike="noStrike" dirty="0" err="1">
                          <a:solidFill>
                            <a:srgbClr val="000000"/>
                          </a:solidFill>
                          <a:effectLst/>
                          <a:latin typeface="+mn-lt"/>
                        </a:rPr>
                        <a:t>tercatat</a:t>
                      </a:r>
                      <a:r>
                        <a:rPr lang="en-US" sz="1400" b="0" i="0" u="none" strike="noStrike" dirty="0">
                          <a:solidFill>
                            <a:srgbClr val="000000"/>
                          </a:solidFill>
                          <a:effectLst/>
                          <a:latin typeface="+mn-lt"/>
                        </a:rPr>
                        <a:t> di SAP dan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real</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Clamp ROD DI CIAI</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A SAP = 22 , FISIK = 18 (-4)</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G1 SAP = 157 , FISIK = 0 (-157)</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HINGE PLATE DI CIAI</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BATCH A SAP = 19 , FISIK = 17 (-2)</a:t>
                      </a:r>
                      <a:br>
                        <a:rPr lang="en-US" sz="1400" b="0" i="0" u="none" strike="noStrike" dirty="0">
                          <a:solidFill>
                            <a:srgbClr val="000000"/>
                          </a:solidFill>
                          <a:effectLst/>
                          <a:latin typeface="+mn-lt"/>
                        </a:rPr>
                      </a:b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Clamp batch A,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dapat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selisihnya</a:t>
                      </a:r>
                      <a:r>
                        <a:rPr lang="en-US" sz="1400" b="0" i="0" u="none" strike="noStrike" dirty="0">
                          <a:solidFill>
                            <a:srgbClr val="000000"/>
                          </a:solidFill>
                          <a:effectLst/>
                          <a:latin typeface="+mn-lt"/>
                        </a:rPr>
                        <a:t>.</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Clamp batch G1, </a:t>
                      </a:r>
                      <a:r>
                        <a:rPr lang="en-US" sz="1400" b="0" i="0" u="none" strike="noStrike" dirty="0" err="1">
                          <a:solidFill>
                            <a:srgbClr val="000000"/>
                          </a:solidFill>
                          <a:effectLst/>
                          <a:latin typeface="+mn-lt"/>
                        </a:rPr>
                        <a:t>posisi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barang</a:t>
                      </a:r>
                      <a:r>
                        <a:rPr lang="en-US" sz="1400" b="0" i="0" u="none" strike="noStrike" dirty="0">
                          <a:solidFill>
                            <a:srgbClr val="000000"/>
                          </a:solidFill>
                          <a:effectLst/>
                          <a:latin typeface="+mn-lt"/>
                        </a:rPr>
                        <a:t> NG dan proses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di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ditransaksikan</a:t>
                      </a:r>
                      <a:r>
                        <a:rPr lang="en-US" sz="1400" b="0" i="0" u="none" strike="noStrike" dirty="0">
                          <a:solidFill>
                            <a:srgbClr val="000000"/>
                          </a:solidFill>
                          <a:effectLst/>
                          <a:latin typeface="+mn-lt"/>
                        </a:rPr>
                        <a:t> di SAP. Belum </a:t>
                      </a:r>
                      <a:r>
                        <a:rPr lang="en-US" sz="1400" b="0" i="0" u="none" strike="noStrike" dirty="0" err="1">
                          <a:solidFill>
                            <a:srgbClr val="000000"/>
                          </a:solidFill>
                          <a:effectLst/>
                          <a:latin typeface="+mn-lt"/>
                        </a:rPr>
                        <a:t>ada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prosedur</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di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Item Hinge batch A, </a:t>
                      </a:r>
                      <a:r>
                        <a:rPr lang="en-US" sz="1400" b="0" i="0" u="none" strike="noStrike" dirty="0" err="1">
                          <a:solidFill>
                            <a:srgbClr val="000000"/>
                          </a:solidFill>
                          <a:effectLst/>
                          <a:latin typeface="+mn-lt"/>
                        </a:rPr>
                        <a:t>penyebab</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teridentifikasi</a:t>
                      </a:r>
                      <a:r>
                        <a:rPr lang="en-US" sz="1400" b="0" i="0" u="none" strike="noStrike" dirty="0">
                          <a:solidFill>
                            <a:srgbClr val="000000"/>
                          </a:solidFill>
                          <a:effectLst/>
                          <a:latin typeface="+mn-lt"/>
                        </a:rPr>
                        <a:t>. </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8.1 Operational Planning and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Minor</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Selisih Stok</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Membuat prosedur tetap untuk transaksi barang G1 yang diperbaiki di subkon, dan melakukan sosialisasi.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Menjalankan sesuai dengan prosedur yang telah ditetapkan.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Ada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NG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sebelumnya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ditemukan</a:t>
                      </a:r>
                      <a:r>
                        <a:rPr lang="en-US" sz="1400" b="0" i="0" u="none" strike="noStrike" dirty="0">
                          <a:solidFill>
                            <a:srgbClr val="000000"/>
                          </a:solidFill>
                          <a:effectLst/>
                          <a:latin typeface="+mn-lt"/>
                        </a:rPr>
                        <a:t> pada </a:t>
                      </a:r>
                      <a:r>
                        <a:rPr lang="en-US" sz="1400" b="0" i="0" u="none" strike="noStrike" dirty="0" err="1">
                          <a:solidFill>
                            <a:srgbClr val="000000"/>
                          </a:solidFill>
                          <a:effectLst/>
                          <a:latin typeface="+mn-lt"/>
                        </a:rPr>
                        <a:t>saat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berjalan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produksi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produksi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mengembalikan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komponen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tersebut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direpair</a:t>
                      </a:r>
                      <a:r>
                        <a:rPr lang="en-US" sz="1400" b="0" i="0" u="none" strike="noStrike" dirty="0">
                          <a:solidFill>
                            <a:srgbClr val="000000"/>
                          </a:solidFill>
                          <a:effectLst/>
                          <a:latin typeface="+mn-lt"/>
                        </a:rPr>
                        <a:t> oleh </a:t>
                      </a:r>
                      <a:r>
                        <a:rPr lang="en-US" sz="1400" b="0" i="0" u="none" strike="noStrike" dirty="0" err="1">
                          <a:solidFill>
                            <a:srgbClr val="000000"/>
                          </a:solidFill>
                          <a:effectLst/>
                          <a:latin typeface="+mn-lt"/>
                        </a:rPr>
                        <a:t>pihak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tetapi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mentransaksikannya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secara</a:t>
                      </a:r>
                      <a:r>
                        <a:rPr lang="en-US" sz="1400" b="0" i="0" u="none" strike="noStrike" dirty="0">
                          <a:solidFill>
                            <a:srgbClr val="000000"/>
                          </a:solidFill>
                          <a:effectLst/>
                          <a:latin typeface="+mn-lt"/>
                        </a:rPr>
                        <a:t> SAP.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22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688701758"/>
                  </a:ext>
                </a:extLst>
              </a:tr>
              <a:tr h="1763580">
                <a:tc>
                  <a:txBody>
                    <a:bodyPr/>
                    <a:lstStyle/>
                    <a:p>
                      <a:pPr algn="ctr" fontAlgn="ctr"/>
                      <a:r>
                        <a:rPr lang="en-US" sz="1400" b="0" i="0" u="none" strike="noStrike" dirty="0">
                          <a:solidFill>
                            <a:srgbClr val="000000"/>
                          </a:solidFill>
                          <a:effectLst/>
                          <a:latin typeface="+mn-lt"/>
                        </a:rPr>
                        <a:t>13</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SCM</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dirty="0" err="1">
                          <a:solidFill>
                            <a:srgbClr val="000000"/>
                          </a:solidFill>
                          <a:effectLst/>
                          <a:latin typeface="+mn-lt"/>
                        </a:rPr>
                        <a:t>Ditemukan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selisih</a:t>
                      </a:r>
                      <a:r>
                        <a:rPr lang="en-US" sz="1400" b="0" i="0" u="none" strike="noStrike" dirty="0">
                          <a:solidFill>
                            <a:srgbClr val="000000"/>
                          </a:solidFill>
                          <a:effectLst/>
                          <a:latin typeface="+mn-lt"/>
                        </a:rPr>
                        <a:t> stock minus </a:t>
                      </a:r>
                      <a:r>
                        <a:rPr lang="en-US" sz="1400" b="0" i="0" u="none" strike="noStrike" dirty="0" err="1">
                          <a:solidFill>
                            <a:srgbClr val="000000"/>
                          </a:solidFill>
                          <a:effectLst/>
                          <a:latin typeface="+mn-lt"/>
                        </a:rPr>
                        <a:t>sebanyak</a:t>
                      </a:r>
                      <a:r>
                        <a:rPr lang="en-US" sz="1400" b="0" i="0" u="none" strike="noStrike" dirty="0">
                          <a:solidFill>
                            <a:srgbClr val="000000"/>
                          </a:solidFill>
                          <a:effectLst/>
                          <a:latin typeface="+mn-lt"/>
                        </a:rPr>
                        <a:t> 4 (</a:t>
                      </a:r>
                      <a:r>
                        <a:rPr lang="en-US" sz="1400" b="0" i="0" u="none" strike="noStrike" dirty="0" err="1">
                          <a:solidFill>
                            <a:srgbClr val="000000"/>
                          </a:solidFill>
                          <a:effectLst/>
                          <a:latin typeface="+mn-lt"/>
                        </a:rPr>
                        <a:t>empat</a:t>
                      </a:r>
                      <a:r>
                        <a:rPr lang="en-US" sz="1400" b="0" i="0" u="none" strike="noStrike" dirty="0">
                          <a:solidFill>
                            <a:srgbClr val="000000"/>
                          </a:solidFill>
                          <a:effectLst/>
                          <a:latin typeface="+mn-lt"/>
                        </a:rPr>
                        <a:t>) unit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bisa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material Back U Foam FC-521 (RM-COS-FOM-00-0012) pada </a:t>
                      </a:r>
                      <a:r>
                        <a:rPr lang="en-US" sz="1400" b="0" i="0" u="none" strike="noStrike" dirty="0" err="1">
                          <a:solidFill>
                            <a:srgbClr val="000000"/>
                          </a:solidFill>
                          <a:effectLst/>
                          <a:latin typeface="+mn-lt"/>
                        </a:rPr>
                        <a:t>saat</a:t>
                      </a:r>
                      <a:r>
                        <a:rPr lang="en-US" sz="1400" b="0" i="0" u="none" strike="noStrike" dirty="0">
                          <a:solidFill>
                            <a:srgbClr val="000000"/>
                          </a:solidFill>
                          <a:effectLst/>
                          <a:latin typeface="+mn-lt"/>
                        </a:rPr>
                        <a:t> stock </a:t>
                      </a:r>
                      <a:r>
                        <a:rPr lang="en-US" sz="1400" b="0" i="0" u="none" strike="noStrike" dirty="0" err="1">
                          <a:solidFill>
                            <a:srgbClr val="000000"/>
                          </a:solidFill>
                          <a:effectLst/>
                          <a:latin typeface="+mn-lt"/>
                        </a:rPr>
                        <a:t>opname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PT Trison Cover pada </a:t>
                      </a:r>
                      <a:r>
                        <a:rPr lang="en-US" sz="1400" b="0" i="0" u="none" strike="noStrike" dirty="0" err="1">
                          <a:solidFill>
                            <a:srgbClr val="000000"/>
                          </a:solidFill>
                          <a:effectLst/>
                          <a:latin typeface="+mn-lt"/>
                        </a:rPr>
                        <a:t>tanggal</a:t>
                      </a:r>
                      <a:r>
                        <a:rPr lang="en-US" sz="1400" b="0" i="0" u="none" strike="noStrike" dirty="0">
                          <a:solidFill>
                            <a:srgbClr val="000000"/>
                          </a:solidFill>
                          <a:effectLst/>
                          <a:latin typeface="+mn-lt"/>
                        </a:rPr>
                        <a:t> 14 April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8.4.2 Type and extent of control</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sv-SE" sz="1400" b="0" i="0" u="none" strike="noStrike" dirty="0">
                          <a:solidFill>
                            <a:srgbClr val="000000"/>
                          </a:solidFill>
                          <a:effectLst/>
                          <a:latin typeface="+mn-lt"/>
                        </a:rPr>
                        <a:t>Selisih stock (negatif) antara stock yang tercatat pada sistem SAP dan fisik barang yang ada pada subkon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penghitungan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ulang</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antara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dokumen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surat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pengeluaran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barang</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item Back U Foam FC-521 (RM-COS-FOM-00-0012)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Rekonsiliasi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antara</a:t>
                      </a:r>
                      <a:r>
                        <a:rPr lang="en-US" sz="1400" b="0" i="0" u="none" strike="noStrike" dirty="0">
                          <a:solidFill>
                            <a:srgbClr val="000000"/>
                          </a:solidFill>
                          <a:effectLst/>
                          <a:latin typeface="+mn-lt"/>
                        </a:rPr>
                        <a:t> data internal dan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dan update SOP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1. </a:t>
                      </a: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koordinasi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PCH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mensosialisasikan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supplier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perbaikan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fisik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kemasan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sesuai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qty label.</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2. </a:t>
                      </a:r>
                      <a:r>
                        <a:rPr lang="en-US" sz="1400" b="0" i="0" u="none" strike="noStrike" dirty="0" err="1">
                          <a:solidFill>
                            <a:srgbClr val="000000"/>
                          </a:solidFill>
                          <a:effectLst/>
                          <a:latin typeface="+mn-lt"/>
                        </a:rPr>
                        <a:t>Melakukan</a:t>
                      </a:r>
                      <a:r>
                        <a:rPr lang="en-US" sz="1400" b="0" i="0" u="none" strike="noStrike" dirty="0">
                          <a:solidFill>
                            <a:srgbClr val="000000"/>
                          </a:solidFill>
                          <a:effectLst/>
                          <a:latin typeface="+mn-lt"/>
                        </a:rPr>
                        <a:t> proses </a:t>
                      </a:r>
                      <a:r>
                        <a:rPr lang="en-US" sz="1400" b="0" i="0" u="none" strike="noStrike" dirty="0" err="1">
                          <a:solidFill>
                            <a:srgbClr val="000000"/>
                          </a:solidFill>
                          <a:effectLst/>
                          <a:latin typeface="+mn-lt"/>
                        </a:rPr>
                        <a:t>standar</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keberterimaan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dengan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subkon</a:t>
                      </a:r>
                      <a:r>
                        <a:rPr lang="en-US" sz="1400" b="0" i="0" u="none" strike="noStrike" dirty="0">
                          <a:solidFill>
                            <a:srgbClr val="000000"/>
                          </a:solidFill>
                          <a:effectLst/>
                          <a:latin typeface="+mn-lt"/>
                        </a:rPr>
                        <a:t> ( Update SOP)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26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326840803"/>
                  </a:ext>
                </a:extLst>
              </a:tr>
              <a:tr h="1373608">
                <a:tc>
                  <a:txBody>
                    <a:bodyPr/>
                    <a:lstStyle/>
                    <a:p>
                      <a:pPr algn="ctr" fontAlgn="ctr"/>
                      <a:r>
                        <a:rPr lang="en-US" sz="1400" b="0" i="0" u="none" strike="noStrike" dirty="0">
                          <a:solidFill>
                            <a:srgbClr val="000000"/>
                          </a:solidFill>
                          <a:effectLst/>
                          <a:latin typeface="+mn-lt"/>
                        </a:rPr>
                        <a:t>14</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HC&amp;GA</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Belum dilakukan sosialisasi terkait update jumlah jenis Limbah B3 yang dihasilkan oleh perusahaan sesuai surat Keterangan Rincian Teknis TPS Limbah B3 yang sudah dikeluarkan pada tanggal 20 Agustus 2024 oleh Dinas Lingkungan Hidup Nomor : 5.441/PBLS.02/PPL. Sebelumnya jumlah Limbah B3 yang dihasilkan adalah 8 jenis, sedangkan setelah diupdate menjadi 15 jenis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14001:2015 Klausul: 9.1 Monitoring, Measurement, Analysis and Evaluation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Akan </a:t>
                      </a:r>
                      <a:r>
                        <a:rPr lang="en-US" sz="1400" b="0" i="0" u="none" strike="noStrike" dirty="0" err="1">
                          <a:solidFill>
                            <a:srgbClr val="000000"/>
                          </a:solidFill>
                          <a:effectLst/>
                          <a:latin typeface="+mn-lt"/>
                        </a:rPr>
                        <a:t>terjadi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kekeliruan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dalam</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identifikasi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dan </a:t>
                      </a:r>
                      <a:r>
                        <a:rPr lang="en-US" sz="1400" b="0" i="0" u="none" strike="noStrike" dirty="0" err="1">
                          <a:solidFill>
                            <a:srgbClr val="000000"/>
                          </a:solidFill>
                          <a:effectLst/>
                          <a:latin typeface="+mn-lt"/>
                        </a:rPr>
                        <a:t>penempatan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yang </a:t>
                      </a:r>
                      <a:r>
                        <a:rPr lang="en-US" sz="1400" b="0" i="0" u="none" strike="noStrike" dirty="0" err="1">
                          <a:solidFill>
                            <a:srgbClr val="000000"/>
                          </a:solidFill>
                          <a:effectLst/>
                          <a:latin typeface="+mn-lt"/>
                        </a:rPr>
                        <a:t>tidak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tepat</a:t>
                      </a:r>
                      <a:r>
                        <a:rPr lang="en-US" sz="1400" b="0" i="0" u="none" strike="noStrike" dirty="0">
                          <a:solidFill>
                            <a:srgbClr val="000000"/>
                          </a:solidFill>
                          <a:effectLst/>
                          <a:latin typeface="+mn-lt"/>
                        </a:rPr>
                        <a:t> oleh </a:t>
                      </a:r>
                      <a:r>
                        <a:rPr lang="en-US" sz="1400" b="0" i="0" u="none" strike="noStrike" dirty="0" err="1">
                          <a:solidFill>
                            <a:srgbClr val="000000"/>
                          </a:solidFill>
                          <a:effectLst/>
                          <a:latin typeface="+mn-lt"/>
                        </a:rPr>
                        <a:t>pelaksana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lapangan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sehingga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muncul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resiko</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berbahaya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kesehatan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maupun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keselamatan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kerja</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Segera</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dilakukan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Sosialisasi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terkait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adanya</a:t>
                      </a:r>
                      <a:r>
                        <a:rPr lang="en-US" sz="1400" b="0" i="0" u="none" strike="noStrike" dirty="0">
                          <a:solidFill>
                            <a:srgbClr val="000000"/>
                          </a:solidFill>
                          <a:effectLst/>
                          <a:latin typeface="+mn-lt"/>
                        </a:rPr>
                        <a:t> update </a:t>
                      </a:r>
                      <a:r>
                        <a:rPr lang="en-US" sz="1400" b="0" i="0" u="none" strike="noStrike" dirty="0" err="1">
                          <a:solidFill>
                            <a:srgbClr val="000000"/>
                          </a:solidFill>
                          <a:effectLst/>
                          <a:latin typeface="+mn-lt"/>
                        </a:rPr>
                        <a:t>jumlah</a:t>
                      </a:r>
                      <a:r>
                        <a:rPr lang="en-US" sz="1400" b="0" i="0" u="none" strike="noStrike" dirty="0">
                          <a:solidFill>
                            <a:srgbClr val="000000"/>
                          </a:solidFill>
                          <a:effectLst/>
                          <a:latin typeface="+mn-lt"/>
                        </a:rPr>
                        <a:t> Jenis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yang </a:t>
                      </a:r>
                      <a:r>
                        <a:rPr lang="en-US" sz="1400" b="0" i="0" u="none" strike="noStrike" dirty="0" err="1">
                          <a:solidFill>
                            <a:srgbClr val="000000"/>
                          </a:solidFill>
                          <a:effectLst/>
                          <a:latin typeface="+mn-lt"/>
                        </a:rPr>
                        <a:t>telah</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dikeluarkan</a:t>
                      </a:r>
                      <a:r>
                        <a:rPr lang="en-US" sz="1400" b="0" i="0" u="none" strike="noStrike" dirty="0">
                          <a:solidFill>
                            <a:srgbClr val="000000"/>
                          </a:solidFill>
                          <a:effectLst/>
                          <a:latin typeface="+mn-lt"/>
                        </a:rPr>
                        <a:t> oleh Dinas </a:t>
                      </a:r>
                      <a:r>
                        <a:rPr lang="en-US" sz="1400" b="0" i="0" u="none" strike="noStrike" dirty="0" err="1">
                          <a:solidFill>
                            <a:srgbClr val="000000"/>
                          </a:solidFill>
                          <a:effectLst/>
                          <a:latin typeface="+mn-lt"/>
                        </a:rPr>
                        <a:t>Lingkungan</a:t>
                      </a:r>
                      <a:r>
                        <a:rPr lang="en-US" sz="1400" b="0" i="0" u="none" strike="noStrike" dirty="0">
                          <a:solidFill>
                            <a:srgbClr val="000000"/>
                          </a:solidFill>
                          <a:effectLst/>
                          <a:latin typeface="+mn-lt"/>
                        </a:rPr>
                        <a:t> Hidup.</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Monitoring </a:t>
                      </a:r>
                      <a:r>
                        <a:rPr lang="en-US" sz="1400" b="0" i="0" u="none" strike="noStrike" dirty="0" err="1">
                          <a:solidFill>
                            <a:srgbClr val="000000"/>
                          </a:solidFill>
                          <a:effectLst/>
                          <a:latin typeface="+mn-lt"/>
                        </a:rPr>
                        <a:t>terhadap</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implementasi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atas</a:t>
                      </a:r>
                      <a:r>
                        <a:rPr lang="en-US" sz="1400" b="0" i="0" u="none" strike="noStrike" dirty="0">
                          <a:solidFill>
                            <a:srgbClr val="000000"/>
                          </a:solidFill>
                          <a:effectLst/>
                          <a:latin typeface="+mn-lt"/>
                        </a:rPr>
                        <a:t> update </a:t>
                      </a:r>
                      <a:r>
                        <a:rPr lang="en-US" sz="1400" b="0" i="0" u="none" strike="noStrike" dirty="0" err="1">
                          <a:solidFill>
                            <a:srgbClr val="000000"/>
                          </a:solidFill>
                          <a:effectLst/>
                          <a:latin typeface="+mn-lt"/>
                        </a:rPr>
                        <a:t>jenis</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limbah</a:t>
                      </a:r>
                      <a:r>
                        <a:rPr lang="en-US" sz="1400" b="0" i="0" u="none" strike="noStrike" dirty="0">
                          <a:solidFill>
                            <a:srgbClr val="000000"/>
                          </a:solidFill>
                          <a:effectLst/>
                          <a:latin typeface="+mn-lt"/>
                        </a:rPr>
                        <a:t> b3 </a:t>
                      </a:r>
                      <a:r>
                        <a:rPr lang="en-US" sz="1400" b="0" i="0" u="none" strike="noStrike" dirty="0" err="1">
                          <a:solidFill>
                            <a:srgbClr val="000000"/>
                          </a:solidFill>
                          <a:effectLst/>
                          <a:latin typeface="+mn-lt"/>
                        </a:rPr>
                        <a:t>terbaru</a:t>
                      </a:r>
                      <a:r>
                        <a:rPr lang="en-US" sz="1400" b="0" i="0" u="none" strike="noStrike" dirty="0">
                          <a:solidFill>
                            <a:srgbClr val="000000"/>
                          </a:solidFill>
                          <a:effectLst/>
                          <a:latin typeface="+mn-lt"/>
                        </a:rPr>
                        <a:t>.</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fi-FI" sz="1400" b="0" i="0" u="none" strike="noStrike" dirty="0">
                          <a:solidFill>
                            <a:srgbClr val="000000"/>
                          </a:solidFill>
                          <a:effectLst/>
                          <a:latin typeface="+mn-lt"/>
                        </a:rPr>
                        <a:t>Dilakukan sosialisasi melalui Pengumuman Rincian Teknis Limbah B3</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09 May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41048102"/>
                  </a:ext>
                </a:extLst>
              </a:tr>
              <a:tr h="1373608">
                <a:tc>
                  <a:txBody>
                    <a:bodyPr/>
                    <a:lstStyle/>
                    <a:p>
                      <a:pPr algn="ctr" fontAlgn="ctr"/>
                      <a:r>
                        <a:rPr lang="en-US" sz="1400" b="0" i="0" u="none" strike="noStrike" dirty="0">
                          <a:solidFill>
                            <a:srgbClr val="000000"/>
                          </a:solidFill>
                          <a:effectLst/>
                          <a:latin typeface="+mn-lt"/>
                        </a:rPr>
                        <a:t>15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CMS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Aplikasi Komplain Antar Departemen (KAD) tidak digunakan secara efektif, komplain dilakukan tidak menggunakan aplikasi.</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mn-lt"/>
                        </a:rPr>
                        <a:t>ISO 9001:2015 Klausul: 9.1 Monitoring, measurement, analysis and evaluation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Perlu Perhatian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Kendala ataupun isu-isu yang terjadi di lapangan tidak dapat ditangkap oleh CMS. Dimana seharusnya itu dapat ditangkap dan menjadi bahan pertimbangan CMS dalam menyusun kebijakan (visi, misi, BSC, dll) di tahun depan.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Dibuatkan metode lain untuk menangkap kendala dan isu-isu yang muncul dilapangan.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mn-lt"/>
                        </a:rPr>
                        <a:t>Menjalankan metode yang ditentukan sesuai dengan frekuensi yang ditetapkan.</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err="1">
                          <a:solidFill>
                            <a:srgbClr val="000000"/>
                          </a:solidFill>
                          <a:effectLst/>
                          <a:latin typeface="+mn-lt"/>
                        </a:rPr>
                        <a:t>Buat</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jadwal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sosialisasi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ulang</a:t>
                      </a:r>
                      <a:r>
                        <a:rPr lang="en-US" sz="1400" b="0" i="0" u="none" strike="noStrike" dirty="0">
                          <a:solidFill>
                            <a:srgbClr val="000000"/>
                          </a:solidFill>
                          <a:effectLst/>
                          <a:latin typeface="+mn-lt"/>
                        </a:rPr>
                        <a:t> </a:t>
                      </a:r>
                      <a:br>
                        <a:rPr lang="en-US" sz="1400" b="0" i="0" u="none" strike="noStrike" dirty="0">
                          <a:solidFill>
                            <a:srgbClr val="000000"/>
                          </a:solidFill>
                          <a:effectLst/>
                          <a:latin typeface="+mn-lt"/>
                        </a:rPr>
                      </a:br>
                      <a:r>
                        <a:rPr lang="en-US" sz="1400" b="0" i="0" u="none" strike="noStrike" dirty="0" err="1">
                          <a:solidFill>
                            <a:srgbClr val="000000"/>
                          </a:solidFill>
                          <a:effectLst/>
                          <a:latin typeface="+mn-lt"/>
                        </a:rPr>
                        <a:t>Tambahan</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notifikasi</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berupa</a:t>
                      </a:r>
                      <a:r>
                        <a:rPr lang="en-US" sz="1400" b="0" i="0" u="none" strike="noStrike" dirty="0">
                          <a:solidFill>
                            <a:srgbClr val="000000"/>
                          </a:solidFill>
                          <a:effectLst/>
                          <a:latin typeface="+mn-lt"/>
                        </a:rPr>
                        <a:t> email </a:t>
                      </a:r>
                      <a:r>
                        <a:rPr lang="en-US" sz="1400" b="0" i="0" u="none" strike="noStrike" dirty="0" err="1">
                          <a:solidFill>
                            <a:srgbClr val="000000"/>
                          </a:solidFill>
                          <a:effectLst/>
                          <a:latin typeface="+mn-lt"/>
                        </a:rPr>
                        <a:t>dalam</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interfal</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waktu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tertentu</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untuk</a:t>
                      </a:r>
                      <a:r>
                        <a:rPr lang="en-US" sz="1400" b="0" i="0" u="none" strike="noStrike" dirty="0">
                          <a:solidFill>
                            <a:srgbClr val="000000"/>
                          </a:solidFill>
                          <a:effectLst/>
                          <a:latin typeface="+mn-lt"/>
                        </a:rPr>
                        <a:t> </a:t>
                      </a:r>
                      <a:r>
                        <a:rPr lang="en-US" sz="1400" b="0" i="0" u="none" strike="noStrike" dirty="0" err="1">
                          <a:solidFill>
                            <a:srgbClr val="000000"/>
                          </a:solidFill>
                          <a:effectLst/>
                          <a:latin typeface="+mn-lt"/>
                        </a:rPr>
                        <a:t>pengisian</a:t>
                      </a:r>
                      <a:r>
                        <a:rPr lang="en-US" sz="1400" b="0" i="0" u="none" strike="noStrike" dirty="0">
                          <a:solidFill>
                            <a:srgbClr val="000000"/>
                          </a:solidFill>
                          <a:effectLst/>
                          <a:latin typeface="+mn-lt"/>
                        </a:rPr>
                        <a:t> KAD.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03 June 2025</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mn-lt"/>
                        </a:rPr>
                        <a:t>Closed</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32832588"/>
                  </a:ext>
                </a:extLst>
              </a:tr>
            </a:tbl>
          </a:graphicData>
        </a:graphic>
      </p:graphicFrame>
    </p:spTree>
    <p:extLst>
      <p:ext uri="{BB962C8B-B14F-4D97-AF65-F5344CB8AC3E}">
        <p14:creationId xmlns:p14="http://schemas.microsoft.com/office/powerpoint/2010/main" val="1309369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sp>
      <p:sp>
        <p:nvSpPr>
          <p:cNvPr id="12" name="TextBox 12"/>
          <p:cNvSpPr txBox="1"/>
          <p:nvPr/>
        </p:nvSpPr>
        <p:spPr>
          <a:xfrm>
            <a:off x="1028700" y="1589763"/>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3" name="TextBox 13"/>
          <p:cNvSpPr txBox="1"/>
          <p:nvPr/>
        </p:nvSpPr>
        <p:spPr>
          <a:xfrm>
            <a:off x="1028700" y="287332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Periode Pelaksanaan Audit  :</a:t>
            </a:r>
          </a:p>
        </p:txBody>
      </p:sp>
      <p:sp>
        <p:nvSpPr>
          <p:cNvPr id="14" name="TextBox 14"/>
          <p:cNvSpPr txBox="1"/>
          <p:nvPr/>
        </p:nvSpPr>
        <p:spPr>
          <a:xfrm>
            <a:off x="1028700" y="4577609"/>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Tujuan Audit                                   : </a:t>
            </a:r>
          </a:p>
        </p:txBody>
      </p:sp>
      <p:sp>
        <p:nvSpPr>
          <p:cNvPr id="15" name="TextBox 15"/>
          <p:cNvSpPr txBox="1"/>
          <p:nvPr/>
        </p:nvSpPr>
        <p:spPr>
          <a:xfrm>
            <a:off x="5941092" y="287332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Kamis, 05 Juni 2025</a:t>
            </a:r>
          </a:p>
        </p:txBody>
      </p:sp>
      <p:sp>
        <p:nvSpPr>
          <p:cNvPr id="16" name="TextBox 16"/>
          <p:cNvSpPr txBox="1"/>
          <p:nvPr/>
        </p:nvSpPr>
        <p:spPr>
          <a:xfrm>
            <a:off x="5941092" y="4577609"/>
            <a:ext cx="9321722" cy="12985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Menindaklanjuti dari hasil evaluasi dokumen dalam permohonan Sertifikasi Cara Distribusi Alat Kesehatan yang Baik (CDAKB) yang sudah memenuhi persyaratan audit.</a:t>
            </a:r>
          </a:p>
        </p:txBody>
      </p:sp>
      <p:sp>
        <p:nvSpPr>
          <p:cNvPr id="17" name="TextBox 17"/>
          <p:cNvSpPr txBox="1"/>
          <p:nvPr/>
        </p:nvSpPr>
        <p:spPr>
          <a:xfrm>
            <a:off x="1028700" y="6171459"/>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Metode Audit                                : </a:t>
            </a:r>
          </a:p>
        </p:txBody>
      </p:sp>
      <p:sp>
        <p:nvSpPr>
          <p:cNvPr id="18" name="TextBox 18"/>
          <p:cNvSpPr txBox="1"/>
          <p:nvPr/>
        </p:nvSpPr>
        <p:spPr>
          <a:xfrm>
            <a:off x="5941092" y="6171459"/>
            <a:ext cx="9321722"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Remote Audit via Zoom</a:t>
            </a:r>
          </a:p>
        </p:txBody>
      </p:sp>
      <p:sp>
        <p:nvSpPr>
          <p:cNvPr id="19" name="TextBox 19"/>
          <p:cNvSpPr txBox="1"/>
          <p:nvPr/>
        </p:nvSpPr>
        <p:spPr>
          <a:xfrm>
            <a:off x="1028700" y="6836836"/>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Auditor                                              : </a:t>
            </a:r>
          </a:p>
        </p:txBody>
      </p:sp>
      <p:sp>
        <p:nvSpPr>
          <p:cNvPr id="20" name="TextBox 20"/>
          <p:cNvSpPr txBox="1"/>
          <p:nvPr/>
        </p:nvSpPr>
        <p:spPr>
          <a:xfrm>
            <a:off x="5941092" y="6836836"/>
            <a:ext cx="9321722" cy="86042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1. Noer Afia Subandy, S.S., S.Farm., Apt., M.H. </a:t>
            </a:r>
          </a:p>
          <a:p>
            <a:pPr algn="just">
              <a:lnSpc>
                <a:spcPts val="3499"/>
              </a:lnSpc>
            </a:pPr>
            <a:r>
              <a:rPr lang="en-US" sz="2499" spc="-87">
                <a:solidFill>
                  <a:srgbClr val="000000"/>
                </a:solidFill>
                <a:latin typeface="Garet"/>
                <a:ea typeface="Garet"/>
                <a:cs typeface="Garet"/>
                <a:sym typeface="Garet"/>
              </a:rPr>
              <a:t>2. Rohima Zulmaidah Rahanyamtel</a:t>
            </a:r>
          </a:p>
        </p:txBody>
      </p:sp>
      <p:sp>
        <p:nvSpPr>
          <p:cNvPr id="21" name="TextBox 21"/>
          <p:cNvSpPr txBox="1"/>
          <p:nvPr/>
        </p:nvSpPr>
        <p:spPr>
          <a:xfrm>
            <a:off x="1028700" y="3667071"/>
            <a:ext cx="451335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Waktu Pelaksanaan                  : </a:t>
            </a:r>
          </a:p>
        </p:txBody>
      </p:sp>
      <p:sp>
        <p:nvSpPr>
          <p:cNvPr id="22" name="TextBox 22"/>
          <p:cNvSpPr txBox="1"/>
          <p:nvPr/>
        </p:nvSpPr>
        <p:spPr>
          <a:xfrm>
            <a:off x="5941092" y="3667071"/>
            <a:ext cx="4513355" cy="422275"/>
          </a:xfrm>
          <a:prstGeom prst="rect">
            <a:avLst/>
          </a:prstGeom>
        </p:spPr>
        <p:txBody>
          <a:bodyPr lIns="0" tIns="0" rIns="0" bIns="0" rtlCol="0" anchor="t">
            <a:spAutoFit/>
          </a:bodyPr>
          <a:lstStyle/>
          <a:p>
            <a:pPr algn="just">
              <a:lnSpc>
                <a:spcPts val="3499"/>
              </a:lnSpc>
            </a:pPr>
            <a:r>
              <a:rPr lang="en-US" sz="2499" spc="-87">
                <a:solidFill>
                  <a:srgbClr val="000000"/>
                </a:solidFill>
                <a:latin typeface="Garet"/>
                <a:ea typeface="Garet"/>
                <a:cs typeface="Garet"/>
                <a:sym typeface="Garet"/>
              </a:rPr>
              <a:t>Pukul 09.00 - 14.30</a:t>
            </a:r>
          </a:p>
        </p:txBody>
      </p:sp>
      <p:sp>
        <p:nvSpPr>
          <p:cNvPr id="23" name="Freeform 23"/>
          <p:cNvSpPr/>
          <p:nvPr/>
        </p:nvSpPr>
        <p:spPr>
          <a:xfrm>
            <a:off x="865203" y="8925986"/>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sp>
      <p:sp>
        <p:nvSpPr>
          <p:cNvPr id="12" name="Freeform 12"/>
          <p:cNvSpPr/>
          <p:nvPr/>
        </p:nvSpPr>
        <p:spPr>
          <a:xfrm>
            <a:off x="228897" y="1545037"/>
            <a:ext cx="8915103" cy="6615560"/>
          </a:xfrm>
          <a:custGeom>
            <a:avLst/>
            <a:gdLst/>
            <a:ahLst/>
            <a:cxnLst/>
            <a:rect l="l" t="t" r="r" b="b"/>
            <a:pathLst>
              <a:path w="8915103" h="6615560">
                <a:moveTo>
                  <a:pt x="0" y="0"/>
                </a:moveTo>
                <a:lnTo>
                  <a:pt x="8915103" y="0"/>
                </a:lnTo>
                <a:lnTo>
                  <a:pt x="8915103" y="6615560"/>
                </a:lnTo>
                <a:lnTo>
                  <a:pt x="0" y="6615560"/>
                </a:lnTo>
                <a:lnTo>
                  <a:pt x="0" y="0"/>
                </a:lnTo>
                <a:close/>
              </a:path>
            </a:pathLst>
          </a:custGeom>
          <a:blipFill>
            <a:blip r:embed="rId7"/>
            <a:stretch>
              <a:fillRect b="-6291"/>
            </a:stretch>
          </a:blipFill>
        </p:spPr>
      </p:sp>
      <p:sp>
        <p:nvSpPr>
          <p:cNvPr id="13" name="Freeform 13"/>
          <p:cNvSpPr/>
          <p:nvPr/>
        </p:nvSpPr>
        <p:spPr>
          <a:xfrm>
            <a:off x="9371252" y="1930702"/>
            <a:ext cx="8634529" cy="458229"/>
          </a:xfrm>
          <a:custGeom>
            <a:avLst/>
            <a:gdLst/>
            <a:ahLst/>
            <a:cxnLst/>
            <a:rect l="l" t="t" r="r" b="b"/>
            <a:pathLst>
              <a:path w="8634529" h="458229">
                <a:moveTo>
                  <a:pt x="0" y="0"/>
                </a:moveTo>
                <a:lnTo>
                  <a:pt x="8634528" y="0"/>
                </a:lnTo>
                <a:lnTo>
                  <a:pt x="8634528" y="458228"/>
                </a:lnTo>
                <a:lnTo>
                  <a:pt x="0" y="458228"/>
                </a:lnTo>
                <a:lnTo>
                  <a:pt x="0" y="0"/>
                </a:lnTo>
                <a:close/>
              </a:path>
            </a:pathLst>
          </a:custGeom>
          <a:blipFill>
            <a:blip r:embed="rId7"/>
            <a:stretch>
              <a:fillRect t="-1386263"/>
            </a:stretch>
          </a:blipFill>
        </p:spPr>
      </p:sp>
      <p:sp>
        <p:nvSpPr>
          <p:cNvPr id="14" name="Freeform 14"/>
          <p:cNvSpPr/>
          <p:nvPr/>
        </p:nvSpPr>
        <p:spPr>
          <a:xfrm>
            <a:off x="9388314" y="2388930"/>
            <a:ext cx="8600403" cy="5386002"/>
          </a:xfrm>
          <a:custGeom>
            <a:avLst/>
            <a:gdLst/>
            <a:ahLst/>
            <a:cxnLst/>
            <a:rect l="l" t="t" r="r" b="b"/>
            <a:pathLst>
              <a:path w="8600403" h="5386002">
                <a:moveTo>
                  <a:pt x="0" y="0"/>
                </a:moveTo>
                <a:lnTo>
                  <a:pt x="8600403" y="0"/>
                </a:lnTo>
                <a:lnTo>
                  <a:pt x="8600403" y="5386003"/>
                </a:lnTo>
                <a:lnTo>
                  <a:pt x="0" y="5386003"/>
                </a:lnTo>
                <a:lnTo>
                  <a:pt x="0" y="0"/>
                </a:lnTo>
                <a:close/>
              </a:path>
            </a:pathLst>
          </a:custGeom>
          <a:blipFill>
            <a:blip r:embed="rId8"/>
            <a:stretch>
              <a:fillRect/>
            </a:stretch>
          </a:blipFill>
        </p:spPr>
      </p:sp>
      <p:sp>
        <p:nvSpPr>
          <p:cNvPr id="15" name="TextBox 15"/>
          <p:cNvSpPr txBox="1"/>
          <p:nvPr/>
        </p:nvSpPr>
        <p:spPr>
          <a:xfrm>
            <a:off x="453910" y="402342"/>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6" name="Freeform 16"/>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2290741" y="654050"/>
            <a:ext cx="5267243" cy="1224940"/>
          </a:xfrm>
          <a:custGeom>
            <a:avLst/>
            <a:gdLst/>
            <a:ahLst/>
            <a:cxnLst/>
            <a:rect l="l" t="t" r="r" b="b"/>
            <a:pathLst>
              <a:path w="5267243" h="1224940">
                <a:moveTo>
                  <a:pt x="0" y="0"/>
                </a:moveTo>
                <a:lnTo>
                  <a:pt x="5267244" y="0"/>
                </a:lnTo>
                <a:lnTo>
                  <a:pt x="5267244" y="1224940"/>
                </a:lnTo>
                <a:lnTo>
                  <a:pt x="0" y="1224940"/>
                </a:lnTo>
                <a:lnTo>
                  <a:pt x="0" y="0"/>
                </a:lnTo>
                <a:close/>
              </a:path>
            </a:pathLst>
          </a:custGeom>
          <a:blipFill>
            <a:blip r:embed="rId6"/>
            <a:stretch>
              <a:fillRect/>
            </a:stretch>
          </a:blipFill>
        </p:spPr>
      </p:sp>
      <p:sp>
        <p:nvSpPr>
          <p:cNvPr id="12" name="Freeform 12"/>
          <p:cNvSpPr/>
          <p:nvPr/>
        </p:nvSpPr>
        <p:spPr>
          <a:xfrm>
            <a:off x="184057" y="1846825"/>
            <a:ext cx="9012634" cy="6593350"/>
          </a:xfrm>
          <a:custGeom>
            <a:avLst/>
            <a:gdLst/>
            <a:ahLst/>
            <a:cxnLst/>
            <a:rect l="l" t="t" r="r" b="b"/>
            <a:pathLst>
              <a:path w="9012634" h="6593350">
                <a:moveTo>
                  <a:pt x="0" y="0"/>
                </a:moveTo>
                <a:lnTo>
                  <a:pt x="9012633" y="0"/>
                </a:lnTo>
                <a:lnTo>
                  <a:pt x="9012633" y="6593350"/>
                </a:lnTo>
                <a:lnTo>
                  <a:pt x="0" y="6593350"/>
                </a:lnTo>
                <a:lnTo>
                  <a:pt x="0" y="0"/>
                </a:lnTo>
                <a:close/>
              </a:path>
            </a:pathLst>
          </a:custGeom>
          <a:blipFill>
            <a:blip r:embed="rId7"/>
            <a:stretch>
              <a:fillRect b="-5936"/>
            </a:stretch>
          </a:blipFill>
        </p:spPr>
      </p:sp>
      <p:sp>
        <p:nvSpPr>
          <p:cNvPr id="13" name="Freeform 13"/>
          <p:cNvSpPr/>
          <p:nvPr/>
        </p:nvSpPr>
        <p:spPr>
          <a:xfrm>
            <a:off x="9362756" y="2160693"/>
            <a:ext cx="8720805" cy="383230"/>
          </a:xfrm>
          <a:custGeom>
            <a:avLst/>
            <a:gdLst/>
            <a:ahLst/>
            <a:cxnLst/>
            <a:rect l="l" t="t" r="r" b="b"/>
            <a:pathLst>
              <a:path w="8720805" h="383230">
                <a:moveTo>
                  <a:pt x="0" y="0"/>
                </a:moveTo>
                <a:lnTo>
                  <a:pt x="8720805" y="0"/>
                </a:lnTo>
                <a:lnTo>
                  <a:pt x="8720805" y="383230"/>
                </a:lnTo>
                <a:lnTo>
                  <a:pt x="0" y="383230"/>
                </a:lnTo>
                <a:lnTo>
                  <a:pt x="0" y="0"/>
                </a:lnTo>
                <a:close/>
              </a:path>
            </a:pathLst>
          </a:custGeom>
          <a:blipFill>
            <a:blip r:embed="rId7"/>
            <a:stretch>
              <a:fillRect t="-1657780" b="-5813"/>
            </a:stretch>
          </a:blipFill>
        </p:spPr>
      </p:sp>
      <p:sp>
        <p:nvSpPr>
          <p:cNvPr id="14" name="Freeform 14"/>
          <p:cNvSpPr/>
          <p:nvPr/>
        </p:nvSpPr>
        <p:spPr>
          <a:xfrm>
            <a:off x="9362756" y="2543923"/>
            <a:ext cx="8720805" cy="1885874"/>
          </a:xfrm>
          <a:custGeom>
            <a:avLst/>
            <a:gdLst/>
            <a:ahLst/>
            <a:cxnLst/>
            <a:rect l="l" t="t" r="r" b="b"/>
            <a:pathLst>
              <a:path w="8720805" h="1885874">
                <a:moveTo>
                  <a:pt x="0" y="0"/>
                </a:moveTo>
                <a:lnTo>
                  <a:pt x="8720805" y="0"/>
                </a:lnTo>
                <a:lnTo>
                  <a:pt x="8720805" y="1885874"/>
                </a:lnTo>
                <a:lnTo>
                  <a:pt x="0" y="1885874"/>
                </a:lnTo>
                <a:lnTo>
                  <a:pt x="0" y="0"/>
                </a:lnTo>
                <a:close/>
              </a:path>
            </a:pathLst>
          </a:custGeom>
          <a:blipFill>
            <a:blip r:embed="rId8"/>
            <a:stretch>
              <a:fillRect/>
            </a:stretch>
          </a:blipFill>
        </p:spPr>
      </p:sp>
      <p:sp>
        <p:nvSpPr>
          <p:cNvPr id="15" name="Freeform 15"/>
          <p:cNvSpPr/>
          <p:nvPr/>
        </p:nvSpPr>
        <p:spPr>
          <a:xfrm>
            <a:off x="9387533" y="4857670"/>
            <a:ext cx="8671249" cy="1734250"/>
          </a:xfrm>
          <a:custGeom>
            <a:avLst/>
            <a:gdLst/>
            <a:ahLst/>
            <a:cxnLst/>
            <a:rect l="l" t="t" r="r" b="b"/>
            <a:pathLst>
              <a:path w="8671249" h="1734250">
                <a:moveTo>
                  <a:pt x="0" y="0"/>
                </a:moveTo>
                <a:lnTo>
                  <a:pt x="8671250" y="0"/>
                </a:lnTo>
                <a:lnTo>
                  <a:pt x="8671250" y="1734250"/>
                </a:lnTo>
                <a:lnTo>
                  <a:pt x="0" y="1734250"/>
                </a:lnTo>
                <a:lnTo>
                  <a:pt x="0" y="0"/>
                </a:lnTo>
                <a:close/>
              </a:path>
            </a:pathLst>
          </a:custGeom>
          <a:blipFill>
            <a:blip r:embed="rId9"/>
            <a:stretch>
              <a:fillRect/>
            </a:stretch>
          </a:blipFill>
        </p:spPr>
      </p:sp>
      <p:sp>
        <p:nvSpPr>
          <p:cNvPr id="16" name="TextBox 16"/>
          <p:cNvSpPr txBox="1"/>
          <p:nvPr/>
        </p:nvSpPr>
        <p:spPr>
          <a:xfrm>
            <a:off x="453910" y="81072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a:t>
            </a:r>
          </a:p>
        </p:txBody>
      </p:sp>
      <p:sp>
        <p:nvSpPr>
          <p:cNvPr id="17" name="Freeform 17"/>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sp>
      <p:sp>
        <p:nvSpPr>
          <p:cNvPr id="18" name="TextBox 18"/>
          <p:cNvSpPr txBox="1"/>
          <p:nvPr/>
        </p:nvSpPr>
        <p:spPr>
          <a:xfrm>
            <a:off x="9500377" y="7220570"/>
            <a:ext cx="3558718" cy="433259"/>
          </a:xfrm>
          <a:prstGeom prst="rect">
            <a:avLst/>
          </a:prstGeom>
        </p:spPr>
        <p:txBody>
          <a:bodyPr lIns="0" tIns="0" rIns="0" bIns="0" rtlCol="0" anchor="t">
            <a:spAutoFit/>
          </a:bodyPr>
          <a:lstStyle/>
          <a:p>
            <a:pPr algn="just">
              <a:lnSpc>
                <a:spcPts val="3691"/>
              </a:lnSpc>
            </a:pPr>
            <a:r>
              <a:rPr lang="en-US" sz="2636" spc="-92" dirty="0" err="1">
                <a:solidFill>
                  <a:srgbClr val="000000"/>
                </a:solidFill>
                <a:latin typeface="Garet"/>
                <a:ea typeface="Garet"/>
                <a:cs typeface="Garet"/>
                <a:sym typeface="Garet"/>
              </a:rPr>
              <a:t>Temuan</a:t>
            </a:r>
            <a:r>
              <a:rPr lang="en-US" sz="2636" spc="-92" dirty="0">
                <a:solidFill>
                  <a:srgbClr val="000000"/>
                </a:solidFill>
                <a:latin typeface="Garet"/>
                <a:ea typeface="Garet"/>
                <a:cs typeface="Garet"/>
                <a:sym typeface="Garet"/>
              </a:rPr>
              <a:t> total: 15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144000" y="188599"/>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706765" y="1409898"/>
            <a:ext cx="14874471" cy="7957842"/>
          </a:xfrm>
          <a:custGeom>
            <a:avLst/>
            <a:gdLst/>
            <a:ahLst/>
            <a:cxnLst/>
            <a:rect l="l" t="t" r="r" b="b"/>
            <a:pathLst>
              <a:path w="14874471" h="7957842">
                <a:moveTo>
                  <a:pt x="0" y="0"/>
                </a:moveTo>
                <a:lnTo>
                  <a:pt x="14874470" y="0"/>
                </a:lnTo>
                <a:lnTo>
                  <a:pt x="14874470" y="7957842"/>
                </a:lnTo>
                <a:lnTo>
                  <a:pt x="0" y="7957842"/>
                </a:lnTo>
                <a:lnTo>
                  <a:pt x="0" y="0"/>
                </a:lnTo>
                <a:close/>
              </a:path>
            </a:pathLst>
          </a:custGeom>
          <a:blipFill>
            <a:blip r:embed="rId6"/>
            <a:stretch>
              <a:fillRect/>
            </a:stretch>
          </a:blipFill>
        </p:spPr>
      </p:sp>
      <p:sp>
        <p:nvSpPr>
          <p:cNvPr id="12" name="TextBox 12"/>
          <p:cNvSpPr txBox="1"/>
          <p:nvPr/>
        </p:nvSpPr>
        <p:spPr>
          <a:xfrm>
            <a:off x="453910" y="810728"/>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2025 - Deadline Internal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6" name="Freeform 6"/>
          <p:cNvSpPr/>
          <p:nvPr/>
        </p:nvSpPr>
        <p:spPr>
          <a:xfrm>
            <a:off x="655389" y="42354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66221" y="8034014"/>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sp>
      <p:sp>
        <p:nvSpPr>
          <p:cNvPr id="10" name="Freeform 10"/>
          <p:cNvSpPr/>
          <p:nvPr/>
        </p:nvSpPr>
        <p:spPr>
          <a:xfrm>
            <a:off x="6480045" y="5680769"/>
            <a:ext cx="10240976" cy="2550396"/>
          </a:xfrm>
          <a:custGeom>
            <a:avLst/>
            <a:gdLst/>
            <a:ahLst/>
            <a:cxnLst/>
            <a:rect l="l" t="t" r="r" b="b"/>
            <a:pathLst>
              <a:path w="10240976" h="2550396">
                <a:moveTo>
                  <a:pt x="0" y="0"/>
                </a:moveTo>
                <a:lnTo>
                  <a:pt x="10240976" y="0"/>
                </a:lnTo>
                <a:lnTo>
                  <a:pt x="10240976" y="2550396"/>
                </a:lnTo>
                <a:lnTo>
                  <a:pt x="0" y="2550396"/>
                </a:lnTo>
                <a:lnTo>
                  <a:pt x="0" y="0"/>
                </a:lnTo>
                <a:close/>
              </a:path>
            </a:pathLst>
          </a:custGeom>
          <a:blipFill>
            <a:blip r:embed="rId9"/>
            <a:stretch>
              <a:fillRect t="-16519"/>
            </a:stretch>
          </a:blipFill>
        </p:spPr>
      </p:sp>
      <p:sp>
        <p:nvSpPr>
          <p:cNvPr id="11" name="TextBox 11"/>
          <p:cNvSpPr txBox="1"/>
          <p:nvPr/>
        </p:nvSpPr>
        <p:spPr>
          <a:xfrm>
            <a:off x="1566979" y="2017735"/>
            <a:ext cx="13196003" cy="1071614"/>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1.</a:t>
            </a:r>
            <a:r>
              <a:rPr lang="en-US" sz="2060" spc="-72" dirty="0">
                <a:solidFill>
                  <a:srgbClr val="000000"/>
                </a:solidFill>
                <a:latin typeface="Garet"/>
                <a:ea typeface="Garet"/>
                <a:cs typeface="Garet"/>
                <a:sym typeface="Garet"/>
              </a:rPr>
              <a:t> Dari </a:t>
            </a:r>
            <a:r>
              <a:rPr lang="en-US" sz="2060" spc="-72" dirty="0" err="1">
                <a:solidFill>
                  <a:srgbClr val="000000"/>
                </a:solidFill>
                <a:latin typeface="Garet"/>
                <a:ea typeface="Garet"/>
                <a:cs typeface="Garet"/>
                <a:sym typeface="Garet"/>
              </a:rPr>
              <a:t>hasil</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Survei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Kepuasan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Pelanggan</a:t>
            </a:r>
            <a:r>
              <a:rPr lang="en-US" sz="2060" spc="-72" dirty="0">
                <a:solidFill>
                  <a:srgbClr val="000000"/>
                </a:solidFill>
                <a:latin typeface="Garet"/>
                <a:ea typeface="Garet"/>
                <a:cs typeface="Garet"/>
                <a:sym typeface="Garet"/>
              </a:rPr>
              <a:t> NSB,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CINT </a:t>
            </a:r>
            <a:r>
              <a:rPr lang="en-US" sz="2060" spc="-72" dirty="0" err="1">
                <a:solidFill>
                  <a:srgbClr val="000000"/>
                </a:solidFill>
                <a:latin typeface="Garet"/>
                <a:ea typeface="Garet"/>
                <a:cs typeface="Garet"/>
                <a:sym typeface="Garet"/>
              </a:rPr>
              <a:t>belum</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menjadi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prioritas</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pilihan</a:t>
            </a:r>
            <a:r>
              <a:rPr lang="en-US" sz="2060" spc="-72" dirty="0">
                <a:solidFill>
                  <a:srgbClr val="000000"/>
                </a:solidFill>
                <a:latin typeface="Garet"/>
                <a:ea typeface="Garet"/>
                <a:cs typeface="Garet"/>
                <a:sym typeface="Garet"/>
              </a:rPr>
              <a:t> customer, team NSB </a:t>
            </a:r>
            <a:r>
              <a:rPr lang="en-US" sz="2060" spc="-72" dirty="0" err="1">
                <a:solidFill>
                  <a:srgbClr val="000000"/>
                </a:solidFill>
                <a:latin typeface="Garet"/>
                <a:ea typeface="Garet"/>
                <a:cs typeface="Garet"/>
                <a:sym typeface="Garet"/>
              </a:rPr>
              <a:t>wajib</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melakukan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evaluasi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dengan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tujuan</a:t>
            </a:r>
            <a:r>
              <a:rPr lang="en-US" sz="2060" spc="-72" dirty="0">
                <a:solidFill>
                  <a:srgbClr val="000000"/>
                </a:solidFill>
                <a:latin typeface="Garet"/>
                <a:ea typeface="Garet"/>
                <a:cs typeface="Garet"/>
                <a:sym typeface="Garet"/>
              </a:rPr>
              <a:t> agar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kita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menjadi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pilihan</a:t>
            </a:r>
            <a:r>
              <a:rPr lang="en-US" sz="2060" spc="-72" dirty="0">
                <a:solidFill>
                  <a:srgbClr val="000000"/>
                </a:solidFill>
                <a:latin typeface="Garet"/>
                <a:ea typeface="Garet"/>
                <a:cs typeface="Garet"/>
                <a:sym typeface="Garet"/>
              </a:rPr>
              <a:t> customer.</a:t>
            </a:r>
          </a:p>
        </p:txBody>
      </p:sp>
      <p:sp>
        <p:nvSpPr>
          <p:cNvPr id="12" name="TextBox 12"/>
          <p:cNvSpPr txBox="1"/>
          <p:nvPr/>
        </p:nvSpPr>
        <p:spPr>
          <a:xfrm>
            <a:off x="6480045" y="3787359"/>
            <a:ext cx="7714227" cy="641718"/>
          </a:xfrm>
          <a:prstGeom prst="rect">
            <a:avLst/>
          </a:prstGeom>
        </p:spPr>
        <p:txBody>
          <a:bodyPr lIns="0" tIns="0" rIns="0" bIns="0" rtlCol="0" anchor="t">
            <a:spAutoFit/>
          </a:bodyPr>
          <a:lstStyle/>
          <a:p>
            <a:pPr algn="just">
              <a:lnSpc>
                <a:spcPts val="2633"/>
              </a:lnSpc>
            </a:pPr>
            <a:r>
              <a:rPr lang="en-US" sz="1881" spc="-65">
                <a:solidFill>
                  <a:srgbClr val="000000"/>
                </a:solidFill>
                <a:latin typeface="Garet"/>
                <a:ea typeface="Garet"/>
                <a:cs typeface="Garet"/>
                <a:sym typeface="Garet"/>
              </a:rPr>
              <a:t>Dari hasil Survei yang dilakukan terdapat hasil bahwa nilai terendah terdapat pada Variabel Price adalah pada angka 3.</a:t>
            </a:r>
          </a:p>
        </p:txBody>
      </p:sp>
      <p:sp>
        <p:nvSpPr>
          <p:cNvPr id="13" name="TextBox 13"/>
          <p:cNvSpPr txBox="1"/>
          <p:nvPr/>
        </p:nvSpPr>
        <p:spPr>
          <a:xfrm>
            <a:off x="6480045" y="4885008"/>
            <a:ext cx="8968352" cy="311255"/>
          </a:xfrm>
          <a:prstGeom prst="rect">
            <a:avLst/>
          </a:prstGeom>
        </p:spPr>
        <p:txBody>
          <a:bodyPr lIns="0" tIns="0" rIns="0" bIns="0" rtlCol="0" anchor="t">
            <a:spAutoFit/>
          </a:bodyPr>
          <a:lstStyle/>
          <a:p>
            <a:pPr algn="just">
              <a:lnSpc>
                <a:spcPts val="2633"/>
              </a:lnSpc>
            </a:pPr>
            <a:r>
              <a:rPr lang="en-US" sz="1881" spc="-65">
                <a:solidFill>
                  <a:srgbClr val="000000"/>
                </a:solidFill>
                <a:latin typeface="Garet"/>
                <a:ea typeface="Garet"/>
                <a:cs typeface="Garet"/>
                <a:sym typeface="Garet"/>
              </a:rPr>
              <a:t>Analisis dari dept NSB (utk Harga Produk NSB tidak Kompetitif):</a:t>
            </a:r>
          </a:p>
        </p:txBody>
      </p:sp>
      <p:sp>
        <p:nvSpPr>
          <p:cNvPr id="16" name="Rectangle 15">
            <a:hlinkClick r:id="rId10" action="ppaction://hlinksldjump"/>
            <a:extLst>
              <a:ext uri="{FF2B5EF4-FFF2-40B4-BE49-F238E27FC236}">
                <a16:creationId xmlns:a16="http://schemas.microsoft.com/office/drawing/2014/main" id="{9B54DD23-C4A3-2D5F-8FB6-A4D5CFE5568F}"/>
              </a:ext>
            </a:extLst>
          </p:cNvPr>
          <p:cNvSpPr/>
          <p:nvPr/>
        </p:nvSpPr>
        <p:spPr>
          <a:xfrm>
            <a:off x="478647" y="408039"/>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71E7"/>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8967426" y="312304"/>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11" name="Freeform 11"/>
          <p:cNvSpPr/>
          <p:nvPr/>
        </p:nvSpPr>
        <p:spPr>
          <a:xfrm>
            <a:off x="1381747" y="1028700"/>
            <a:ext cx="15524505" cy="8945996"/>
          </a:xfrm>
          <a:custGeom>
            <a:avLst/>
            <a:gdLst/>
            <a:ahLst/>
            <a:cxnLst/>
            <a:rect l="l" t="t" r="r" b="b"/>
            <a:pathLst>
              <a:path w="15524505" h="8945996">
                <a:moveTo>
                  <a:pt x="0" y="0"/>
                </a:moveTo>
                <a:lnTo>
                  <a:pt x="15524506" y="0"/>
                </a:lnTo>
                <a:lnTo>
                  <a:pt x="15524506" y="8945996"/>
                </a:lnTo>
                <a:lnTo>
                  <a:pt x="0" y="8945996"/>
                </a:lnTo>
                <a:lnTo>
                  <a:pt x="0" y="0"/>
                </a:lnTo>
                <a:close/>
              </a:path>
            </a:pathLst>
          </a:custGeom>
          <a:blipFill>
            <a:blip r:embed="rId6"/>
            <a:stretch>
              <a:fillRect/>
            </a:stretch>
          </a:blipFill>
        </p:spPr>
      </p:sp>
      <p:sp>
        <p:nvSpPr>
          <p:cNvPr id="12" name="TextBox 12"/>
          <p:cNvSpPr txBox="1"/>
          <p:nvPr/>
        </p:nvSpPr>
        <p:spPr>
          <a:xfrm>
            <a:off x="453910" y="264679"/>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3.8.B. Hasil Audit CDAKB Kemenkes 2025 - Deadline Internal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6" name="Freeform 6"/>
          <p:cNvSpPr/>
          <p:nvPr/>
        </p:nvSpPr>
        <p:spPr>
          <a:xfrm>
            <a:off x="453910" y="9634823"/>
            <a:ext cx="1359492" cy="339873"/>
          </a:xfrm>
          <a:custGeom>
            <a:avLst/>
            <a:gdLst/>
            <a:ahLst/>
            <a:cxnLst/>
            <a:rect l="l" t="t" r="r" b="b"/>
            <a:pathLst>
              <a:path w="1359492" h="339873">
                <a:moveTo>
                  <a:pt x="0" y="0"/>
                </a:moveTo>
                <a:lnTo>
                  <a:pt x="1359491" y="0"/>
                </a:lnTo>
                <a:lnTo>
                  <a:pt x="1359491"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8" name="Picture 8"/>
          <p:cNvPicPr>
            <a:picLocks noChangeAspect="1"/>
          </p:cNvPicPr>
          <p:nvPr/>
        </p:nvPicPr>
        <p:blipFill>
          <a:blip r:embed="rId6"/>
          <a:stretch>
            <a:fillRect/>
          </a:stretch>
        </p:blipFill>
        <p:spPr>
          <a:xfrm>
            <a:off x="-567879" y="1131625"/>
            <a:ext cx="9365114" cy="8305938"/>
          </a:xfrm>
          <a:prstGeom prst="rect">
            <a:avLst/>
          </a:prstGeom>
        </p:spPr>
      </p:pic>
      <p:sp>
        <p:nvSpPr>
          <p:cNvPr id="10" name="Freeform 10"/>
          <p:cNvSpPr/>
          <p:nvPr/>
        </p:nvSpPr>
        <p:spPr>
          <a:xfrm>
            <a:off x="8477093" y="6693907"/>
            <a:ext cx="8884309" cy="1790816"/>
          </a:xfrm>
          <a:custGeom>
            <a:avLst/>
            <a:gdLst/>
            <a:ahLst/>
            <a:cxnLst/>
            <a:rect l="l" t="t" r="r" b="b"/>
            <a:pathLst>
              <a:path w="8884309" h="1790816">
                <a:moveTo>
                  <a:pt x="0" y="0"/>
                </a:moveTo>
                <a:lnTo>
                  <a:pt x="8884308" y="0"/>
                </a:lnTo>
                <a:lnTo>
                  <a:pt x="8884308" y="1790816"/>
                </a:lnTo>
                <a:lnTo>
                  <a:pt x="0" y="1790816"/>
                </a:lnTo>
                <a:lnTo>
                  <a:pt x="0" y="0"/>
                </a:lnTo>
                <a:close/>
              </a:path>
            </a:pathLst>
          </a:custGeom>
          <a:blipFill>
            <a:blip r:embed="rId7"/>
            <a:stretch>
              <a:fillRect/>
            </a:stretch>
          </a:blipFill>
        </p:spPr>
      </p:sp>
      <p:sp>
        <p:nvSpPr>
          <p:cNvPr id="12" name="TextBox 12"/>
          <p:cNvSpPr txBox="1"/>
          <p:nvPr/>
        </p:nvSpPr>
        <p:spPr>
          <a:xfrm>
            <a:off x="453910" y="264679"/>
            <a:ext cx="10311653"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3.9. Kinerja Penyedia Eksternal</a:t>
            </a:r>
          </a:p>
        </p:txBody>
      </p:sp>
      <p:sp>
        <p:nvSpPr>
          <p:cNvPr id="13" name="TextBox 13"/>
          <p:cNvSpPr txBox="1"/>
          <p:nvPr/>
        </p:nvSpPr>
        <p:spPr>
          <a:xfrm>
            <a:off x="941762" y="1097792"/>
            <a:ext cx="6087909" cy="433259"/>
          </a:xfrm>
          <a:prstGeom prst="rect">
            <a:avLst/>
          </a:prstGeom>
        </p:spPr>
        <p:txBody>
          <a:bodyPr lIns="0" tIns="0" rIns="0" bIns="0" rtlCol="0" anchor="t">
            <a:spAutoFit/>
          </a:bodyPr>
          <a:lstStyle/>
          <a:p>
            <a:pPr algn="just">
              <a:lnSpc>
                <a:spcPts val="3691"/>
              </a:lnSpc>
            </a:pPr>
            <a:r>
              <a:rPr lang="en-US" sz="2636" spc="-92">
                <a:solidFill>
                  <a:srgbClr val="000000"/>
                </a:solidFill>
                <a:latin typeface="Garet"/>
                <a:ea typeface="Garet"/>
                <a:cs typeface="Garet"/>
                <a:sym typeface="Garet"/>
              </a:rPr>
              <a:t>Rata-rata berdasarkan Jenis Bahan:</a:t>
            </a:r>
          </a:p>
        </p:txBody>
      </p:sp>
      <p:graphicFrame>
        <p:nvGraphicFramePr>
          <p:cNvPr id="15" name="Chart 14">
            <a:extLst>
              <a:ext uri="{FF2B5EF4-FFF2-40B4-BE49-F238E27FC236}">
                <a16:creationId xmlns:a16="http://schemas.microsoft.com/office/drawing/2014/main" id="{2389F367-DBB2-526C-5EC3-152987C7E1BB}"/>
              </a:ext>
            </a:extLst>
          </p:cNvPr>
          <p:cNvGraphicFramePr>
            <a:graphicFrameLocks/>
          </p:cNvGraphicFramePr>
          <p:nvPr>
            <p:extLst>
              <p:ext uri="{D42A27DB-BD31-4B8C-83A1-F6EECF244321}">
                <p14:modId xmlns:p14="http://schemas.microsoft.com/office/powerpoint/2010/main" val="2594552655"/>
              </p:ext>
            </p:extLst>
          </p:nvPr>
        </p:nvGraphicFramePr>
        <p:xfrm>
          <a:off x="9115345" y="1333501"/>
          <a:ext cx="7801055" cy="5105284"/>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5" name="Freeform 5"/>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42906" y="8203515"/>
            <a:ext cx="1404657" cy="1404657"/>
          </a:xfrm>
          <a:custGeom>
            <a:avLst/>
            <a:gdLst/>
            <a:ahLst/>
            <a:cxnLst/>
            <a:rect l="l" t="t" r="r" b="b"/>
            <a:pathLst>
              <a:path w="1404657" h="1404657">
                <a:moveTo>
                  <a:pt x="0" y="0"/>
                </a:moveTo>
                <a:lnTo>
                  <a:pt x="1404658" y="0"/>
                </a:lnTo>
                <a:lnTo>
                  <a:pt x="1404658" y="1404657"/>
                </a:lnTo>
                <a:lnTo>
                  <a:pt x="0" y="1404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5400649" y="3609369"/>
            <a:ext cx="12028402" cy="1153737"/>
          </a:xfrm>
          <a:prstGeom prst="rect">
            <a:avLst/>
          </a:prstGeom>
        </p:spPr>
        <p:txBody>
          <a:bodyPr lIns="0" tIns="0" rIns="0" bIns="0" rtlCol="0" anchor="t">
            <a:spAutoFit/>
          </a:bodyPr>
          <a:lstStyle/>
          <a:p>
            <a:pPr algn="r">
              <a:lnSpc>
                <a:spcPts val="7547"/>
              </a:lnSpc>
              <a:spcBef>
                <a:spcPct val="0"/>
              </a:spcBef>
            </a:pPr>
            <a:r>
              <a:rPr lang="en-US" sz="7547" b="1" spc="-249">
                <a:solidFill>
                  <a:srgbClr val="1971E7"/>
                </a:solidFill>
                <a:latin typeface="ITC Avant Garde Gothic Bold"/>
                <a:ea typeface="ITC Avant Garde Gothic Bold"/>
                <a:cs typeface="ITC Avant Garde Gothic Bold"/>
                <a:sym typeface="ITC Avant Garde Gothic Bold"/>
              </a:rPr>
              <a:t>Kecukupan Sumber Daya</a:t>
            </a:r>
          </a:p>
        </p:txBody>
      </p:sp>
      <p:sp>
        <p:nvSpPr>
          <p:cNvPr id="10" name="Freeform 10"/>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234552" y="9308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4"/>
            <a:stretch>
              <a:fillRect t="-157767" b="-153423"/>
            </a:stretch>
          </a:blipFill>
        </p:spPr>
      </p:sp>
      <p:sp>
        <p:nvSpPr>
          <p:cNvPr id="8" name="TextBox 8"/>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1" name="TextBox 11"/>
          <p:cNvSpPr txBox="1"/>
          <p:nvPr/>
        </p:nvSpPr>
        <p:spPr>
          <a:xfrm>
            <a:off x="134113" y="1160536"/>
            <a:ext cx="6294856" cy="367408"/>
          </a:xfrm>
          <a:prstGeom prst="rect">
            <a:avLst/>
          </a:prstGeom>
        </p:spPr>
        <p:txBody>
          <a:bodyPr lIns="0" tIns="0" rIns="0" bIns="0" rtlCol="0" anchor="t">
            <a:spAutoFit/>
          </a:bodyPr>
          <a:lstStyle/>
          <a:p>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Per </a:t>
            </a:r>
            <a:r>
              <a:rPr lang="en-US" spc="-77" dirty="0" err="1">
                <a:solidFill>
                  <a:srgbClr val="000000"/>
                </a:solidFill>
                <a:latin typeface="Garet"/>
                <a:ea typeface="Garet"/>
                <a:cs typeface="Garet"/>
                <a:sym typeface="Garet"/>
              </a:rPr>
              <a:t>Direktorat</a:t>
            </a:r>
            <a:endParaRPr lang="en-US" spc="-77" dirty="0">
              <a:solidFill>
                <a:srgbClr val="000000"/>
              </a:solidFill>
              <a:latin typeface="Garet"/>
              <a:ea typeface="Garet"/>
              <a:cs typeface="Garet"/>
              <a:sym typeface="Garet"/>
            </a:endParaRPr>
          </a:p>
        </p:txBody>
      </p:sp>
      <p:sp>
        <p:nvSpPr>
          <p:cNvPr id="13" name="TextBox 13"/>
          <p:cNvSpPr txBox="1"/>
          <p:nvPr/>
        </p:nvSpPr>
        <p:spPr>
          <a:xfrm>
            <a:off x="6375609" y="1166044"/>
            <a:ext cx="7292348" cy="367408"/>
          </a:xfrm>
          <a:prstGeom prst="rect">
            <a:avLst/>
          </a:prstGeom>
        </p:spPr>
        <p:txBody>
          <a:bodyPr lIns="0" tIns="0" rIns="0" bIns="0" rtlCol="0" anchor="t">
            <a:spAutoFit/>
          </a:bodyPr>
          <a:lstStyle/>
          <a:p>
            <a:pPr algn="l">
              <a:lnSpc>
                <a:spcPts val="3080"/>
              </a:lnSpc>
            </a:pPr>
            <a:r>
              <a:rPr lang="en-US" spc="-77" dirty="0" err="1">
                <a:solidFill>
                  <a:srgbClr val="000000"/>
                </a:solidFill>
                <a:latin typeface="Garet"/>
                <a:ea typeface="Garet"/>
                <a:cs typeface="Garet"/>
                <a:sym typeface="Garet"/>
              </a:rPr>
              <a:t>Komposisi</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Karyawan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Berdasarkan</a:t>
            </a:r>
            <a:r>
              <a:rPr lang="en-US" spc="-77" dirty="0">
                <a:solidFill>
                  <a:srgbClr val="000000"/>
                </a:solidFill>
                <a:latin typeface="Garet"/>
                <a:ea typeface="Garet"/>
                <a:cs typeface="Garet"/>
                <a:sym typeface="Garet"/>
              </a:rPr>
              <a:t> </a:t>
            </a:r>
            <a:r>
              <a:rPr lang="en-US" spc="-77" dirty="0" err="1">
                <a:solidFill>
                  <a:srgbClr val="000000"/>
                </a:solidFill>
                <a:latin typeface="Garet"/>
                <a:ea typeface="Garet"/>
                <a:cs typeface="Garet"/>
                <a:sym typeface="Garet"/>
              </a:rPr>
              <a:t>Golongan</a:t>
            </a:r>
            <a:endParaRPr lang="en-US" spc="-77" dirty="0">
              <a:solidFill>
                <a:srgbClr val="000000"/>
              </a:solidFill>
              <a:latin typeface="Garet"/>
              <a:ea typeface="Garet"/>
              <a:cs typeface="Garet"/>
              <a:sym typeface="Garet"/>
            </a:endParaRPr>
          </a:p>
        </p:txBody>
      </p:sp>
      <p:graphicFrame>
        <p:nvGraphicFramePr>
          <p:cNvPr id="19" name="Chart 18">
            <a:extLst>
              <a:ext uri="{FF2B5EF4-FFF2-40B4-BE49-F238E27FC236}">
                <a16:creationId xmlns:a16="http://schemas.microsoft.com/office/drawing/2014/main" id="{289645C6-C27C-B1D1-E988-39707907AB39}"/>
              </a:ext>
            </a:extLst>
          </p:cNvPr>
          <p:cNvGraphicFramePr>
            <a:graphicFrameLocks/>
          </p:cNvGraphicFramePr>
          <p:nvPr>
            <p:extLst>
              <p:ext uri="{D42A27DB-BD31-4B8C-83A1-F6EECF244321}">
                <p14:modId xmlns:p14="http://schemas.microsoft.com/office/powerpoint/2010/main" val="3098316632"/>
              </p:ext>
            </p:extLst>
          </p:nvPr>
        </p:nvGraphicFramePr>
        <p:xfrm>
          <a:off x="-76200" y="1827392"/>
          <a:ext cx="5669280" cy="32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4D29E6F7-C68F-C0EB-17F3-35FC025F3491}"/>
              </a:ext>
            </a:extLst>
          </p:cNvPr>
          <p:cNvGraphicFramePr>
            <a:graphicFrameLocks/>
          </p:cNvGraphicFramePr>
          <p:nvPr>
            <p:extLst>
              <p:ext uri="{D42A27DB-BD31-4B8C-83A1-F6EECF244321}">
                <p14:modId xmlns:p14="http://schemas.microsoft.com/office/powerpoint/2010/main" val="1194993040"/>
              </p:ext>
            </p:extLst>
          </p:nvPr>
        </p:nvGraphicFramePr>
        <p:xfrm>
          <a:off x="5873473" y="1769191"/>
          <a:ext cx="5760720" cy="3200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D67E0184-4312-C8FA-5D10-F6A025F6D0DE}"/>
              </a:ext>
            </a:extLst>
          </p:cNvPr>
          <p:cNvGraphicFramePr>
            <a:graphicFrameLocks/>
          </p:cNvGraphicFramePr>
          <p:nvPr>
            <p:extLst>
              <p:ext uri="{D42A27DB-BD31-4B8C-83A1-F6EECF244321}">
                <p14:modId xmlns:p14="http://schemas.microsoft.com/office/powerpoint/2010/main" val="366844182"/>
              </p:ext>
            </p:extLst>
          </p:nvPr>
        </p:nvGraphicFramePr>
        <p:xfrm>
          <a:off x="1030486" y="5670242"/>
          <a:ext cx="16494248" cy="46167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847B5ED1-BB52-B9E3-565B-567B82BDFDE8}"/>
              </a:ext>
            </a:extLst>
          </p:cNvPr>
          <p:cNvGraphicFramePr>
            <a:graphicFrameLocks/>
          </p:cNvGraphicFramePr>
          <p:nvPr>
            <p:extLst>
              <p:ext uri="{D42A27DB-BD31-4B8C-83A1-F6EECF244321}">
                <p14:modId xmlns:p14="http://schemas.microsoft.com/office/powerpoint/2010/main" val="4249675553"/>
              </p:ext>
            </p:extLst>
          </p:nvPr>
        </p:nvGraphicFramePr>
        <p:xfrm>
          <a:off x="12268199" y="1769191"/>
          <a:ext cx="5325845" cy="276829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3A31-82D0-D96A-95BF-40E952CC3D88}"/>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A7E76FD6-639C-57E0-B056-902F2D6A2ACA}"/>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684420F-BFCD-7397-10E5-3FDD2ACAC5D4}"/>
              </a:ext>
            </a:extLst>
          </p:cNvPr>
          <p:cNvSpPr/>
          <p:nvPr/>
        </p:nvSpPr>
        <p:spPr>
          <a:xfrm>
            <a:off x="16234552" y="9308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04A89E2A-9B0D-E597-7CBC-BEA160E8548F}"/>
              </a:ext>
            </a:extLst>
          </p:cNvPr>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7BED1418-6F6E-9E97-2EC6-FDB9FFFA61B5}"/>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8" name="TextBox 8">
            <a:extLst>
              <a:ext uri="{FF2B5EF4-FFF2-40B4-BE49-F238E27FC236}">
                <a16:creationId xmlns:a16="http://schemas.microsoft.com/office/drawing/2014/main" id="{B300CF55-4251-053C-29CC-5CB92B912771}"/>
              </a:ext>
            </a:extLst>
          </p:cNvPr>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3" name="TextBox 13">
            <a:extLst>
              <a:ext uri="{FF2B5EF4-FFF2-40B4-BE49-F238E27FC236}">
                <a16:creationId xmlns:a16="http://schemas.microsoft.com/office/drawing/2014/main" id="{277F26C3-4979-1EAC-1FAA-AC6A8BD47EA7}"/>
              </a:ext>
            </a:extLst>
          </p:cNvPr>
          <p:cNvSpPr txBox="1"/>
          <p:nvPr/>
        </p:nvSpPr>
        <p:spPr>
          <a:xfrm>
            <a:off x="599123" y="1391775"/>
            <a:ext cx="7292348" cy="372745"/>
          </a:xfrm>
          <a:prstGeom prst="rect">
            <a:avLst/>
          </a:prstGeom>
        </p:spPr>
        <p:txBody>
          <a:bodyPr lIns="0" tIns="0" rIns="0" bIns="0" rtlCol="0" anchor="t">
            <a:spAutoFit/>
          </a:bodyPr>
          <a:lstStyle/>
          <a:p>
            <a:pPr algn="l">
              <a:lnSpc>
                <a:spcPts val="3080"/>
              </a:lnSpc>
            </a:pPr>
            <a:r>
              <a:rPr lang="en-US" sz="2200" spc="-77" dirty="0">
                <a:solidFill>
                  <a:srgbClr val="000000"/>
                </a:solidFill>
                <a:latin typeface="Garet"/>
                <a:ea typeface="Garet"/>
                <a:cs typeface="Garet"/>
                <a:sym typeface="Garet"/>
              </a:rPr>
              <a:t>Total </a:t>
            </a:r>
            <a:r>
              <a:rPr lang="en-US" sz="2200" spc="-77" dirty="0" err="1">
                <a:solidFill>
                  <a:srgbClr val="000000"/>
                </a:solidFill>
                <a:latin typeface="Garet"/>
                <a:ea typeface="Garet"/>
                <a:cs typeface="Garet"/>
                <a:sym typeface="Garet"/>
              </a:rPr>
              <a:t>Karyawan</a:t>
            </a:r>
            <a:r>
              <a:rPr lang="en-US" sz="2200" spc="-77" dirty="0">
                <a:solidFill>
                  <a:srgbClr val="000000"/>
                </a:solidFill>
                <a:latin typeface="Garet"/>
                <a:ea typeface="Garet"/>
                <a:cs typeface="Garet"/>
                <a:sym typeface="Garet"/>
              </a:rPr>
              <a:t> </a:t>
            </a:r>
            <a:r>
              <a:rPr lang="en-US" sz="2200" spc="-77" dirty="0" err="1">
                <a:solidFill>
                  <a:srgbClr val="000000"/>
                </a:solidFill>
                <a:latin typeface="Garet"/>
                <a:ea typeface="Garet"/>
                <a:cs typeface="Garet"/>
                <a:sym typeface="Garet"/>
              </a:rPr>
              <a:t>berdasarkan</a:t>
            </a:r>
            <a:r>
              <a:rPr lang="en-US" sz="2200" spc="-77" dirty="0">
                <a:solidFill>
                  <a:srgbClr val="000000"/>
                </a:solidFill>
                <a:latin typeface="Garet"/>
                <a:ea typeface="Garet"/>
                <a:cs typeface="Garet"/>
                <a:sym typeface="Garet"/>
              </a:rPr>
              <a:t> </a:t>
            </a:r>
            <a:r>
              <a:rPr lang="en-US" sz="2200" spc="-77" dirty="0" err="1">
                <a:solidFill>
                  <a:srgbClr val="000000"/>
                </a:solidFill>
                <a:latin typeface="Garet"/>
                <a:ea typeface="Garet"/>
                <a:cs typeface="Garet"/>
                <a:sym typeface="Garet"/>
              </a:rPr>
              <a:t>Usia</a:t>
            </a:r>
            <a:endParaRPr lang="en-US" sz="2200" spc="-77" dirty="0">
              <a:solidFill>
                <a:srgbClr val="000000"/>
              </a:solidFill>
              <a:latin typeface="Garet"/>
              <a:ea typeface="Garet"/>
              <a:cs typeface="Garet"/>
              <a:sym typeface="Garet"/>
            </a:endParaRPr>
          </a:p>
        </p:txBody>
      </p:sp>
      <p:graphicFrame>
        <p:nvGraphicFramePr>
          <p:cNvPr id="16" name="Table 15">
            <a:extLst>
              <a:ext uri="{FF2B5EF4-FFF2-40B4-BE49-F238E27FC236}">
                <a16:creationId xmlns:a16="http://schemas.microsoft.com/office/drawing/2014/main" id="{34FD0037-95B6-AA0B-9A3D-D58EBAB22702}"/>
              </a:ext>
            </a:extLst>
          </p:cNvPr>
          <p:cNvGraphicFramePr>
            <a:graphicFrameLocks noGrp="1"/>
          </p:cNvGraphicFramePr>
          <p:nvPr>
            <p:extLst>
              <p:ext uri="{D42A27DB-BD31-4B8C-83A1-F6EECF244321}">
                <p14:modId xmlns:p14="http://schemas.microsoft.com/office/powerpoint/2010/main" val="976967159"/>
              </p:ext>
            </p:extLst>
          </p:nvPr>
        </p:nvGraphicFramePr>
        <p:xfrm>
          <a:off x="1385382" y="6530966"/>
          <a:ext cx="8022452" cy="2077992"/>
        </p:xfrm>
        <a:graphic>
          <a:graphicData uri="http://schemas.openxmlformats.org/drawingml/2006/table">
            <a:tbl>
              <a:tblPr>
                <a:tableStyleId>{5C22544A-7EE6-4342-B048-85BDC9FD1C3A}</a:tableStyleId>
              </a:tblPr>
              <a:tblGrid>
                <a:gridCol w="1017742">
                  <a:extLst>
                    <a:ext uri="{9D8B030D-6E8A-4147-A177-3AD203B41FA5}">
                      <a16:colId xmlns:a16="http://schemas.microsoft.com/office/drawing/2014/main" val="2149591071"/>
                    </a:ext>
                  </a:extLst>
                </a:gridCol>
                <a:gridCol w="3820752">
                  <a:extLst>
                    <a:ext uri="{9D8B030D-6E8A-4147-A177-3AD203B41FA5}">
                      <a16:colId xmlns:a16="http://schemas.microsoft.com/office/drawing/2014/main" val="2607490482"/>
                    </a:ext>
                  </a:extLst>
                </a:gridCol>
                <a:gridCol w="3183958">
                  <a:extLst>
                    <a:ext uri="{9D8B030D-6E8A-4147-A177-3AD203B41FA5}">
                      <a16:colId xmlns:a16="http://schemas.microsoft.com/office/drawing/2014/main" val="2068402136"/>
                    </a:ext>
                  </a:extLst>
                </a:gridCol>
              </a:tblGrid>
              <a:tr h="346332">
                <a:tc>
                  <a:txBody>
                    <a:bodyPr/>
                    <a:lstStyle/>
                    <a:p>
                      <a:pPr algn="ctr" fontAlgn="b"/>
                      <a:r>
                        <a:rPr lang="en-US" sz="1800" b="1" i="0" u="none" strike="noStrike" dirty="0">
                          <a:solidFill>
                            <a:schemeClr val="bg1"/>
                          </a:solidFill>
                          <a:effectLst/>
                          <a:latin typeface="+mn-lt"/>
                          <a:cs typeface="Arial" panose="020B0604020202020204" pitchFamily="34" charset="0"/>
                        </a:rPr>
                        <a:t>No</a:t>
                      </a:r>
                    </a:p>
                  </a:txBody>
                  <a:tcPr marL="0" marR="0" marT="0" marB="0" anchor="ctr">
                    <a:solidFill>
                      <a:srgbClr val="00B1F2"/>
                    </a:solidFill>
                  </a:tcPr>
                </a:tc>
                <a:tc>
                  <a:txBody>
                    <a:bodyPr/>
                    <a:lstStyle/>
                    <a:p>
                      <a:pPr algn="ctr" fontAlgn="b"/>
                      <a:r>
                        <a:rPr lang="en-US" sz="1800" b="1" u="none" strike="noStrike" dirty="0">
                          <a:solidFill>
                            <a:schemeClr val="bg1"/>
                          </a:solidFill>
                          <a:effectLst/>
                          <a:latin typeface="+mn-lt"/>
                          <a:cs typeface="Arial" panose="020B0604020202020204" pitchFamily="34" charset="0"/>
                        </a:rPr>
                        <a:t>NAMA</a:t>
                      </a:r>
                      <a:endParaRPr lang="en-US" sz="1800" b="1" i="0" u="none" strike="noStrike" dirty="0">
                        <a:solidFill>
                          <a:schemeClr val="bg1"/>
                        </a:solidFill>
                        <a:effectLst/>
                        <a:latin typeface="+mn-lt"/>
                        <a:cs typeface="Arial" panose="020B0604020202020204" pitchFamily="34" charset="0"/>
                      </a:endParaRPr>
                    </a:p>
                  </a:txBody>
                  <a:tcPr marL="0" marR="0" marT="0" marB="0" anchor="ctr">
                    <a:solidFill>
                      <a:srgbClr val="00B1F2"/>
                    </a:solidFill>
                  </a:tcPr>
                </a:tc>
                <a:tc>
                  <a:txBody>
                    <a:bodyPr/>
                    <a:lstStyle/>
                    <a:p>
                      <a:pPr algn="ctr" fontAlgn="b"/>
                      <a:r>
                        <a:rPr lang="en-US" sz="1800" b="1" u="none" strike="noStrike" dirty="0">
                          <a:solidFill>
                            <a:schemeClr val="bg1"/>
                          </a:solidFill>
                          <a:effectLst/>
                          <a:latin typeface="+mn-lt"/>
                          <a:cs typeface="Arial" panose="020B0604020202020204" pitchFamily="34" charset="0"/>
                        </a:rPr>
                        <a:t>JABATAN</a:t>
                      </a:r>
                      <a:endParaRPr lang="en-US" sz="1800" b="1" i="0" u="none" strike="noStrike" dirty="0">
                        <a:solidFill>
                          <a:schemeClr val="bg1"/>
                        </a:solidFill>
                        <a:effectLst/>
                        <a:latin typeface="+mn-lt"/>
                        <a:cs typeface="Arial" panose="020B0604020202020204" pitchFamily="34" charset="0"/>
                      </a:endParaRPr>
                    </a:p>
                  </a:txBody>
                  <a:tcPr marL="0" marR="0" marT="0" marB="0" anchor="ctr">
                    <a:solidFill>
                      <a:srgbClr val="00B1F2"/>
                    </a:solidFill>
                  </a:tcPr>
                </a:tc>
                <a:extLst>
                  <a:ext uri="{0D108BD9-81ED-4DB2-BD59-A6C34878D82A}">
                    <a16:rowId xmlns:a16="http://schemas.microsoft.com/office/drawing/2014/main" val="678931455"/>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1</a:t>
                      </a:r>
                    </a:p>
                  </a:txBody>
                  <a:tcPr marL="0" marR="0" marT="0" marB="0" anchor="ctr"/>
                </a:tc>
                <a:tc>
                  <a:txBody>
                    <a:bodyPr/>
                    <a:lstStyle/>
                    <a:p>
                      <a:pPr algn="l" fontAlgn="b"/>
                      <a:r>
                        <a:rPr lang="en-US" sz="1800" u="none" strike="noStrike" dirty="0">
                          <a:effectLst/>
                          <a:latin typeface="+mn-lt"/>
                          <a:cs typeface="Arial" panose="020B0604020202020204" pitchFamily="34" charset="0"/>
                        </a:rPr>
                        <a:t>AGUNG TRI WAHYU</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a:effectLst/>
                          <a:latin typeface="+mn-lt"/>
                          <a:cs typeface="Arial" panose="020B0604020202020204" pitchFamily="34" charset="0"/>
                        </a:rPr>
                        <a:t>D.A. MANAGER (A)</a:t>
                      </a:r>
                      <a:endParaRPr lang="en-US" sz="1800" b="0" i="0" u="none" strike="noStrike">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224250686"/>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2</a:t>
                      </a:r>
                    </a:p>
                  </a:txBody>
                  <a:tcPr marL="0" marR="0" marT="0" marB="0" anchor="ctr"/>
                </a:tc>
                <a:tc>
                  <a:txBody>
                    <a:bodyPr/>
                    <a:lstStyle/>
                    <a:p>
                      <a:pPr algn="l" fontAlgn="b"/>
                      <a:r>
                        <a:rPr lang="en-US" sz="1800" u="none" strike="noStrike" dirty="0">
                          <a:effectLst/>
                          <a:latin typeface="+mn-lt"/>
                          <a:cs typeface="Arial" panose="020B0604020202020204" pitchFamily="34" charset="0"/>
                        </a:rPr>
                        <a:t>ANITA NITA</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C. GENERAL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471099693"/>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3</a:t>
                      </a:r>
                    </a:p>
                  </a:txBody>
                  <a:tcPr marL="0" marR="0" marT="0" marB="0" anchor="ctr"/>
                </a:tc>
                <a:tc>
                  <a:txBody>
                    <a:bodyPr/>
                    <a:lstStyle/>
                    <a:p>
                      <a:pPr algn="l" fontAlgn="b"/>
                      <a:r>
                        <a:rPr lang="en-US" sz="1800" u="none" strike="noStrike" dirty="0">
                          <a:effectLst/>
                          <a:latin typeface="+mn-lt"/>
                          <a:cs typeface="Arial" panose="020B0604020202020204" pitchFamily="34" charset="0"/>
                        </a:rPr>
                        <a:t>IMAM MIRZA</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a:effectLst/>
                          <a:latin typeface="+mn-lt"/>
                          <a:cs typeface="Arial" panose="020B0604020202020204" pitchFamily="34" charset="0"/>
                        </a:rPr>
                        <a:t>D. MANAGER</a:t>
                      </a:r>
                      <a:endParaRPr lang="en-US" sz="1800" b="0" i="0" u="none" strike="noStrike">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533454533"/>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4</a:t>
                      </a:r>
                    </a:p>
                  </a:txBody>
                  <a:tcPr marL="0" marR="0" marT="0" marB="0" anchor="ctr"/>
                </a:tc>
                <a:tc>
                  <a:txBody>
                    <a:bodyPr/>
                    <a:lstStyle/>
                    <a:p>
                      <a:pPr algn="l" fontAlgn="b"/>
                      <a:r>
                        <a:rPr lang="en-US" sz="1800" u="none" strike="noStrike" dirty="0">
                          <a:effectLst/>
                          <a:latin typeface="+mn-lt"/>
                          <a:cs typeface="Arial" panose="020B0604020202020204" pitchFamily="34" charset="0"/>
                        </a:rPr>
                        <a:t>RUBY KAUKABIT TA'LIEM</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D.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329558780"/>
                  </a:ext>
                </a:extLst>
              </a:tr>
              <a:tr h="346332">
                <a:tc>
                  <a:txBody>
                    <a:bodyPr/>
                    <a:lstStyle/>
                    <a:p>
                      <a:pPr algn="ctr" fontAlgn="b"/>
                      <a:r>
                        <a:rPr lang="en-US" sz="1800" b="0" i="0" u="none" strike="noStrike" dirty="0">
                          <a:solidFill>
                            <a:srgbClr val="000000"/>
                          </a:solidFill>
                          <a:effectLst/>
                          <a:latin typeface="+mn-lt"/>
                          <a:cs typeface="Arial" panose="020B0604020202020204" pitchFamily="34" charset="0"/>
                        </a:rPr>
                        <a:t>5</a:t>
                      </a:r>
                    </a:p>
                  </a:txBody>
                  <a:tcPr marL="0" marR="0" marT="0" marB="0" anchor="ctr"/>
                </a:tc>
                <a:tc>
                  <a:txBody>
                    <a:bodyPr/>
                    <a:lstStyle/>
                    <a:p>
                      <a:pPr algn="l" fontAlgn="b"/>
                      <a:r>
                        <a:rPr lang="en-US" sz="1800" u="none" strike="noStrike" dirty="0">
                          <a:effectLst/>
                          <a:latin typeface="+mn-lt"/>
                          <a:cs typeface="Arial" panose="020B0604020202020204" pitchFamily="34" charset="0"/>
                        </a:rPr>
                        <a:t>SHANTY MUNARTI</a:t>
                      </a:r>
                      <a:endParaRPr lang="en-US" sz="1800" b="1" i="0" u="none" strike="noStrike" dirty="0">
                        <a:solidFill>
                          <a:srgbClr val="000000"/>
                        </a:solidFill>
                        <a:effectLst/>
                        <a:latin typeface="+mn-lt"/>
                        <a:cs typeface="Arial" panose="020B0604020202020204" pitchFamily="34" charset="0"/>
                      </a:endParaRPr>
                    </a:p>
                  </a:txBody>
                  <a:tcPr marL="0" marR="0" marT="0" marB="0" anchor="ctr"/>
                </a:tc>
                <a:tc>
                  <a:txBody>
                    <a:bodyPr/>
                    <a:lstStyle/>
                    <a:p>
                      <a:pPr algn="ctr" fontAlgn="b"/>
                      <a:r>
                        <a:rPr lang="en-US" sz="1800" u="none" strike="noStrike" dirty="0">
                          <a:effectLst/>
                          <a:latin typeface="+mn-lt"/>
                          <a:cs typeface="Arial" panose="020B0604020202020204" pitchFamily="34" charset="0"/>
                        </a:rPr>
                        <a:t>D. MANAGER</a:t>
                      </a:r>
                      <a:endParaRPr lang="en-US" sz="1800" b="0" i="0" u="none" strike="noStrike" dirty="0">
                        <a:solidFill>
                          <a:srgbClr val="000000"/>
                        </a:solidFill>
                        <a:effectLst/>
                        <a:latin typeface="+mn-lt"/>
                        <a:cs typeface="Arial" panose="020B0604020202020204" pitchFamily="34" charset="0"/>
                      </a:endParaRPr>
                    </a:p>
                  </a:txBody>
                  <a:tcPr marL="0" marR="0" marT="0" marB="0" anchor="ctr"/>
                </a:tc>
                <a:extLst>
                  <a:ext uri="{0D108BD9-81ED-4DB2-BD59-A6C34878D82A}">
                    <a16:rowId xmlns:a16="http://schemas.microsoft.com/office/drawing/2014/main" val="3464571394"/>
                  </a:ext>
                </a:extLst>
              </a:tr>
            </a:tbl>
          </a:graphicData>
        </a:graphic>
      </p:graphicFrame>
      <p:sp>
        <p:nvSpPr>
          <p:cNvPr id="17" name="TextBox 16">
            <a:extLst>
              <a:ext uri="{FF2B5EF4-FFF2-40B4-BE49-F238E27FC236}">
                <a16:creationId xmlns:a16="http://schemas.microsoft.com/office/drawing/2014/main" id="{C8909AEA-C43D-25FE-0512-1A59B4396B4E}"/>
              </a:ext>
            </a:extLst>
          </p:cNvPr>
          <p:cNvSpPr txBox="1"/>
          <p:nvPr/>
        </p:nvSpPr>
        <p:spPr>
          <a:xfrm>
            <a:off x="1270429" y="5607903"/>
            <a:ext cx="8252359" cy="830997"/>
          </a:xfrm>
          <a:prstGeom prst="rect">
            <a:avLst/>
          </a:prstGeom>
          <a:noFill/>
        </p:spPr>
        <p:txBody>
          <a:bodyPr wrap="square" rtlCol="0">
            <a:spAutoFit/>
          </a:bodyPr>
          <a:lstStyle/>
          <a:p>
            <a:r>
              <a:rPr lang="en-US" sz="2400" dirty="0" err="1"/>
              <a:t>Setelah</a:t>
            </a:r>
            <a:r>
              <a:rPr lang="en-US" sz="2400" dirty="0"/>
              <a:t> </a:t>
            </a:r>
            <a:r>
              <a:rPr lang="en-US" sz="2400" dirty="0" err="1"/>
              <a:t>dianalisa</a:t>
            </a:r>
            <a:r>
              <a:rPr lang="en-US" sz="2400" dirty="0"/>
              <a:t> </a:t>
            </a:r>
            <a:r>
              <a:rPr lang="en-US" sz="2400" dirty="0" err="1"/>
              <a:t>berdasarkan</a:t>
            </a:r>
            <a:r>
              <a:rPr lang="en-US" sz="2400" dirty="0"/>
              <a:t> </a:t>
            </a:r>
            <a:r>
              <a:rPr lang="en-US" sz="2400" dirty="0" err="1"/>
              <a:t>rentang</a:t>
            </a:r>
            <a:r>
              <a:rPr lang="en-US" sz="2400" dirty="0"/>
              <a:t> </a:t>
            </a:r>
            <a:r>
              <a:rPr lang="en-US" sz="2400" dirty="0" err="1"/>
              <a:t>usia</a:t>
            </a:r>
            <a:r>
              <a:rPr lang="en-US" sz="2400" dirty="0"/>
              <a:t>, 5 manager </a:t>
            </a:r>
            <a:r>
              <a:rPr lang="en-US" sz="2400" dirty="0" err="1"/>
              <a:t>masuk</a:t>
            </a:r>
            <a:r>
              <a:rPr lang="en-US" sz="2400" dirty="0"/>
              <a:t> </a:t>
            </a:r>
            <a:r>
              <a:rPr lang="en-US" sz="2400" dirty="0" err="1"/>
              <a:t>kedalam</a:t>
            </a:r>
            <a:r>
              <a:rPr lang="en-US" sz="2400" dirty="0"/>
              <a:t> </a:t>
            </a:r>
            <a:r>
              <a:rPr lang="en-US" sz="2400" dirty="0" err="1"/>
              <a:t>kategori</a:t>
            </a:r>
            <a:r>
              <a:rPr lang="en-US" sz="2400" dirty="0"/>
              <a:t> </a:t>
            </a:r>
            <a:r>
              <a:rPr lang="en-US" sz="2400" dirty="0" err="1"/>
              <a:t>usia</a:t>
            </a:r>
            <a:r>
              <a:rPr lang="en-US" sz="2400" dirty="0"/>
              <a:t> &gt; 50 </a:t>
            </a:r>
            <a:r>
              <a:rPr lang="en-US" sz="2400" dirty="0" err="1"/>
              <a:t>tahun</a:t>
            </a:r>
            <a:endParaRPr lang="en-US" sz="2400" dirty="0"/>
          </a:p>
        </p:txBody>
      </p:sp>
      <p:graphicFrame>
        <p:nvGraphicFramePr>
          <p:cNvPr id="2" name="Chart 1">
            <a:extLst>
              <a:ext uri="{FF2B5EF4-FFF2-40B4-BE49-F238E27FC236}">
                <a16:creationId xmlns:a16="http://schemas.microsoft.com/office/drawing/2014/main" id="{11556281-DF97-7BF6-519A-E6EE29C5A12B}"/>
              </a:ext>
            </a:extLst>
          </p:cNvPr>
          <p:cNvGraphicFramePr>
            <a:graphicFrameLocks/>
          </p:cNvGraphicFramePr>
          <p:nvPr>
            <p:extLst>
              <p:ext uri="{D42A27DB-BD31-4B8C-83A1-F6EECF244321}">
                <p14:modId xmlns:p14="http://schemas.microsoft.com/office/powerpoint/2010/main" val="87720258"/>
              </p:ext>
            </p:extLst>
          </p:nvPr>
        </p:nvGraphicFramePr>
        <p:xfrm>
          <a:off x="599123" y="2104840"/>
          <a:ext cx="7627436" cy="3327833"/>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5">
            <a:extLst>
              <a:ext uri="{FF2B5EF4-FFF2-40B4-BE49-F238E27FC236}">
                <a16:creationId xmlns:a16="http://schemas.microsoft.com/office/drawing/2014/main" id="{AA864D9F-933C-2714-CF8B-F43C16532D8F}"/>
              </a:ext>
            </a:extLst>
          </p:cNvPr>
          <p:cNvSpPr txBox="1"/>
          <p:nvPr/>
        </p:nvSpPr>
        <p:spPr>
          <a:xfrm>
            <a:off x="10133686" y="1331176"/>
            <a:ext cx="7292348"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Total Karyawan berdasarkan Tingkat Pendidikan</a:t>
            </a:r>
          </a:p>
        </p:txBody>
      </p:sp>
      <p:graphicFrame>
        <p:nvGraphicFramePr>
          <p:cNvPr id="9" name="Chart 8">
            <a:extLst>
              <a:ext uri="{FF2B5EF4-FFF2-40B4-BE49-F238E27FC236}">
                <a16:creationId xmlns:a16="http://schemas.microsoft.com/office/drawing/2014/main" id="{10EC1CA9-FB35-3729-F014-923C0F6FD3E6}"/>
              </a:ext>
            </a:extLst>
          </p:cNvPr>
          <p:cNvGraphicFramePr>
            <a:graphicFrameLocks/>
          </p:cNvGraphicFramePr>
          <p:nvPr>
            <p:extLst>
              <p:ext uri="{D42A27DB-BD31-4B8C-83A1-F6EECF244321}">
                <p14:modId xmlns:p14="http://schemas.microsoft.com/office/powerpoint/2010/main" val="4281918010"/>
              </p:ext>
            </p:extLst>
          </p:nvPr>
        </p:nvGraphicFramePr>
        <p:xfrm>
          <a:off x="9808469" y="2104840"/>
          <a:ext cx="7880408" cy="3327833"/>
        </p:xfrm>
        <a:graphic>
          <a:graphicData uri="http://schemas.openxmlformats.org/drawingml/2006/chart">
            <c:chart xmlns:c="http://schemas.openxmlformats.org/drawingml/2006/chart" xmlns:r="http://schemas.openxmlformats.org/officeDocument/2006/relationships" r:id="rId8"/>
          </a:graphicData>
        </a:graphic>
      </p:graphicFrame>
      <p:sp>
        <p:nvSpPr>
          <p:cNvPr id="3" name="Freeform 15">
            <a:extLst>
              <a:ext uri="{FF2B5EF4-FFF2-40B4-BE49-F238E27FC236}">
                <a16:creationId xmlns:a16="http://schemas.microsoft.com/office/drawing/2014/main" id="{84B90088-5518-04DD-885E-48BBBB0B3A4B}"/>
              </a:ext>
            </a:extLst>
          </p:cNvPr>
          <p:cNvSpPr/>
          <p:nvPr/>
        </p:nvSpPr>
        <p:spPr>
          <a:xfrm>
            <a:off x="637560" y="584414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5">
            <a:extLst>
              <a:ext uri="{FF2B5EF4-FFF2-40B4-BE49-F238E27FC236}">
                <a16:creationId xmlns:a16="http://schemas.microsoft.com/office/drawing/2014/main" id="{F18E7FB1-AB85-7BEB-CE4E-9785AA19EFA9}"/>
              </a:ext>
            </a:extLst>
          </p:cNvPr>
          <p:cNvSpPr/>
          <p:nvPr/>
        </p:nvSpPr>
        <p:spPr>
          <a:xfrm>
            <a:off x="10067570" y="584507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0">
            <a:extLst>
              <a:ext uri="{FF2B5EF4-FFF2-40B4-BE49-F238E27FC236}">
                <a16:creationId xmlns:a16="http://schemas.microsoft.com/office/drawing/2014/main" id="{5E63105E-2E2B-41C5-DBB8-818B71AB0DD8}"/>
              </a:ext>
            </a:extLst>
          </p:cNvPr>
          <p:cNvSpPr txBox="1"/>
          <p:nvPr/>
        </p:nvSpPr>
        <p:spPr>
          <a:xfrm>
            <a:off x="10698034" y="5697929"/>
            <a:ext cx="6319537" cy="461665"/>
          </a:xfrm>
          <a:prstGeom prst="rect">
            <a:avLst/>
          </a:prstGeom>
          <a:noFill/>
        </p:spPr>
        <p:txBody>
          <a:bodyPr wrap="square" rtlCol="0">
            <a:spAutoFit/>
          </a:bodyPr>
          <a:lstStyle/>
          <a:p>
            <a:r>
              <a:rPr lang="en-US" sz="2400" dirty="0"/>
              <a:t>40% </a:t>
            </a:r>
            <a:r>
              <a:rPr lang="en-US" sz="2400" dirty="0" err="1"/>
              <a:t>memasuki</a:t>
            </a:r>
            <a:r>
              <a:rPr lang="en-US" sz="2400" dirty="0"/>
              <a:t> </a:t>
            </a:r>
            <a:r>
              <a:rPr lang="en-US" sz="2400" dirty="0" err="1"/>
              <a:t>usia</a:t>
            </a:r>
            <a:r>
              <a:rPr lang="en-US" sz="2400" dirty="0"/>
              <a:t> 41-50 </a:t>
            </a:r>
            <a:r>
              <a:rPr lang="en-US" sz="2400" dirty="0" err="1"/>
              <a:t>Tahun</a:t>
            </a:r>
            <a:endParaRPr lang="en-US" sz="2400" dirty="0"/>
          </a:p>
        </p:txBody>
      </p:sp>
      <p:sp>
        <p:nvSpPr>
          <p:cNvPr id="14" name="TextBox 13">
            <a:extLst>
              <a:ext uri="{FF2B5EF4-FFF2-40B4-BE49-F238E27FC236}">
                <a16:creationId xmlns:a16="http://schemas.microsoft.com/office/drawing/2014/main" id="{593F3635-6BCF-BBF1-B872-88D793D9189B}"/>
              </a:ext>
            </a:extLst>
          </p:cNvPr>
          <p:cNvSpPr txBox="1"/>
          <p:nvPr/>
        </p:nvSpPr>
        <p:spPr>
          <a:xfrm>
            <a:off x="1270429" y="9077722"/>
            <a:ext cx="8137405" cy="461665"/>
          </a:xfrm>
          <a:prstGeom prst="rect">
            <a:avLst/>
          </a:prstGeom>
          <a:solidFill>
            <a:srgbClr val="00B1F2"/>
          </a:solidFill>
        </p:spPr>
        <p:txBody>
          <a:bodyPr wrap="square">
            <a:spAutoFit/>
          </a:bodyPr>
          <a:lstStyle/>
          <a:p>
            <a:pPr algn="ctr"/>
            <a:r>
              <a:rPr lang="en-US" sz="2400" b="1" dirty="0" err="1">
                <a:solidFill>
                  <a:schemeClr val="bg1"/>
                </a:solidFill>
              </a:rPr>
              <a:t>Rekomendasi</a:t>
            </a:r>
            <a:r>
              <a:rPr lang="en-US" sz="2400" b="1" dirty="0">
                <a:solidFill>
                  <a:schemeClr val="bg1"/>
                </a:solidFill>
              </a:rPr>
              <a:t> : Program </a:t>
            </a:r>
            <a:r>
              <a:rPr lang="en-US" sz="2400" b="1" dirty="0" err="1">
                <a:solidFill>
                  <a:schemeClr val="bg1"/>
                </a:solidFill>
              </a:rPr>
              <a:t>Kaderisasi</a:t>
            </a:r>
            <a:r>
              <a:rPr lang="en-US" sz="2400" b="1" dirty="0">
                <a:solidFill>
                  <a:schemeClr val="bg1"/>
                </a:solidFill>
              </a:rPr>
              <a:t> </a:t>
            </a:r>
            <a:r>
              <a:rPr lang="en-US" sz="2400" b="1" dirty="0" err="1">
                <a:solidFill>
                  <a:schemeClr val="bg1"/>
                </a:solidFill>
              </a:rPr>
              <a:t>Tepat</a:t>
            </a:r>
            <a:r>
              <a:rPr lang="en-US" sz="2400" b="1" dirty="0">
                <a:solidFill>
                  <a:schemeClr val="bg1"/>
                </a:solidFill>
              </a:rPr>
              <a:t> Waktu</a:t>
            </a:r>
          </a:p>
        </p:txBody>
      </p:sp>
      <p:graphicFrame>
        <p:nvGraphicFramePr>
          <p:cNvPr id="18" name="Table 17">
            <a:extLst>
              <a:ext uri="{FF2B5EF4-FFF2-40B4-BE49-F238E27FC236}">
                <a16:creationId xmlns:a16="http://schemas.microsoft.com/office/drawing/2014/main" id="{19FFA20E-E670-6A81-3657-30503378694C}"/>
              </a:ext>
            </a:extLst>
          </p:cNvPr>
          <p:cNvGraphicFramePr>
            <a:graphicFrameLocks noGrp="1"/>
          </p:cNvGraphicFramePr>
          <p:nvPr>
            <p:extLst>
              <p:ext uri="{D42A27DB-BD31-4B8C-83A1-F6EECF244321}">
                <p14:modId xmlns:p14="http://schemas.microsoft.com/office/powerpoint/2010/main" val="1933259225"/>
              </p:ext>
            </p:extLst>
          </p:nvPr>
        </p:nvGraphicFramePr>
        <p:xfrm>
          <a:off x="10826755" y="6234090"/>
          <a:ext cx="7153324" cy="3717489"/>
        </p:xfrm>
        <a:graphic>
          <a:graphicData uri="http://schemas.openxmlformats.org/drawingml/2006/table">
            <a:tbl>
              <a:tblPr>
                <a:tableStyleId>{5C22544A-7EE6-4342-B048-85BDC9FD1C3A}</a:tableStyleId>
              </a:tblPr>
              <a:tblGrid>
                <a:gridCol w="4265744">
                  <a:extLst>
                    <a:ext uri="{9D8B030D-6E8A-4147-A177-3AD203B41FA5}">
                      <a16:colId xmlns:a16="http://schemas.microsoft.com/office/drawing/2014/main" val="3091604992"/>
                    </a:ext>
                  </a:extLst>
                </a:gridCol>
                <a:gridCol w="2887580">
                  <a:extLst>
                    <a:ext uri="{9D8B030D-6E8A-4147-A177-3AD203B41FA5}">
                      <a16:colId xmlns:a16="http://schemas.microsoft.com/office/drawing/2014/main" val="2129450374"/>
                    </a:ext>
                  </a:extLst>
                </a:gridCol>
              </a:tblGrid>
              <a:tr h="425649">
                <a:tc>
                  <a:txBody>
                    <a:bodyPr/>
                    <a:lstStyle/>
                    <a:p>
                      <a:pPr algn="ctr" fontAlgn="b">
                        <a:buNone/>
                      </a:pPr>
                      <a:r>
                        <a:rPr lang="en-US" sz="1600" b="1" u="none" strike="noStrike" dirty="0">
                          <a:solidFill>
                            <a:schemeClr val="bg1"/>
                          </a:solidFill>
                          <a:effectLst/>
                        </a:rPr>
                        <a:t>JABATAN</a:t>
                      </a:r>
                      <a:endParaRPr lang="en-US" sz="1600" b="1" i="0" u="none" strike="noStrike" dirty="0">
                        <a:solidFill>
                          <a:schemeClr val="bg1"/>
                        </a:solidFill>
                        <a:effectLst/>
                        <a:latin typeface="Calibri" panose="020F0502020204030204" pitchFamily="34" charset="0"/>
                      </a:endParaRPr>
                    </a:p>
                  </a:txBody>
                  <a:tcPr marL="0" marR="0" marT="0" marB="0" anchor="ctr">
                    <a:solidFill>
                      <a:srgbClr val="00B1F2"/>
                    </a:solidFill>
                  </a:tcPr>
                </a:tc>
                <a:tc>
                  <a:txBody>
                    <a:bodyPr/>
                    <a:lstStyle/>
                    <a:p>
                      <a:pPr algn="ctr" fontAlgn="b">
                        <a:buNone/>
                      </a:pPr>
                      <a:r>
                        <a:rPr lang="en-US" sz="1600" b="1" u="none" strike="noStrike" dirty="0">
                          <a:solidFill>
                            <a:schemeClr val="bg1"/>
                          </a:solidFill>
                          <a:effectLst/>
                        </a:rPr>
                        <a:t>JUMLAH KARYAWAN</a:t>
                      </a:r>
                      <a:endParaRPr lang="en-US" sz="1600" b="1" i="0" u="none" strike="noStrike" dirty="0">
                        <a:solidFill>
                          <a:schemeClr val="bg1"/>
                        </a:solidFill>
                        <a:effectLst/>
                        <a:latin typeface="Calibri" panose="020F0502020204030204" pitchFamily="34" charset="0"/>
                      </a:endParaRPr>
                    </a:p>
                  </a:txBody>
                  <a:tcPr marL="0" marR="0" marT="0" marB="0" anchor="ctr">
                    <a:solidFill>
                      <a:srgbClr val="00B1F2"/>
                    </a:solidFill>
                  </a:tcPr>
                </a:tc>
                <a:extLst>
                  <a:ext uri="{0D108BD9-81ED-4DB2-BD59-A6C34878D82A}">
                    <a16:rowId xmlns:a16="http://schemas.microsoft.com/office/drawing/2014/main" val="2139001937"/>
                  </a:ext>
                </a:extLst>
              </a:tr>
              <a:tr h="273697">
                <a:tc>
                  <a:txBody>
                    <a:bodyPr/>
                    <a:lstStyle/>
                    <a:p>
                      <a:pPr algn="l" fontAlgn="b">
                        <a:buNone/>
                      </a:pPr>
                      <a:r>
                        <a:rPr lang="en-US" sz="1800" u="none" strike="noStrike" dirty="0">
                          <a:effectLst/>
                        </a:rPr>
                        <a:t>D. MANAGER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34764415"/>
                  </a:ext>
                </a:extLst>
              </a:tr>
              <a:tr h="273697">
                <a:tc>
                  <a:txBody>
                    <a:bodyPr/>
                    <a:lstStyle/>
                    <a:p>
                      <a:pPr algn="l" fontAlgn="b">
                        <a:buNone/>
                      </a:pPr>
                      <a:r>
                        <a:rPr lang="en-US" sz="1800" u="none" strike="noStrike" dirty="0">
                          <a:effectLst/>
                        </a:rPr>
                        <a:t>E. ASSISTANT MANAGER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92096979"/>
                  </a:ext>
                </a:extLst>
              </a:tr>
              <a:tr h="273697">
                <a:tc>
                  <a:txBody>
                    <a:bodyPr/>
                    <a:lstStyle/>
                    <a:p>
                      <a:pPr algn="l" fontAlgn="b">
                        <a:buNone/>
                      </a:pPr>
                      <a:r>
                        <a:rPr lang="en-US" sz="1800" u="none" strike="noStrike" dirty="0">
                          <a:effectLst/>
                        </a:rPr>
                        <a:t>F. KEPALA BAGIAN</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26529168"/>
                  </a:ext>
                </a:extLst>
              </a:tr>
              <a:tr h="98578">
                <a:tc>
                  <a:txBody>
                    <a:bodyPr/>
                    <a:lstStyle/>
                    <a:p>
                      <a:pPr algn="l" fontAlgn="b">
                        <a:buNone/>
                      </a:pPr>
                      <a:r>
                        <a:rPr lang="en-US" sz="1800" u="none" strike="noStrike" dirty="0">
                          <a:effectLst/>
                        </a:rPr>
                        <a:t>G. WAKIL KEPALA BAGIAN</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54728279"/>
                  </a:ext>
                </a:extLst>
              </a:tr>
              <a:tr h="273697">
                <a:tc>
                  <a:txBody>
                    <a:bodyPr/>
                    <a:lstStyle/>
                    <a:p>
                      <a:pPr algn="l" fontAlgn="b">
                        <a:buNone/>
                      </a:pPr>
                      <a:r>
                        <a:rPr lang="en-US" sz="1800" u="none" strike="noStrike" dirty="0">
                          <a:effectLst/>
                        </a:rPr>
                        <a:t>H. STAF</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77258787"/>
                  </a:ext>
                </a:extLst>
              </a:tr>
              <a:tr h="273697">
                <a:tc>
                  <a:txBody>
                    <a:bodyPr/>
                    <a:lstStyle/>
                    <a:p>
                      <a:pPr algn="l" fontAlgn="b">
                        <a:buNone/>
                      </a:pPr>
                      <a:r>
                        <a:rPr lang="en-US" sz="1800" u="none" strike="noStrike" dirty="0">
                          <a:effectLst/>
                        </a:rPr>
                        <a:t>H.K. STAF (K)</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99425103"/>
                  </a:ext>
                </a:extLst>
              </a:tr>
              <a:tr h="273697">
                <a:tc>
                  <a:txBody>
                    <a:bodyPr/>
                    <a:lstStyle/>
                    <a:p>
                      <a:pPr algn="l" fontAlgn="b">
                        <a:buNone/>
                      </a:pPr>
                      <a:r>
                        <a:rPr lang="en-US" sz="1800" u="none" strike="noStrike" dirty="0">
                          <a:effectLst/>
                        </a:rPr>
                        <a:t>I. SECTION CHIEF</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70200679"/>
                  </a:ext>
                </a:extLst>
              </a:tr>
              <a:tr h="273697">
                <a:tc>
                  <a:txBody>
                    <a:bodyPr/>
                    <a:lstStyle/>
                    <a:p>
                      <a:pPr algn="l" fontAlgn="b">
                        <a:buNone/>
                      </a:pPr>
                      <a:r>
                        <a:rPr lang="en-US" sz="1800" u="none" strike="noStrike">
                          <a:effectLst/>
                        </a:rPr>
                        <a:t>J. JUNIOR SECTION CHIEF</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31389569"/>
                  </a:ext>
                </a:extLst>
              </a:tr>
              <a:tr h="273697">
                <a:tc>
                  <a:txBody>
                    <a:bodyPr/>
                    <a:lstStyle/>
                    <a:p>
                      <a:pPr algn="l" fontAlgn="b">
                        <a:buNone/>
                      </a:pPr>
                      <a:r>
                        <a:rPr lang="en-US" sz="1800" u="none" strike="noStrike">
                          <a:effectLst/>
                        </a:rPr>
                        <a:t>K. GROUP LEADER</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23</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539737481"/>
                  </a:ext>
                </a:extLst>
              </a:tr>
              <a:tr h="273697">
                <a:tc>
                  <a:txBody>
                    <a:bodyPr/>
                    <a:lstStyle/>
                    <a:p>
                      <a:pPr algn="l" fontAlgn="b">
                        <a:buNone/>
                      </a:pPr>
                      <a:r>
                        <a:rPr lang="en-US" sz="1800" u="none" strike="noStrike" dirty="0">
                          <a:effectLst/>
                        </a:rPr>
                        <a:t>L. JUNIOR GROUP LEADER</a:t>
                      </a:r>
                      <a:endParaRPr lang="en-US" sz="18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31</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30526449"/>
                  </a:ext>
                </a:extLst>
              </a:tr>
              <a:tr h="273697">
                <a:tc>
                  <a:txBody>
                    <a:bodyPr/>
                    <a:lstStyle/>
                    <a:p>
                      <a:pPr algn="l" fontAlgn="b">
                        <a:buNone/>
                      </a:pPr>
                      <a:r>
                        <a:rPr lang="en-US" sz="1800" u="none" strike="noStrike">
                          <a:effectLst/>
                        </a:rPr>
                        <a:t>M. OPERATOR</a:t>
                      </a:r>
                      <a:endParaRPr lang="en-US" sz="1800" b="0" i="0" u="none" strike="noStrike">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u="none" strike="noStrike" dirty="0">
                          <a:effectLst/>
                        </a:rPr>
                        <a:t>71</a:t>
                      </a:r>
                      <a:endParaRPr lang="en-US"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923257449"/>
                  </a:ext>
                </a:extLst>
              </a:tr>
              <a:tr h="273697">
                <a:tc>
                  <a:txBody>
                    <a:bodyPr/>
                    <a:lstStyle/>
                    <a:p>
                      <a:pPr algn="l" fontAlgn="b">
                        <a:buNone/>
                      </a:pPr>
                      <a:r>
                        <a:rPr lang="en-US" sz="1800" b="1" u="none" strike="noStrike" dirty="0">
                          <a:effectLst/>
                        </a:rPr>
                        <a:t>Grand Total</a:t>
                      </a:r>
                      <a:endParaRPr lang="en-US" sz="1800" b="1" i="0" u="none" strike="noStrike" dirty="0">
                        <a:solidFill>
                          <a:srgbClr val="000000"/>
                        </a:solidFill>
                        <a:effectLst/>
                        <a:latin typeface="Calibri" panose="020F0502020204030204" pitchFamily="34" charset="0"/>
                      </a:endParaRPr>
                    </a:p>
                  </a:txBody>
                  <a:tcPr marL="0" marR="0" marT="0" marB="0" anchor="ctr"/>
                </a:tc>
                <a:tc>
                  <a:txBody>
                    <a:bodyPr/>
                    <a:lstStyle/>
                    <a:p>
                      <a:pPr algn="r" fontAlgn="b">
                        <a:buNone/>
                      </a:pPr>
                      <a:r>
                        <a:rPr lang="en-US" sz="1800" b="1" u="none" strike="noStrike" dirty="0">
                          <a:effectLst/>
                        </a:rPr>
                        <a:t>176</a:t>
                      </a:r>
                      <a:endParaRPr lang="en-US" sz="18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95903474"/>
                  </a:ext>
                </a:extLst>
              </a:tr>
            </a:tbl>
          </a:graphicData>
        </a:graphic>
      </p:graphicFrame>
    </p:spTree>
    <p:extLst>
      <p:ext uri="{BB962C8B-B14F-4D97-AF65-F5344CB8AC3E}">
        <p14:creationId xmlns:p14="http://schemas.microsoft.com/office/powerpoint/2010/main" val="3220521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sp>
      <p:sp>
        <p:nvSpPr>
          <p:cNvPr id="8" name="Freeform 8"/>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sp>
        <p:nvSpPr>
          <p:cNvPr id="9" name="TextBox 9"/>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0" name="TextBox 10"/>
          <p:cNvSpPr txBox="1"/>
          <p:nvPr/>
        </p:nvSpPr>
        <p:spPr>
          <a:xfrm>
            <a:off x="393794" y="993214"/>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Training &amp; Development</a:t>
            </a:r>
          </a:p>
        </p:txBody>
      </p:sp>
      <p:graphicFrame>
        <p:nvGraphicFramePr>
          <p:cNvPr id="13" name="Table 12">
            <a:extLst>
              <a:ext uri="{FF2B5EF4-FFF2-40B4-BE49-F238E27FC236}">
                <a16:creationId xmlns:a16="http://schemas.microsoft.com/office/drawing/2014/main" id="{DAA1284D-BDE4-5B5D-8240-4BF860CFA2FA}"/>
              </a:ext>
            </a:extLst>
          </p:cNvPr>
          <p:cNvGraphicFramePr>
            <a:graphicFrameLocks noGrp="1"/>
          </p:cNvGraphicFramePr>
          <p:nvPr>
            <p:extLst>
              <p:ext uri="{D42A27DB-BD31-4B8C-83A1-F6EECF244321}">
                <p14:modId xmlns:p14="http://schemas.microsoft.com/office/powerpoint/2010/main" val="2947588919"/>
              </p:ext>
            </p:extLst>
          </p:nvPr>
        </p:nvGraphicFramePr>
        <p:xfrm>
          <a:off x="0" y="1482695"/>
          <a:ext cx="18287999" cy="6747367"/>
        </p:xfrm>
        <a:graphic>
          <a:graphicData uri="http://schemas.openxmlformats.org/drawingml/2006/table">
            <a:tbl>
              <a:tblPr>
                <a:tableStyleId>{5C22544A-7EE6-4342-B048-85BDC9FD1C3A}</a:tableStyleId>
              </a:tblPr>
              <a:tblGrid>
                <a:gridCol w="1127754">
                  <a:extLst>
                    <a:ext uri="{9D8B030D-6E8A-4147-A177-3AD203B41FA5}">
                      <a16:colId xmlns:a16="http://schemas.microsoft.com/office/drawing/2014/main" val="2078282459"/>
                    </a:ext>
                  </a:extLst>
                </a:gridCol>
                <a:gridCol w="1013497">
                  <a:extLst>
                    <a:ext uri="{9D8B030D-6E8A-4147-A177-3AD203B41FA5}">
                      <a16:colId xmlns:a16="http://schemas.microsoft.com/office/drawing/2014/main" val="2757584450"/>
                    </a:ext>
                  </a:extLst>
                </a:gridCol>
                <a:gridCol w="877819">
                  <a:extLst>
                    <a:ext uri="{9D8B030D-6E8A-4147-A177-3AD203B41FA5}">
                      <a16:colId xmlns:a16="http://schemas.microsoft.com/office/drawing/2014/main" val="3613188212"/>
                    </a:ext>
                  </a:extLst>
                </a:gridCol>
                <a:gridCol w="1037422">
                  <a:extLst>
                    <a:ext uri="{9D8B030D-6E8A-4147-A177-3AD203B41FA5}">
                      <a16:colId xmlns:a16="http://schemas.microsoft.com/office/drawing/2014/main" val="1055826200"/>
                    </a:ext>
                  </a:extLst>
                </a:gridCol>
                <a:gridCol w="957621">
                  <a:extLst>
                    <a:ext uri="{9D8B030D-6E8A-4147-A177-3AD203B41FA5}">
                      <a16:colId xmlns:a16="http://schemas.microsoft.com/office/drawing/2014/main" val="1098033962"/>
                    </a:ext>
                  </a:extLst>
                </a:gridCol>
                <a:gridCol w="1117225">
                  <a:extLst>
                    <a:ext uri="{9D8B030D-6E8A-4147-A177-3AD203B41FA5}">
                      <a16:colId xmlns:a16="http://schemas.microsoft.com/office/drawing/2014/main" val="1391404258"/>
                    </a:ext>
                  </a:extLst>
                </a:gridCol>
                <a:gridCol w="1117225">
                  <a:extLst>
                    <a:ext uri="{9D8B030D-6E8A-4147-A177-3AD203B41FA5}">
                      <a16:colId xmlns:a16="http://schemas.microsoft.com/office/drawing/2014/main" val="2135993158"/>
                    </a:ext>
                  </a:extLst>
                </a:gridCol>
                <a:gridCol w="1037422">
                  <a:extLst>
                    <a:ext uri="{9D8B030D-6E8A-4147-A177-3AD203B41FA5}">
                      <a16:colId xmlns:a16="http://schemas.microsoft.com/office/drawing/2014/main" val="376869855"/>
                    </a:ext>
                  </a:extLst>
                </a:gridCol>
                <a:gridCol w="1117225">
                  <a:extLst>
                    <a:ext uri="{9D8B030D-6E8A-4147-A177-3AD203B41FA5}">
                      <a16:colId xmlns:a16="http://schemas.microsoft.com/office/drawing/2014/main" val="1186116648"/>
                    </a:ext>
                  </a:extLst>
                </a:gridCol>
                <a:gridCol w="1117225">
                  <a:extLst>
                    <a:ext uri="{9D8B030D-6E8A-4147-A177-3AD203B41FA5}">
                      <a16:colId xmlns:a16="http://schemas.microsoft.com/office/drawing/2014/main" val="46165636"/>
                    </a:ext>
                  </a:extLst>
                </a:gridCol>
                <a:gridCol w="1596035">
                  <a:extLst>
                    <a:ext uri="{9D8B030D-6E8A-4147-A177-3AD203B41FA5}">
                      <a16:colId xmlns:a16="http://schemas.microsoft.com/office/drawing/2014/main" val="109406930"/>
                    </a:ext>
                  </a:extLst>
                </a:gridCol>
                <a:gridCol w="1675837">
                  <a:extLst>
                    <a:ext uri="{9D8B030D-6E8A-4147-A177-3AD203B41FA5}">
                      <a16:colId xmlns:a16="http://schemas.microsoft.com/office/drawing/2014/main" val="1182882471"/>
                    </a:ext>
                  </a:extLst>
                </a:gridCol>
                <a:gridCol w="2074846">
                  <a:extLst>
                    <a:ext uri="{9D8B030D-6E8A-4147-A177-3AD203B41FA5}">
                      <a16:colId xmlns:a16="http://schemas.microsoft.com/office/drawing/2014/main" val="649411709"/>
                    </a:ext>
                  </a:extLst>
                </a:gridCol>
                <a:gridCol w="1210423">
                  <a:extLst>
                    <a:ext uri="{9D8B030D-6E8A-4147-A177-3AD203B41FA5}">
                      <a16:colId xmlns:a16="http://schemas.microsoft.com/office/drawing/2014/main" val="2138999184"/>
                    </a:ext>
                  </a:extLst>
                </a:gridCol>
                <a:gridCol w="1210423">
                  <a:extLst>
                    <a:ext uri="{9D8B030D-6E8A-4147-A177-3AD203B41FA5}">
                      <a16:colId xmlns:a16="http://schemas.microsoft.com/office/drawing/2014/main" val="2658914198"/>
                    </a:ext>
                  </a:extLst>
                </a:gridCol>
              </a:tblGrid>
              <a:tr h="1697510">
                <a:tc>
                  <a:txBody>
                    <a:bodyPr/>
                    <a:lstStyle/>
                    <a:p>
                      <a:pPr algn="ctr" fontAlgn="ctr"/>
                      <a:r>
                        <a:rPr lang="en-US" sz="1400" b="1" u="none" strike="noStrike" dirty="0">
                          <a:solidFill>
                            <a:schemeClr val="bg1"/>
                          </a:solidFill>
                          <a:effectLst/>
                        </a:rPr>
                        <a:t>JABATAN</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TAKING OWNERSHIP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INTEGRITY &amp; TRUST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INNOVATION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a:solidFill>
                            <a:schemeClr val="bg1"/>
                          </a:solidFill>
                          <a:effectLst/>
                        </a:rPr>
                        <a:t> RESULT ORIENTATION </a:t>
                      </a:r>
                      <a:endParaRPr lang="en-US" sz="1400" b="1" i="0" u="none" strike="noStrike">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DEVELOPING TEAM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CUSTOMER SERVICE ORIENTATION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STRATEGIC THINKING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LEADING WITH VISION &amp; VALUES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BUSINESS ACUMEN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 - </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TNA 2025</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u="none" strike="noStrike" dirty="0">
                          <a:solidFill>
                            <a:schemeClr val="bg1"/>
                          </a:solidFill>
                          <a:effectLst/>
                        </a:rPr>
                        <a:t>REALISASI</a:t>
                      </a:r>
                      <a:endParaRPr lang="en-US" sz="1400" b="1" i="0" u="none" strike="noStrike" dirty="0">
                        <a:solidFill>
                          <a:schemeClr val="bg1"/>
                        </a:solidFill>
                        <a:effectLst/>
                        <a:latin typeface="Aptos Narrow" panose="020B0004020202020204" pitchFamily="34" charset="0"/>
                      </a:endParaRPr>
                    </a:p>
                  </a:txBody>
                  <a:tcPr marL="4542" marR="4542" marT="4542" marB="0" anchor="ctr">
                    <a:solidFill>
                      <a:srgbClr val="0049AB"/>
                    </a:solidFill>
                  </a:tcPr>
                </a:tc>
                <a:tc>
                  <a:txBody>
                    <a:bodyPr/>
                    <a:lstStyle/>
                    <a:p>
                      <a:pPr algn="ctr" fontAlgn="ctr"/>
                      <a:r>
                        <a:rPr lang="en-US" sz="1400" b="1" i="0" u="none" strike="noStrike" dirty="0">
                          <a:solidFill>
                            <a:schemeClr val="bg1"/>
                          </a:solidFill>
                          <a:effectLst/>
                          <a:latin typeface="Aptos Narrow" panose="020B0004020202020204" pitchFamily="34" charset="0"/>
                        </a:rPr>
                        <a:t>%</a:t>
                      </a:r>
                    </a:p>
                  </a:txBody>
                  <a:tcPr marL="4542" marR="4542" marT="4542" marB="0" anchor="ctr">
                    <a:solidFill>
                      <a:srgbClr val="0049AB"/>
                    </a:solidFill>
                  </a:tcPr>
                </a:tc>
                <a:extLst>
                  <a:ext uri="{0D108BD9-81ED-4DB2-BD59-A6C34878D82A}">
                    <a16:rowId xmlns:a16="http://schemas.microsoft.com/office/drawing/2014/main" val="3008696198"/>
                  </a:ext>
                </a:extLst>
              </a:tr>
              <a:tr h="1162510">
                <a:tc>
                  <a:txBody>
                    <a:bodyPr/>
                    <a:lstStyle/>
                    <a:p>
                      <a:pPr algn="l" fontAlgn="ctr"/>
                      <a:r>
                        <a:rPr lang="en-US" sz="1400" u="none" strike="noStrike" dirty="0">
                          <a:effectLst/>
                        </a:rPr>
                        <a:t>ASMEN - MAN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dirty="0">
                          <a:solidFill>
                            <a:srgbClr val="000000"/>
                          </a:solidFill>
                          <a:effectLst/>
                          <a:latin typeface="Aptos Narrow" panose="020B0004020202020204" pitchFamily="34" charset="0"/>
                        </a:rPr>
                        <a:t>              0,33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(0,27)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(0,60)</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0,20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0,07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(0,87)</a:t>
                      </a:r>
                    </a:p>
                  </a:txBody>
                  <a:tcPr marL="9525" marR="9525" marT="9525" marB="0" anchor="ctr">
                    <a:solidFill>
                      <a:schemeClr val="accent6">
                        <a:lumMod val="60000"/>
                        <a:lumOff val="40000"/>
                      </a:schemeClr>
                    </a:solidFill>
                  </a:tcPr>
                </a:tc>
                <a:tc>
                  <a:txBody>
                    <a:bodyPr/>
                    <a:lstStyle/>
                    <a:p>
                      <a:pPr algn="l" fontAlgn="ctr"/>
                      <a:r>
                        <a:rPr lang="en-US" sz="1400" u="none" strike="noStrike" dirty="0">
                          <a:effectLst/>
                        </a:rPr>
                        <a:t>TAKING OWNERSHIP</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BUSINESS ACUMEN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EXECUTIVE TRIPLAY, VALUE PROPOSITION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0%</a:t>
                      </a:r>
                    </a:p>
                  </a:txBody>
                  <a:tcPr marL="4542" marR="4542" marT="4542" marB="0" anchor="ctr"/>
                </a:tc>
                <a:extLst>
                  <a:ext uri="{0D108BD9-81ED-4DB2-BD59-A6C34878D82A}">
                    <a16:rowId xmlns:a16="http://schemas.microsoft.com/office/drawing/2014/main" val="2439049590"/>
                  </a:ext>
                </a:extLst>
              </a:tr>
              <a:tr h="1162510">
                <a:tc>
                  <a:txBody>
                    <a:bodyPr/>
                    <a:lstStyle/>
                    <a:p>
                      <a:pPr algn="l" fontAlgn="ctr"/>
                      <a:r>
                        <a:rPr lang="en-US" sz="1400" u="none" strike="noStrike">
                          <a:effectLst/>
                        </a:rPr>
                        <a:t>WAKABAG - KABAG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dirty="0">
                          <a:solidFill>
                            <a:srgbClr val="000000"/>
                          </a:solidFill>
                          <a:effectLst/>
                          <a:latin typeface="Aptos Narrow" panose="020B0004020202020204" pitchFamily="34" charset="0"/>
                        </a:rPr>
                        <a:t>              0,44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0,31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0,22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(0,47)</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(0,03)</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(0,19)</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(0,19)</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(0,81)</a:t>
                      </a:r>
                    </a:p>
                  </a:txBody>
                  <a:tcPr marL="9525" marR="9525" marT="9525" marB="0" anchor="ctr">
                    <a:solidFill>
                      <a:schemeClr val="accent6">
                        <a:lumMod val="60000"/>
                        <a:lumOff val="40000"/>
                      </a:schemeClr>
                    </a:solidFill>
                  </a:tcPr>
                </a:tc>
                <a:tc>
                  <a:txBody>
                    <a:bodyPr/>
                    <a:lstStyle/>
                    <a:p>
                      <a:pPr algn="r" fontAlgn="ctr"/>
                      <a:r>
                        <a:rPr lang="en-US" sz="1400" b="0" i="0" u="none" strike="noStrike" dirty="0">
                          <a:solidFill>
                            <a:srgbClr val="000000"/>
                          </a:solidFill>
                          <a:effectLst/>
                          <a:latin typeface="Aptos Narrow" panose="020B0004020202020204" pitchFamily="34" charset="0"/>
                        </a:rPr>
                        <a:t>        (0,81)</a:t>
                      </a:r>
                    </a:p>
                  </a:txBody>
                  <a:tcPr marL="9525" marR="9525" marT="9525" marB="0" anchor="ctr">
                    <a:solidFill>
                      <a:schemeClr val="accent6">
                        <a:lumMod val="60000"/>
                        <a:lumOff val="40000"/>
                      </a:schemeClr>
                    </a:solidFill>
                  </a:tcPr>
                </a:tc>
                <a:tc>
                  <a:txBody>
                    <a:bodyPr/>
                    <a:lstStyle/>
                    <a:p>
                      <a:pPr algn="l" fontAlgn="ctr"/>
                      <a:r>
                        <a:rPr lang="en-US" sz="1400" u="none" strike="noStrike" dirty="0">
                          <a:effectLst/>
                        </a:rPr>
                        <a:t>TAKING OWNERSHIP</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 LEADING WITH VISION &amp; VALUES</a:t>
                      </a:r>
                      <a:br>
                        <a:rPr lang="en-US" sz="1400" u="none" strike="noStrike" dirty="0">
                          <a:effectLst/>
                        </a:rPr>
                      </a:br>
                      <a:r>
                        <a:rPr lang="en-US" sz="1400" u="none" strike="noStrike" dirty="0">
                          <a:effectLst/>
                        </a:rPr>
                        <a:t>- BUSINESS ACUMEN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NEW WAVE, COACHING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NEW WAVE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3023196799"/>
                  </a:ext>
                </a:extLst>
              </a:tr>
              <a:tr h="682784">
                <a:tc>
                  <a:txBody>
                    <a:bodyPr/>
                    <a:lstStyle/>
                    <a:p>
                      <a:pPr algn="l" fontAlgn="ctr"/>
                      <a:r>
                        <a:rPr lang="en-US" sz="1400" u="none" strike="noStrike">
                          <a:effectLst/>
                        </a:rPr>
                        <a:t>STAF</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0,09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0,13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0,13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(0,50)</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(0,22)</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(0,28)</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(0,16)</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(0,38)</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(0,34)</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RESULT ORIENTATION</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 AGENT OF CHANGE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3586316695"/>
                  </a:ext>
                </a:extLst>
              </a:tr>
              <a:tr h="682784">
                <a:tc>
                  <a:txBody>
                    <a:bodyPr/>
                    <a:lstStyle/>
                    <a:p>
                      <a:pPr algn="l" fontAlgn="ctr"/>
                      <a:r>
                        <a:rPr lang="en-US" sz="1400" u="none" strike="noStrike">
                          <a:effectLst/>
                        </a:rPr>
                        <a:t>KARU - KASIE</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0,30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0,51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(0,11)</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0,13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0,01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(0,10)</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(0,04)</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(0,05)</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RESULT ORIENTATION</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E-LEARNING, AGENT OF CHANGE</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E-LEARNING</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50%</a:t>
                      </a:r>
                    </a:p>
                  </a:txBody>
                  <a:tcPr marL="4542" marR="4542" marT="4542" marB="0" anchor="ctr"/>
                </a:tc>
                <a:extLst>
                  <a:ext uri="{0D108BD9-81ED-4DB2-BD59-A6C34878D82A}">
                    <a16:rowId xmlns:a16="http://schemas.microsoft.com/office/drawing/2014/main" val="2668724529"/>
                  </a:ext>
                </a:extLst>
              </a:tr>
              <a:tr h="1359269">
                <a:tc>
                  <a:txBody>
                    <a:bodyPr/>
                    <a:lstStyle/>
                    <a:p>
                      <a:pPr algn="l" fontAlgn="ctr"/>
                      <a:r>
                        <a:rPr lang="en-US" sz="1400" u="none" strike="noStrike">
                          <a:effectLst/>
                        </a:rPr>
                        <a:t>OPERATOR</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r" fontAlgn="ctr"/>
                      <a:r>
                        <a:rPr lang="en-US" sz="1400" b="0" i="0" u="none" strike="noStrike">
                          <a:solidFill>
                            <a:srgbClr val="000000"/>
                          </a:solidFill>
                          <a:effectLst/>
                          <a:latin typeface="Aptos Narrow" panose="020B0004020202020204" pitchFamily="34" charset="0"/>
                        </a:rPr>
                        <a:t>              0,10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0,27 </a:t>
                      </a:r>
                    </a:p>
                  </a:txBody>
                  <a:tcPr marL="9525" marR="9525" marT="9525" marB="0" anchor="ctr">
                    <a:solidFill>
                      <a:srgbClr val="00B1F2"/>
                    </a:solidFill>
                  </a:tcPr>
                </a:tc>
                <a:tc>
                  <a:txBody>
                    <a:bodyPr/>
                    <a:lstStyle/>
                    <a:p>
                      <a:pPr algn="r" fontAlgn="ctr"/>
                      <a:r>
                        <a:rPr lang="en-US" sz="1400" b="0" i="0" u="none" strike="noStrike">
                          <a:solidFill>
                            <a:srgbClr val="000000"/>
                          </a:solidFill>
                          <a:effectLst/>
                          <a:latin typeface="Aptos Narrow" panose="020B0004020202020204" pitchFamily="34" charset="0"/>
                        </a:rPr>
                        <a:t>               0,14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0,02 </a:t>
                      </a:r>
                    </a:p>
                  </a:txBody>
                  <a:tcPr marL="9525" marR="9525" marT="9525" marB="0" anchor="ctr"/>
                </a:tc>
                <a:tc>
                  <a:txBody>
                    <a:bodyPr/>
                    <a:lstStyle/>
                    <a:p>
                      <a:pPr algn="r" fontAlgn="ctr"/>
                      <a:r>
                        <a:rPr lang="en-US" sz="1400" b="0" i="0" u="none" strike="noStrike">
                          <a:solidFill>
                            <a:srgbClr val="000000"/>
                          </a:solidFill>
                          <a:effectLst/>
                          <a:latin typeface="Aptos Narrow" panose="020B0004020202020204" pitchFamily="34" charset="0"/>
                        </a:rPr>
                        <a:t>                0,02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0,01 </a:t>
                      </a:r>
                    </a:p>
                  </a:txBody>
                  <a:tcPr marL="9525" marR="9525" marT="9525" marB="0" anchor="ctr">
                    <a:solidFill>
                      <a:schemeClr val="accent6">
                        <a:lumMod val="60000"/>
                        <a:lumOff val="40000"/>
                      </a:schemeClr>
                    </a:solidFill>
                  </a:tcPr>
                </a:tc>
                <a:tc>
                  <a:txBody>
                    <a:bodyPr/>
                    <a:lstStyle/>
                    <a:p>
                      <a:pPr algn="r" fontAlgn="ctr"/>
                      <a:r>
                        <a:rPr lang="en-US" sz="1400" b="0" i="0" u="none" strike="noStrike">
                          <a:solidFill>
                            <a:srgbClr val="000000"/>
                          </a:solidFill>
                          <a:effectLst/>
                          <a:latin typeface="Aptos Narrow" panose="020B0004020202020204" pitchFamily="34" charset="0"/>
                        </a:rPr>
                        <a:t>          (0,02)</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   </a:t>
                      </a:r>
                    </a:p>
                  </a:txBody>
                  <a:tcPr marL="9525" marR="9525" marT="9525" marB="0" anchor="ctr"/>
                </a:tc>
                <a:tc>
                  <a:txBody>
                    <a:bodyPr/>
                    <a:lstStyle/>
                    <a:p>
                      <a:pPr algn="r" fontAlgn="ctr"/>
                      <a:r>
                        <a:rPr lang="en-US" sz="1400" b="0" i="0" u="none" strike="noStrike" dirty="0">
                          <a:solidFill>
                            <a:srgbClr val="000000"/>
                          </a:solidFill>
                          <a:effectLst/>
                          <a:latin typeface="Aptos Narrow" panose="020B0004020202020204" pitchFamily="34" charset="0"/>
                        </a:rPr>
                        <a:t>               -   </a:t>
                      </a:r>
                    </a:p>
                  </a:txBody>
                  <a:tcPr marL="9525" marR="9525" marT="9525" marB="0" anchor="ctr"/>
                </a:tc>
                <a:tc>
                  <a:txBody>
                    <a:bodyPr/>
                    <a:lstStyle/>
                    <a:p>
                      <a:pPr algn="l" fontAlgn="ctr"/>
                      <a:r>
                        <a:rPr lang="en-US" sz="1400" u="none" strike="noStrike">
                          <a:effectLst/>
                        </a:rPr>
                        <a:t>INTEGRITY &amp; TRUST</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a:effectLst/>
                        </a:rPr>
                        <a:t>CUSTOMER SERVICE ORIENTATION</a:t>
                      </a:r>
                      <a:endParaRPr lang="en-US" sz="1400" b="0" i="0" u="none" strike="noStrike">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BUILDING CINT CULTURE, E-LEARNING, 5S BOOSTER, TECHNICAL TRAINING</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l" fontAlgn="ctr"/>
                      <a:r>
                        <a:rPr lang="en-US" sz="1400" u="none" strike="noStrike" dirty="0">
                          <a:effectLst/>
                        </a:rPr>
                        <a:t>BUILDING CINT CULTURE, E-LEARNING, 5S BOOSTER</a:t>
                      </a:r>
                      <a:endParaRPr lang="en-US" sz="1400" b="0" i="0" u="none" strike="noStrike" dirty="0">
                        <a:solidFill>
                          <a:srgbClr val="000000"/>
                        </a:solidFill>
                        <a:effectLst/>
                        <a:latin typeface="Aptos Narrow" panose="020B0004020202020204" pitchFamily="34" charset="0"/>
                      </a:endParaRPr>
                    </a:p>
                  </a:txBody>
                  <a:tcPr marL="4542" marR="4542" marT="4542" marB="0" anchor="ctr"/>
                </a:tc>
                <a:tc>
                  <a:txBody>
                    <a:bodyPr/>
                    <a:lstStyle/>
                    <a:p>
                      <a:pPr algn="ctr" fontAlgn="ctr"/>
                      <a:r>
                        <a:rPr lang="en-US" sz="1400" b="0" i="0" u="none" strike="noStrike" dirty="0">
                          <a:solidFill>
                            <a:srgbClr val="000000"/>
                          </a:solidFill>
                          <a:effectLst/>
                          <a:latin typeface="Aptos Narrow" panose="020B0004020202020204" pitchFamily="34" charset="0"/>
                        </a:rPr>
                        <a:t>75%</a:t>
                      </a:r>
                    </a:p>
                  </a:txBody>
                  <a:tcPr marL="4542" marR="4542" marT="4542" marB="0" anchor="ctr"/>
                </a:tc>
                <a:extLst>
                  <a:ext uri="{0D108BD9-81ED-4DB2-BD59-A6C34878D82A}">
                    <a16:rowId xmlns:a16="http://schemas.microsoft.com/office/drawing/2014/main" val="3576996028"/>
                  </a:ext>
                </a:extLst>
              </a:tr>
            </a:tbl>
          </a:graphicData>
        </a:graphic>
      </p:graphicFrame>
      <p:sp>
        <p:nvSpPr>
          <p:cNvPr id="16" name="TextBox 15">
            <a:extLst>
              <a:ext uri="{FF2B5EF4-FFF2-40B4-BE49-F238E27FC236}">
                <a16:creationId xmlns:a16="http://schemas.microsoft.com/office/drawing/2014/main" id="{2A5B7DEA-E8CD-88CD-4DF7-5958AF4A42FF}"/>
              </a:ext>
            </a:extLst>
          </p:cNvPr>
          <p:cNvSpPr txBox="1"/>
          <p:nvPr/>
        </p:nvSpPr>
        <p:spPr>
          <a:xfrm>
            <a:off x="593019" y="8401850"/>
            <a:ext cx="14097000" cy="369332"/>
          </a:xfrm>
          <a:prstGeom prst="rect">
            <a:avLst/>
          </a:prstGeom>
          <a:noFill/>
        </p:spPr>
        <p:txBody>
          <a:bodyPr wrap="square">
            <a:spAutoFit/>
          </a:bodyPr>
          <a:lstStyle/>
          <a:p>
            <a:r>
              <a:rPr lang="en-US" dirty="0"/>
              <a:t>*</a:t>
            </a:r>
            <a:r>
              <a:rPr lang="en-US" dirty="0" err="1"/>
              <a:t>Berdasarkan</a:t>
            </a:r>
            <a:r>
              <a:rPr lang="en-US" dirty="0"/>
              <a:t> data rata </a:t>
            </a:r>
            <a:r>
              <a:rPr lang="en-US" dirty="0" err="1"/>
              <a:t>rata</a:t>
            </a:r>
            <a:r>
              <a:rPr lang="en-US" dirty="0"/>
              <a:t> Gap </a:t>
            </a:r>
            <a:r>
              <a:rPr lang="en-US" dirty="0" err="1"/>
              <a:t>Kompetensi</a:t>
            </a:r>
            <a:r>
              <a:rPr lang="en-US" dirty="0"/>
              <a:t> </a:t>
            </a:r>
            <a:r>
              <a:rPr lang="en-US" dirty="0" err="1"/>
              <a:t>tahun</a:t>
            </a:r>
            <a:r>
              <a:rPr lang="en-US" dirty="0"/>
              <a:t> 2024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36912-E4A1-CD26-1BD1-BE3297494C6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48B12372-902B-7A3C-1F63-57EDE973C4AC}"/>
              </a:ext>
            </a:extLst>
          </p:cNvPr>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97E72D1E-18FE-2450-CAB8-45F3BF107984}"/>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9365BC71-F0F7-5922-0EC2-2806D616C401}"/>
              </a:ext>
            </a:extLst>
          </p:cNvPr>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652613F3-959F-B05E-2D52-874F87994E32}"/>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9"/>
            <a:stretch>
              <a:fillRect t="-157767" b="-153423"/>
            </a:stretch>
          </a:blipFill>
        </p:spPr>
      </p:sp>
      <p:sp>
        <p:nvSpPr>
          <p:cNvPr id="8" name="Freeform 8">
            <a:extLst>
              <a:ext uri="{FF2B5EF4-FFF2-40B4-BE49-F238E27FC236}">
                <a16:creationId xmlns:a16="http://schemas.microsoft.com/office/drawing/2014/main" id="{E417C360-EB2E-4AB5-DF49-8E2991222965}"/>
              </a:ext>
            </a:extLst>
          </p:cNvPr>
          <p:cNvSpPr/>
          <p:nvPr/>
        </p:nvSpPr>
        <p:spPr>
          <a:xfrm>
            <a:off x="15046501" y="9198748"/>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10"/>
            <a:stretch>
              <a:fillRect t="-157767" b="-153423"/>
            </a:stretch>
          </a:blipFill>
        </p:spPr>
      </p:sp>
      <p:sp>
        <p:nvSpPr>
          <p:cNvPr id="9" name="TextBox 9">
            <a:extLst>
              <a:ext uri="{FF2B5EF4-FFF2-40B4-BE49-F238E27FC236}">
                <a16:creationId xmlns:a16="http://schemas.microsoft.com/office/drawing/2014/main" id="{7D60E528-11A5-5F3D-99BB-C13BFFCBC940}"/>
              </a:ext>
            </a:extLst>
          </p:cNvPr>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0" name="TextBox 10">
            <a:extLst>
              <a:ext uri="{FF2B5EF4-FFF2-40B4-BE49-F238E27FC236}">
                <a16:creationId xmlns:a16="http://schemas.microsoft.com/office/drawing/2014/main" id="{9452AEF5-3FDF-1C01-F0D4-5D759EB28CFE}"/>
              </a:ext>
            </a:extLst>
          </p:cNvPr>
          <p:cNvSpPr txBox="1"/>
          <p:nvPr/>
        </p:nvSpPr>
        <p:spPr>
          <a:xfrm>
            <a:off x="393794" y="993214"/>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Training &amp; Development</a:t>
            </a:r>
          </a:p>
        </p:txBody>
      </p:sp>
      <p:graphicFrame>
        <p:nvGraphicFramePr>
          <p:cNvPr id="11" name="Table 10">
            <a:extLst>
              <a:ext uri="{FF2B5EF4-FFF2-40B4-BE49-F238E27FC236}">
                <a16:creationId xmlns:a16="http://schemas.microsoft.com/office/drawing/2014/main" id="{E1C18504-F99E-0982-1BFC-A3C575C8123F}"/>
              </a:ext>
            </a:extLst>
          </p:cNvPr>
          <p:cNvGraphicFramePr>
            <a:graphicFrameLocks noGrp="1"/>
          </p:cNvGraphicFramePr>
          <p:nvPr>
            <p:extLst>
              <p:ext uri="{D42A27DB-BD31-4B8C-83A1-F6EECF244321}">
                <p14:modId xmlns:p14="http://schemas.microsoft.com/office/powerpoint/2010/main" val="3208300529"/>
              </p:ext>
            </p:extLst>
          </p:nvPr>
        </p:nvGraphicFramePr>
        <p:xfrm>
          <a:off x="0" y="1714500"/>
          <a:ext cx="18288002" cy="7273984"/>
        </p:xfrm>
        <a:graphic>
          <a:graphicData uri="http://schemas.openxmlformats.org/drawingml/2006/table">
            <a:tbl>
              <a:tblPr>
                <a:tableStyleId>{5C22544A-7EE6-4342-B048-85BDC9FD1C3A}</a:tableStyleId>
              </a:tblPr>
              <a:tblGrid>
                <a:gridCol w="696484">
                  <a:extLst>
                    <a:ext uri="{9D8B030D-6E8A-4147-A177-3AD203B41FA5}">
                      <a16:colId xmlns:a16="http://schemas.microsoft.com/office/drawing/2014/main" val="4101468681"/>
                    </a:ext>
                  </a:extLst>
                </a:gridCol>
                <a:gridCol w="4796249">
                  <a:extLst>
                    <a:ext uri="{9D8B030D-6E8A-4147-A177-3AD203B41FA5}">
                      <a16:colId xmlns:a16="http://schemas.microsoft.com/office/drawing/2014/main" val="2933105294"/>
                    </a:ext>
                  </a:extLst>
                </a:gridCol>
                <a:gridCol w="2490460">
                  <a:extLst>
                    <a:ext uri="{9D8B030D-6E8A-4147-A177-3AD203B41FA5}">
                      <a16:colId xmlns:a16="http://schemas.microsoft.com/office/drawing/2014/main" val="3050768851"/>
                    </a:ext>
                  </a:extLst>
                </a:gridCol>
                <a:gridCol w="2490460">
                  <a:extLst>
                    <a:ext uri="{9D8B030D-6E8A-4147-A177-3AD203B41FA5}">
                      <a16:colId xmlns:a16="http://schemas.microsoft.com/office/drawing/2014/main" val="883776786"/>
                    </a:ext>
                  </a:extLst>
                </a:gridCol>
                <a:gridCol w="2010309">
                  <a:extLst>
                    <a:ext uri="{9D8B030D-6E8A-4147-A177-3AD203B41FA5}">
                      <a16:colId xmlns:a16="http://schemas.microsoft.com/office/drawing/2014/main" val="1489373495"/>
                    </a:ext>
                  </a:extLst>
                </a:gridCol>
                <a:gridCol w="1815081">
                  <a:extLst>
                    <a:ext uri="{9D8B030D-6E8A-4147-A177-3AD203B41FA5}">
                      <a16:colId xmlns:a16="http://schemas.microsoft.com/office/drawing/2014/main" val="3380389746"/>
                    </a:ext>
                  </a:extLst>
                </a:gridCol>
                <a:gridCol w="2047244">
                  <a:extLst>
                    <a:ext uri="{9D8B030D-6E8A-4147-A177-3AD203B41FA5}">
                      <a16:colId xmlns:a16="http://schemas.microsoft.com/office/drawing/2014/main" val="2136347936"/>
                    </a:ext>
                  </a:extLst>
                </a:gridCol>
                <a:gridCol w="1941715">
                  <a:extLst>
                    <a:ext uri="{9D8B030D-6E8A-4147-A177-3AD203B41FA5}">
                      <a16:colId xmlns:a16="http://schemas.microsoft.com/office/drawing/2014/main" val="271806572"/>
                    </a:ext>
                  </a:extLst>
                </a:gridCol>
              </a:tblGrid>
              <a:tr h="509666">
                <a:tc>
                  <a:txBody>
                    <a:bodyPr/>
                    <a:lstStyle/>
                    <a:p>
                      <a:pPr algn="ctr" fontAlgn="ctr"/>
                      <a:r>
                        <a:rPr lang="en-US" sz="1800" u="none" strike="noStrike" dirty="0">
                          <a:solidFill>
                            <a:schemeClr val="bg1"/>
                          </a:solidFill>
                          <a:effectLst/>
                        </a:rPr>
                        <a:t>NO</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dirty="0">
                          <a:solidFill>
                            <a:schemeClr val="bg1"/>
                          </a:solidFill>
                          <a:effectLst/>
                        </a:rPr>
                        <a:t>SERTIFIKASI/ PELATIHAN/SHARING KNOWLEDGE</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TRAINER / LEMBAGA</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DEPARTEMEN</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KOMPETENSI</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JML PESERTA</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a:solidFill>
                            <a:schemeClr val="bg1"/>
                          </a:solidFill>
                          <a:effectLst/>
                        </a:rPr>
                        <a:t>JAM PELATIHAN</a:t>
                      </a:r>
                      <a:endParaRPr lang="en-US" sz="1800" b="1" i="0" u="none" strike="noStrike">
                        <a:solidFill>
                          <a:schemeClr val="bg1"/>
                        </a:solidFill>
                        <a:effectLst/>
                        <a:latin typeface="Arial" panose="020B0604020202020204" pitchFamily="34" charset="0"/>
                      </a:endParaRPr>
                    </a:p>
                  </a:txBody>
                  <a:tcPr marL="5466" marR="5466" marT="5466" marB="0" anchor="ctr">
                    <a:solidFill>
                      <a:srgbClr val="002060"/>
                    </a:solidFill>
                  </a:tcPr>
                </a:tc>
                <a:tc>
                  <a:txBody>
                    <a:bodyPr/>
                    <a:lstStyle/>
                    <a:p>
                      <a:pPr algn="ctr" fontAlgn="ctr"/>
                      <a:r>
                        <a:rPr lang="en-US" sz="1800" u="none" strike="noStrike" dirty="0">
                          <a:solidFill>
                            <a:schemeClr val="bg1"/>
                          </a:solidFill>
                          <a:effectLst/>
                        </a:rPr>
                        <a:t>PELAKSANAAN</a:t>
                      </a:r>
                      <a:endParaRPr lang="en-US" sz="1800" b="1" i="0" u="none" strike="noStrike" dirty="0">
                        <a:solidFill>
                          <a:schemeClr val="bg1"/>
                        </a:solidFill>
                        <a:effectLst/>
                        <a:latin typeface="Arial" panose="020B0604020202020204" pitchFamily="34" charset="0"/>
                      </a:endParaRPr>
                    </a:p>
                  </a:txBody>
                  <a:tcPr marL="5466" marR="5466" marT="5466" marB="0" anchor="ctr">
                    <a:solidFill>
                      <a:srgbClr val="002060"/>
                    </a:solidFill>
                  </a:tcPr>
                </a:tc>
                <a:extLst>
                  <a:ext uri="{0D108BD9-81ED-4DB2-BD59-A6C34878D82A}">
                    <a16:rowId xmlns:a16="http://schemas.microsoft.com/office/drawing/2014/main" val="249008969"/>
                  </a:ext>
                </a:extLst>
              </a:tr>
              <a:tr h="939470">
                <a:tc>
                  <a:txBody>
                    <a:bodyPr/>
                    <a:lstStyle/>
                    <a:p>
                      <a:pPr algn="ctr" fontAlgn="ct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Entry Level Development Program (ELDP)</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CHITOSE/DIAH</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 </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Leadership, Communication, Teknis</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12</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5</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09-Jan-25</a:t>
                      </a:r>
                      <a:endParaRPr lang="en-US" sz="1800" b="0" i="0" u="none" strike="noStrike" dirty="0">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81345530"/>
                  </a:ext>
                </a:extLst>
              </a:tr>
              <a:tr h="384329">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5S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MSD &amp;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17</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22-Jan-25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931638944"/>
                  </a:ext>
                </a:extLst>
              </a:tr>
              <a:tr h="939470">
                <a:tc>
                  <a:txBody>
                    <a:bodyPr/>
                    <a:lstStyle/>
                    <a:p>
                      <a:pPr algn="ctr" fontAlgn="ctr"/>
                      <a:r>
                        <a:rPr lang="en-US" sz="1800" u="none" strike="noStrike">
                          <a:effectLst/>
                        </a:rPr>
                        <a:t>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Induction Training </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CHITOSE/DIAH</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Dasar, Tanggung Jawab, Pemahaman Prosedur</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19-Feb-25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709430920"/>
                  </a:ext>
                </a:extLst>
              </a:tr>
              <a:tr h="384329">
                <a:tc>
                  <a:txBody>
                    <a:bodyPr/>
                    <a:lstStyle/>
                    <a:p>
                      <a:pPr algn="ctr" fontAlgn="ctr"/>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Sosialiasi Perpajakan 2025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CHITOSE/ERNA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FIACO</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Pelaporan SPT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38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ctr" fontAlgn="ctr"/>
                      <a:r>
                        <a:rPr lang="en-US" sz="1800" u="none" strike="noStrike">
                          <a:effectLst/>
                        </a:rPr>
                        <a:t>25-Feb-25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153828828"/>
                  </a:ext>
                </a:extLst>
              </a:tr>
              <a:tr h="371930">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Service Excellence</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CHITOSE/IWAN</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9</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3</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19-Mar-25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019213222"/>
                  </a:ext>
                </a:extLst>
              </a:tr>
              <a:tr h="371930">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Penggunaan Alat Ukur</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CHITOSE/QC</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QC</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8</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24-Mar-25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10733731"/>
                  </a:ext>
                </a:extLst>
              </a:tr>
              <a:tr h="628380">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Autonomous Maintenance Mesin Laser Cutting Pipa</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CHITOSE/ENG,MSD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ENGINEERING &amp; MSD</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Perawatan Mesin</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8</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24-Mar-25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114356060"/>
                  </a:ext>
                </a:extLst>
              </a:tr>
              <a:tr h="371930">
                <a:tc>
                  <a:txBody>
                    <a:bodyPr/>
                    <a:lstStyle/>
                    <a:p>
                      <a:pPr algn="ctr" fontAlgn="ctr"/>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Training Basic Skill 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CHITOSE/ENG</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ENGINEERING</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25-Mar-25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340255439"/>
                  </a:ext>
                </a:extLst>
              </a:tr>
              <a:tr h="371930">
                <a:tc>
                  <a:txBody>
                    <a:bodyPr/>
                    <a:lstStyle/>
                    <a:p>
                      <a:pPr algn="ctr" fontAlgn="ctr"/>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Pelatihan PJT Alkes CDAKB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KEMENKES/GAKESLAB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GS &amp; NSB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29-Apr-25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3067372697"/>
                  </a:ext>
                </a:extLst>
              </a:tr>
              <a:tr h="628380">
                <a:tc>
                  <a:txBody>
                    <a:bodyPr/>
                    <a:lstStyle/>
                    <a:p>
                      <a:pPr algn="ctr" fontAlgn="ctr"/>
                      <a:r>
                        <a:rPr lang="en-US" sz="1800" u="none" strike="noStrike">
                          <a:effectLst/>
                        </a:rPr>
                        <a:t>17</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Implementasi dan Sosialisasi 5S Dept.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CINT</a:t>
                      </a:r>
                      <a:endParaRPr lang="en-US" sz="1800" b="0" i="0" u="none" strike="noStrike" dirty="0">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HCGA, MSD, PRODUKSI</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5S, Continuous Improvement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52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07-May-25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164688620"/>
                  </a:ext>
                </a:extLst>
              </a:tr>
              <a:tr h="371930">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SOP &amp; Jobdesc Warehouse</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SLS DIST &amp; SLS MKT ADM</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SOP,Teknis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4</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14-May-25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774962324"/>
                  </a:ext>
                </a:extLst>
              </a:tr>
              <a:tr h="371930">
                <a:tc>
                  <a:txBody>
                    <a:bodyPr/>
                    <a:lstStyle/>
                    <a:p>
                      <a:pPr algn="ctr" fontAlgn="ctr"/>
                      <a:r>
                        <a:rPr lang="en-US" sz="1800" u="none" strike="noStrike">
                          <a:effectLst/>
                        </a:rPr>
                        <a:t>19</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en-US" sz="1800" u="none" strike="noStrike">
                          <a:effectLst/>
                        </a:rPr>
                        <a:t>Sosialisasi CDAKB &amp; CPAKB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CMS &amp; GS NSB</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2</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14-May-25</a:t>
                      </a:r>
                      <a:endParaRPr lang="en-US" sz="1800" b="0" i="0" u="none" strike="noStrike">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1768270595"/>
                  </a:ext>
                </a:extLst>
              </a:tr>
              <a:tr h="628380">
                <a:tc>
                  <a:txBody>
                    <a:bodyPr/>
                    <a:lstStyle/>
                    <a:p>
                      <a:pPr algn="ctr" fontAlgn="ctr"/>
                      <a:r>
                        <a:rPr lang="en-US" sz="1800" u="none" strike="noStrike">
                          <a:effectLst/>
                        </a:rPr>
                        <a:t>21</a:t>
                      </a:r>
                      <a:endParaRPr lang="en-US" sz="1800" b="0" i="0" u="none" strike="noStrike">
                        <a:solidFill>
                          <a:srgbClr val="000000"/>
                        </a:solidFill>
                        <a:effectLst/>
                        <a:latin typeface="Calibri" panose="020F0502020204030204" pitchFamily="34" charset="0"/>
                      </a:endParaRPr>
                    </a:p>
                  </a:txBody>
                  <a:tcPr marL="5466" marR="5466" marT="5466" marB="0" anchor="ctr"/>
                </a:tc>
                <a:tc>
                  <a:txBody>
                    <a:bodyPr/>
                    <a:lstStyle/>
                    <a:p>
                      <a:pPr algn="l" fontAlgn="ctr"/>
                      <a:r>
                        <a:rPr lang="fi-FI" sz="1800" u="none" strike="noStrike">
                          <a:effectLst/>
                        </a:rPr>
                        <a:t>Sosialisasi KAD dan Perumusan Standar Keberterimaan</a:t>
                      </a:r>
                      <a:endParaRPr lang="fi-FI"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CINT</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CMS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Teknis</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6</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a:effectLst/>
                        </a:rPr>
                        <a:t>1</a:t>
                      </a:r>
                      <a:endParaRPr lang="en-US" sz="1800" b="0" i="0" u="none" strike="noStrike">
                        <a:solidFill>
                          <a:srgbClr val="000000"/>
                        </a:solidFill>
                        <a:effectLst/>
                        <a:latin typeface="Aptos Narrow" panose="020B0004020202020204" pitchFamily="34" charset="0"/>
                      </a:endParaRPr>
                    </a:p>
                  </a:txBody>
                  <a:tcPr marL="5466" marR="5466" marT="5466" marB="0" anchor="ctr"/>
                </a:tc>
                <a:tc>
                  <a:txBody>
                    <a:bodyPr/>
                    <a:lstStyle/>
                    <a:p>
                      <a:pPr algn="ctr" fontAlgn="ctr"/>
                      <a:r>
                        <a:rPr lang="en-US" sz="1800" u="none" strike="noStrike" dirty="0">
                          <a:effectLst/>
                        </a:rPr>
                        <a:t>27-May-25</a:t>
                      </a:r>
                      <a:endParaRPr lang="en-US" sz="1800" b="0" i="0" u="none" strike="noStrike" dirty="0">
                        <a:solidFill>
                          <a:srgbClr val="000000"/>
                        </a:solidFill>
                        <a:effectLst/>
                        <a:latin typeface="Aptos Narrow" panose="020B0004020202020204" pitchFamily="34" charset="0"/>
                      </a:endParaRPr>
                    </a:p>
                  </a:txBody>
                  <a:tcPr marL="5466" marR="5466" marT="5466" marB="0" anchor="ctr"/>
                </a:tc>
                <a:extLst>
                  <a:ext uri="{0D108BD9-81ED-4DB2-BD59-A6C34878D82A}">
                    <a16:rowId xmlns:a16="http://schemas.microsoft.com/office/drawing/2014/main" val="2481471116"/>
                  </a:ext>
                </a:extLst>
              </a:tr>
            </a:tbl>
          </a:graphicData>
        </a:graphic>
      </p:graphicFrame>
      <p:sp>
        <p:nvSpPr>
          <p:cNvPr id="12" name="TextBox 11">
            <a:extLst>
              <a:ext uri="{FF2B5EF4-FFF2-40B4-BE49-F238E27FC236}">
                <a16:creationId xmlns:a16="http://schemas.microsoft.com/office/drawing/2014/main" id="{AC854CFF-4E49-7EA0-AE62-E8EB7FAEC6EC}"/>
              </a:ext>
            </a:extLst>
          </p:cNvPr>
          <p:cNvSpPr txBox="1"/>
          <p:nvPr/>
        </p:nvSpPr>
        <p:spPr>
          <a:xfrm>
            <a:off x="130738" y="9173703"/>
            <a:ext cx="14915763" cy="830997"/>
          </a:xfrm>
          <a:prstGeom prst="rect">
            <a:avLst/>
          </a:prstGeom>
          <a:noFill/>
        </p:spPr>
        <p:txBody>
          <a:bodyPr wrap="square">
            <a:spAutoFit/>
          </a:bodyPr>
          <a:lstStyle/>
          <a:p>
            <a:r>
              <a:rPr lang="en-US" sz="2400" dirty="0"/>
              <a:t>*</a:t>
            </a:r>
            <a:r>
              <a:rPr lang="en-US" sz="2400" dirty="0" err="1"/>
              <a:t>Efektivitas</a:t>
            </a:r>
            <a:r>
              <a:rPr lang="en-US" sz="2400" dirty="0"/>
              <a:t> </a:t>
            </a:r>
            <a:r>
              <a:rPr lang="en-US" sz="2400" dirty="0" err="1"/>
              <a:t>pelatihan</a:t>
            </a:r>
            <a:r>
              <a:rPr lang="en-US" sz="2400" dirty="0"/>
              <a:t> </a:t>
            </a:r>
            <a:r>
              <a:rPr lang="en-US" sz="2400" dirty="0" err="1"/>
              <a:t>belum</a:t>
            </a:r>
            <a:r>
              <a:rPr lang="en-US" sz="2400" dirty="0"/>
              <a:t> </a:t>
            </a:r>
            <a:r>
              <a:rPr lang="en-US" sz="2400" dirty="0" err="1"/>
              <a:t>dapat</a:t>
            </a:r>
            <a:r>
              <a:rPr lang="en-US" sz="2400" dirty="0"/>
              <a:t> </a:t>
            </a:r>
            <a:r>
              <a:rPr lang="en-US" sz="2400" dirty="0" err="1"/>
              <a:t>diukur</a:t>
            </a:r>
            <a:r>
              <a:rPr lang="en-US" sz="2400" dirty="0"/>
              <a:t>, HCGA </a:t>
            </a:r>
            <a:r>
              <a:rPr lang="en-US" sz="2400" dirty="0" err="1"/>
              <a:t>dalam</a:t>
            </a:r>
            <a:r>
              <a:rPr lang="en-US" sz="2400" dirty="0"/>
              <a:t> </a:t>
            </a:r>
            <a:r>
              <a:rPr lang="en-US" sz="2400" dirty="0" err="1"/>
              <a:t>tahap</a:t>
            </a:r>
            <a:r>
              <a:rPr lang="en-US" sz="2400" dirty="0"/>
              <a:t> </a:t>
            </a:r>
            <a:r>
              <a:rPr lang="en-US" sz="2400" dirty="0" err="1"/>
              <a:t>pembuatan</a:t>
            </a:r>
            <a:r>
              <a:rPr lang="en-US" sz="2400" dirty="0"/>
              <a:t> </a:t>
            </a:r>
            <a:r>
              <a:rPr lang="en-US" sz="2400" dirty="0" err="1"/>
              <a:t>mekanisme</a:t>
            </a:r>
            <a:r>
              <a:rPr lang="en-US" sz="2400" dirty="0"/>
              <a:t> </a:t>
            </a:r>
            <a:r>
              <a:rPr lang="en-US" sz="2400" dirty="0" err="1"/>
              <a:t>perhitungan</a:t>
            </a:r>
            <a:r>
              <a:rPr lang="en-US" sz="2400" dirty="0"/>
              <a:t> </a:t>
            </a:r>
            <a:r>
              <a:rPr lang="en-US" sz="2400" dirty="0" err="1"/>
              <a:t>efektivitas</a:t>
            </a:r>
            <a:r>
              <a:rPr lang="en-US" sz="2400" dirty="0"/>
              <a:t> </a:t>
            </a:r>
            <a:r>
              <a:rPr lang="en-US" sz="2400" dirty="0" err="1"/>
              <a:t>pelatihan</a:t>
            </a:r>
            <a:r>
              <a:rPr lang="en-US" sz="2400" dirty="0"/>
              <a:t>.</a:t>
            </a:r>
          </a:p>
        </p:txBody>
      </p:sp>
    </p:spTree>
    <p:extLst>
      <p:ext uri="{BB962C8B-B14F-4D97-AF65-F5344CB8AC3E}">
        <p14:creationId xmlns:p14="http://schemas.microsoft.com/office/powerpoint/2010/main" val="19425567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sp>
      <p:sp>
        <p:nvSpPr>
          <p:cNvPr id="8" name="Freeform 8"/>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graphicFrame>
        <p:nvGraphicFramePr>
          <p:cNvPr id="9" name="Table 9"/>
          <p:cNvGraphicFramePr>
            <a:graphicFrameLocks noGrp="1"/>
          </p:cNvGraphicFramePr>
          <p:nvPr/>
        </p:nvGraphicFramePr>
        <p:xfrm>
          <a:off x="2807557" y="2421594"/>
          <a:ext cx="12672888" cy="6200777"/>
        </p:xfrm>
        <a:graphic>
          <a:graphicData uri="http://schemas.openxmlformats.org/drawingml/2006/table">
            <a:tbl>
              <a:tblPr/>
              <a:tblGrid>
                <a:gridCol w="2911163">
                  <a:extLst>
                    <a:ext uri="{9D8B030D-6E8A-4147-A177-3AD203B41FA5}">
                      <a16:colId xmlns:a16="http://schemas.microsoft.com/office/drawing/2014/main" val="20000"/>
                    </a:ext>
                  </a:extLst>
                </a:gridCol>
                <a:gridCol w="4435206">
                  <a:extLst>
                    <a:ext uri="{9D8B030D-6E8A-4147-A177-3AD203B41FA5}">
                      <a16:colId xmlns:a16="http://schemas.microsoft.com/office/drawing/2014/main" val="20001"/>
                    </a:ext>
                  </a:extLst>
                </a:gridCol>
                <a:gridCol w="2025950">
                  <a:extLst>
                    <a:ext uri="{9D8B030D-6E8A-4147-A177-3AD203B41FA5}">
                      <a16:colId xmlns:a16="http://schemas.microsoft.com/office/drawing/2014/main" val="20002"/>
                    </a:ext>
                  </a:extLst>
                </a:gridCol>
                <a:gridCol w="3300569">
                  <a:extLst>
                    <a:ext uri="{9D8B030D-6E8A-4147-A177-3AD203B41FA5}">
                      <a16:colId xmlns:a16="http://schemas.microsoft.com/office/drawing/2014/main" val="20003"/>
                    </a:ext>
                  </a:extLst>
                </a:gridCol>
              </a:tblGrid>
              <a:tr h="1111731">
                <a:tc>
                  <a:txBody>
                    <a:bodyPr/>
                    <a:lstStyle/>
                    <a:p>
                      <a:pPr algn="ctr">
                        <a:lnSpc>
                          <a:spcPts val="2520"/>
                        </a:lnSpc>
                        <a:defRPr/>
                      </a:pPr>
                      <a:r>
                        <a:rPr lang="en-US" sz="18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Posisi yang dibutuhkan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Jumlah Personil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tc>
                  <a:txBody>
                    <a:bodyPr/>
                    <a:lstStyle/>
                    <a:p>
                      <a:pPr algn="ctr">
                        <a:lnSpc>
                          <a:spcPts val="2520"/>
                        </a:lnSpc>
                        <a:defRPr/>
                      </a:pPr>
                      <a:r>
                        <a:rPr lang="en-US" sz="1800" b="1">
                          <a:solidFill>
                            <a:srgbClr val="000000"/>
                          </a:solidFill>
                          <a:latin typeface="Garet Bold"/>
                          <a:ea typeface="Garet Bold"/>
                          <a:cs typeface="Garet Bold"/>
                          <a:sym typeface="Garet Bold"/>
                        </a:rPr>
                        <a:t>Status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111731">
                <a:tc>
                  <a:txBody>
                    <a:bodyPr/>
                    <a:lstStyle/>
                    <a:p>
                      <a:pPr algn="ctr">
                        <a:lnSpc>
                          <a:spcPts val="2520"/>
                        </a:lnSpc>
                        <a:defRPr/>
                      </a:pPr>
                      <a:r>
                        <a:rPr lang="en-US" sz="1800">
                          <a:solidFill>
                            <a:srgbClr val="000000"/>
                          </a:solidFill>
                          <a:latin typeface="Garet"/>
                          <a:ea typeface="Garet"/>
                          <a:cs typeface="Garet"/>
                          <a:sym typeface="Garet"/>
                        </a:rPr>
                        <a:t>ENGINEERING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dirty="0" err="1">
                          <a:solidFill>
                            <a:srgbClr val="000000"/>
                          </a:solidFill>
                          <a:latin typeface="Garet"/>
                          <a:ea typeface="Garet"/>
                          <a:cs typeface="Garet"/>
                          <a:sym typeface="Garet"/>
                        </a:rPr>
                        <a:t>Kepala</a:t>
                      </a:r>
                      <a:r>
                        <a:rPr lang="en-US" sz="1800" dirty="0">
                          <a:solidFill>
                            <a:srgbClr val="000000"/>
                          </a:solidFill>
                          <a:latin typeface="Garet"/>
                          <a:ea typeface="Garet"/>
                          <a:cs typeface="Garet"/>
                          <a:sym typeface="Garet"/>
                        </a:rPr>
                        <a:t> Bagian Engineering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3">
                <a:tc>
                  <a:txBody>
                    <a:bodyPr/>
                    <a:lstStyle/>
                    <a:p>
                      <a:pPr algn="ctr">
                        <a:lnSpc>
                          <a:spcPts val="2520"/>
                        </a:lnSpc>
                        <a:defRPr/>
                      </a:pPr>
                      <a:r>
                        <a:rPr lang="en-US" sz="1800">
                          <a:solidFill>
                            <a:srgbClr val="000000"/>
                          </a:solidFill>
                          <a:latin typeface="Garet"/>
                          <a:ea typeface="Garet"/>
                          <a:cs typeface="Garet"/>
                          <a:sym typeface="Garet"/>
                        </a:rPr>
                        <a:t>BUSDEV</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Busdev</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5463">
                <a:tc>
                  <a:txBody>
                    <a:bodyPr/>
                    <a:lstStyle/>
                    <a:p>
                      <a:pPr algn="ctr">
                        <a:lnSpc>
                          <a:spcPts val="2520"/>
                        </a:lnSpc>
                        <a:defRPr/>
                      </a:pPr>
                      <a:r>
                        <a:rPr lang="en-US" sz="1800">
                          <a:solidFill>
                            <a:srgbClr val="000000"/>
                          </a:solidFill>
                          <a:latin typeface="Garet"/>
                          <a:ea typeface="Garet"/>
                          <a:cs typeface="Garet"/>
                          <a:sym typeface="Garet"/>
                        </a:rPr>
                        <a:t>FIACO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Tax</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Terpenuhi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5463">
                <a:tc>
                  <a:txBody>
                    <a:bodyPr/>
                    <a:lstStyle/>
                    <a:p>
                      <a:pPr algn="ctr">
                        <a:lnSpc>
                          <a:spcPts val="2520"/>
                        </a:lnSpc>
                        <a:defRPr/>
                      </a:pPr>
                      <a:r>
                        <a:rPr lang="en-US" sz="1800">
                          <a:solidFill>
                            <a:srgbClr val="000000"/>
                          </a:solidFill>
                          <a:latin typeface="Garet"/>
                          <a:ea typeface="Garet"/>
                          <a:cs typeface="Garet"/>
                          <a:sym typeface="Garet"/>
                        </a:rPr>
                        <a:t>CORSEC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Corsec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On Process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5463">
                <a:tc>
                  <a:txBody>
                    <a:bodyPr/>
                    <a:lstStyle/>
                    <a:p>
                      <a:pPr algn="ctr">
                        <a:lnSpc>
                          <a:spcPts val="2520"/>
                        </a:lnSpc>
                        <a:defRPr/>
                      </a:pPr>
                      <a:r>
                        <a:rPr lang="en-US" sz="1800">
                          <a:solidFill>
                            <a:srgbClr val="000000"/>
                          </a:solidFill>
                          <a:latin typeface="Garet"/>
                          <a:ea typeface="Garet"/>
                          <a:cs typeface="Garet"/>
                          <a:sym typeface="Garet"/>
                        </a:rPr>
                        <a:t>SALES &amp; MKT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Sales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On Process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95463">
                <a:tc>
                  <a:txBody>
                    <a:bodyPr/>
                    <a:lstStyle/>
                    <a:p>
                      <a:pPr algn="ctr">
                        <a:lnSpc>
                          <a:spcPts val="2520"/>
                        </a:lnSpc>
                        <a:defRPr/>
                      </a:pPr>
                      <a:r>
                        <a:rPr lang="en-US" sz="1800">
                          <a:solidFill>
                            <a:srgbClr val="000000"/>
                          </a:solidFill>
                          <a:latin typeface="Garet"/>
                          <a:ea typeface="Garet"/>
                          <a:cs typeface="Garet"/>
                          <a:sym typeface="Garet"/>
                        </a:rPr>
                        <a:t>RND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Staff Product Designer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dirty="0">
                          <a:solidFill>
                            <a:srgbClr val="000000"/>
                          </a:solidFill>
                          <a:latin typeface="Garet"/>
                          <a:ea typeface="Garet"/>
                          <a:cs typeface="Garet"/>
                          <a:sym typeface="Garet"/>
                        </a:rPr>
                        <a:t>On Process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 name="TextBox 10"/>
          <p:cNvSpPr txBox="1"/>
          <p:nvPr/>
        </p:nvSpPr>
        <p:spPr>
          <a:xfrm>
            <a:off x="393794" y="946928"/>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4.1.A. Sumber Daya Manusia Chitose</a:t>
            </a:r>
          </a:p>
        </p:txBody>
      </p:sp>
      <p:sp>
        <p:nvSpPr>
          <p:cNvPr id="11" name="TextBox 11"/>
          <p:cNvSpPr txBox="1"/>
          <p:nvPr/>
        </p:nvSpPr>
        <p:spPr>
          <a:xfrm>
            <a:off x="2849144" y="1908901"/>
            <a:ext cx="6294856" cy="372745"/>
          </a:xfrm>
          <a:prstGeom prst="rect">
            <a:avLst/>
          </a:prstGeom>
        </p:spPr>
        <p:txBody>
          <a:bodyPr lIns="0" tIns="0" rIns="0" bIns="0" rtlCol="0" anchor="t">
            <a:spAutoFit/>
          </a:bodyPr>
          <a:lstStyle/>
          <a:p>
            <a:pPr algn="l">
              <a:lnSpc>
                <a:spcPts val="3080"/>
              </a:lnSpc>
            </a:pPr>
            <a:r>
              <a:rPr lang="en-US" sz="2200" spc="-77">
                <a:solidFill>
                  <a:srgbClr val="000000"/>
                </a:solidFill>
                <a:latin typeface="Garet"/>
                <a:ea typeface="Garet"/>
                <a:cs typeface="Garet"/>
                <a:sym typeface="Garet"/>
              </a:rPr>
              <a:t>Recruitment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298318" y="3931190"/>
            <a:ext cx="8544651" cy="8544651"/>
          </a:xfrm>
          <a:custGeom>
            <a:avLst/>
            <a:gdLst/>
            <a:ahLst/>
            <a:cxnLst/>
            <a:rect l="l" t="t" r="r" b="b"/>
            <a:pathLst>
              <a:path w="8544651" h="8544651">
                <a:moveTo>
                  <a:pt x="0" y="0"/>
                </a:moveTo>
                <a:lnTo>
                  <a:pt x="8544651" y="0"/>
                </a:lnTo>
                <a:lnTo>
                  <a:pt x="8544651" y="8544650"/>
                </a:lnTo>
                <a:lnTo>
                  <a:pt x="0" y="8544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sp>
      <p:sp>
        <p:nvSpPr>
          <p:cNvPr id="8" name="TextBox 8"/>
          <p:cNvSpPr txBox="1"/>
          <p:nvPr/>
        </p:nvSpPr>
        <p:spPr>
          <a:xfrm>
            <a:off x="393794" y="420685"/>
            <a:ext cx="8472928"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4.1.B. Sumber Daya Manusia - NSB</a:t>
            </a:r>
          </a:p>
        </p:txBody>
      </p:sp>
      <p:sp>
        <p:nvSpPr>
          <p:cNvPr id="9" name="Freeform 9"/>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9"/>
            <a:stretch>
              <a:fillRect t="-157767" b="-153423"/>
            </a:stretch>
          </a:blipFill>
        </p:spPr>
      </p:sp>
      <p:pic>
        <p:nvPicPr>
          <p:cNvPr id="10" name="Picture 10"/>
          <p:cNvPicPr>
            <a:picLocks noChangeAspect="1"/>
          </p:cNvPicPr>
          <p:nvPr/>
        </p:nvPicPr>
        <p:blipFill>
          <a:blip r:embed="rId10"/>
          <a:stretch>
            <a:fillRect/>
          </a:stretch>
        </p:blipFill>
        <p:spPr>
          <a:xfrm>
            <a:off x="393484" y="392688"/>
            <a:ext cx="9458838" cy="8095731"/>
          </a:xfrm>
          <a:prstGeom prst="rect">
            <a:avLst/>
          </a:prstGeom>
        </p:spPr>
      </p:pic>
      <p:sp>
        <p:nvSpPr>
          <p:cNvPr id="11" name="TextBox 11"/>
          <p:cNvSpPr txBox="1"/>
          <p:nvPr/>
        </p:nvSpPr>
        <p:spPr>
          <a:xfrm>
            <a:off x="10289916" y="1846710"/>
            <a:ext cx="2097270"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Staff NSB:</a:t>
            </a:r>
          </a:p>
        </p:txBody>
      </p:sp>
      <p:sp>
        <p:nvSpPr>
          <p:cNvPr id="12" name="TextBox 12"/>
          <p:cNvSpPr txBox="1"/>
          <p:nvPr/>
        </p:nvSpPr>
        <p:spPr>
          <a:xfrm>
            <a:off x="10289916" y="2283233"/>
            <a:ext cx="5936234" cy="2279650"/>
          </a:xfrm>
          <a:prstGeom prst="rect">
            <a:avLst/>
          </a:prstGeom>
        </p:spPr>
        <p:txBody>
          <a:bodyPr lIns="0" tIns="0" rIns="0" bIns="0" rtlCol="0" anchor="t">
            <a:spAutoFit/>
          </a:bodyPr>
          <a:lstStyle/>
          <a:p>
            <a:pPr marL="539749" lvl="1" indent="-269875" algn="just">
              <a:lnSpc>
                <a:spcPts val="4624"/>
              </a:lnSpc>
              <a:buAutoNum type="arabicPeriod"/>
            </a:pPr>
            <a:r>
              <a:rPr lang="en-US" sz="2499" spc="-87" dirty="0">
                <a:solidFill>
                  <a:srgbClr val="000000"/>
                </a:solidFill>
                <a:latin typeface="Garet"/>
                <a:ea typeface="Garet"/>
                <a:cs typeface="Garet"/>
                <a:sym typeface="Garet"/>
              </a:rPr>
              <a:t> FEBBY FERDIANA S;</a:t>
            </a:r>
          </a:p>
          <a:p>
            <a:pPr marL="539749" lvl="1" indent="-269875" algn="just">
              <a:lnSpc>
                <a:spcPts val="4624"/>
              </a:lnSpc>
              <a:buAutoNum type="arabicPeriod"/>
            </a:pPr>
            <a:r>
              <a:rPr lang="en-US" sz="2499" spc="-87" dirty="0">
                <a:solidFill>
                  <a:srgbClr val="000000"/>
                </a:solidFill>
                <a:latin typeface="Garet"/>
                <a:ea typeface="Garet"/>
                <a:cs typeface="Garet"/>
                <a:sym typeface="Garet"/>
              </a:rPr>
              <a:t> ESA ISTAWA AL HAKIM;</a:t>
            </a:r>
          </a:p>
          <a:p>
            <a:pPr marL="539749" lvl="1" indent="-269875" algn="just">
              <a:lnSpc>
                <a:spcPts val="4624"/>
              </a:lnSpc>
              <a:buAutoNum type="arabicPeriod"/>
            </a:pPr>
            <a:r>
              <a:rPr lang="en-US" sz="2499" spc="-87" dirty="0">
                <a:solidFill>
                  <a:srgbClr val="000000"/>
                </a:solidFill>
                <a:latin typeface="Garet"/>
                <a:ea typeface="Garet"/>
                <a:cs typeface="Garet"/>
                <a:sym typeface="Garet"/>
              </a:rPr>
              <a:t> NISA BASYARIAH;</a:t>
            </a:r>
          </a:p>
          <a:p>
            <a:pPr marL="539749" lvl="1" indent="-269875" algn="just">
              <a:lnSpc>
                <a:spcPts val="4624"/>
              </a:lnSpc>
              <a:buAutoNum type="arabicPeriod"/>
            </a:pPr>
            <a:r>
              <a:rPr lang="en-US" sz="2499" spc="-87" dirty="0">
                <a:solidFill>
                  <a:srgbClr val="000000"/>
                </a:solidFill>
                <a:latin typeface="Garet"/>
                <a:ea typeface="Garet"/>
                <a:cs typeface="Garet"/>
                <a:sym typeface="Garet"/>
              </a:rPr>
              <a:t>ERICA YOLA PRAMANA PUTRI.</a:t>
            </a:r>
          </a:p>
        </p:txBody>
      </p:sp>
      <p:sp>
        <p:nvSpPr>
          <p:cNvPr id="13" name="TextBox 13"/>
          <p:cNvSpPr txBox="1"/>
          <p:nvPr/>
        </p:nvSpPr>
        <p:spPr>
          <a:xfrm>
            <a:off x="15488372" y="4129346"/>
            <a:ext cx="2273443" cy="422275"/>
          </a:xfrm>
          <a:prstGeom prst="rect">
            <a:avLst/>
          </a:prstGeom>
        </p:spPr>
        <p:txBody>
          <a:bodyPr lIns="0" tIns="0" rIns="0" bIns="0" rtlCol="0" anchor="t">
            <a:spAutoFit/>
          </a:bodyPr>
          <a:lstStyle/>
          <a:p>
            <a:pPr algn="ctr">
              <a:lnSpc>
                <a:spcPts val="3499"/>
              </a:lnSpc>
            </a:pPr>
            <a:r>
              <a:rPr lang="en-US" sz="2499" b="1" spc="-87">
                <a:solidFill>
                  <a:srgbClr val="000000"/>
                </a:solidFill>
                <a:latin typeface="Garet Bold"/>
                <a:ea typeface="Garet Bold"/>
                <a:cs typeface="Garet Bold"/>
                <a:sym typeface="Garet Bold"/>
              </a:rPr>
              <a:t>( </a:t>
            </a:r>
            <a:r>
              <a:rPr lang="en-US" sz="2499" b="1" spc="-87">
                <a:solidFill>
                  <a:srgbClr val="45A834"/>
                </a:solidFill>
                <a:latin typeface="Garet Bold"/>
                <a:ea typeface="Garet Bold"/>
                <a:cs typeface="Garet Bold"/>
                <a:sym typeface="Garet Bold"/>
              </a:rPr>
              <a:t>PJT CDAKB</a:t>
            </a:r>
            <a:r>
              <a:rPr lang="en-US" sz="2499" b="1" spc="-87">
                <a:solidFill>
                  <a:srgbClr val="000000"/>
                </a:solidFill>
                <a:latin typeface="Garet Bold"/>
                <a:ea typeface="Garet Bold"/>
                <a:cs typeface="Garet Bold"/>
                <a:sym typeface="Garet Bold"/>
              </a:rPr>
              <a:t> )</a:t>
            </a:r>
          </a:p>
        </p:txBody>
      </p:sp>
      <p:sp>
        <p:nvSpPr>
          <p:cNvPr id="14" name="TextBox 14"/>
          <p:cNvSpPr txBox="1"/>
          <p:nvPr/>
        </p:nvSpPr>
        <p:spPr>
          <a:xfrm>
            <a:off x="10298318" y="5639208"/>
            <a:ext cx="4035171"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Staff Produksi NSB:</a:t>
            </a:r>
          </a:p>
        </p:txBody>
      </p:sp>
      <p:sp>
        <p:nvSpPr>
          <p:cNvPr id="15" name="TextBox 15"/>
          <p:cNvSpPr txBox="1"/>
          <p:nvPr/>
        </p:nvSpPr>
        <p:spPr>
          <a:xfrm>
            <a:off x="10298318" y="6071008"/>
            <a:ext cx="5936234" cy="1117600"/>
          </a:xfrm>
          <a:prstGeom prst="rect">
            <a:avLst/>
          </a:prstGeom>
        </p:spPr>
        <p:txBody>
          <a:bodyPr lIns="0" tIns="0" rIns="0" bIns="0" rtlCol="0" anchor="t">
            <a:spAutoFit/>
          </a:bodyPr>
          <a:lstStyle/>
          <a:p>
            <a:pPr marL="539749" lvl="1" indent="-269875" algn="just">
              <a:lnSpc>
                <a:spcPts val="4624"/>
              </a:lnSpc>
              <a:buAutoNum type="arabicPeriod"/>
            </a:pPr>
            <a:r>
              <a:rPr lang="en-US" sz="2499" spc="-87">
                <a:solidFill>
                  <a:srgbClr val="000000"/>
                </a:solidFill>
                <a:latin typeface="Garet"/>
                <a:ea typeface="Garet"/>
                <a:cs typeface="Garet"/>
                <a:sym typeface="Garet"/>
              </a:rPr>
              <a:t> DENI BERIANSAH;</a:t>
            </a:r>
          </a:p>
          <a:p>
            <a:pPr marL="539749" lvl="1" indent="-269875" algn="just">
              <a:lnSpc>
                <a:spcPts val="4624"/>
              </a:lnSpc>
              <a:buAutoNum type="arabicPeriod"/>
            </a:pPr>
            <a:r>
              <a:rPr lang="en-US" sz="2499" spc="-87">
                <a:solidFill>
                  <a:srgbClr val="000000"/>
                </a:solidFill>
                <a:latin typeface="Garet"/>
                <a:ea typeface="Garet"/>
                <a:cs typeface="Garet"/>
                <a:sym typeface="Garet"/>
              </a:rPr>
              <a:t> MUKHAMMAD SURYA.</a:t>
            </a:r>
          </a:p>
        </p:txBody>
      </p:sp>
      <p:sp>
        <p:nvSpPr>
          <p:cNvPr id="16" name="TextBox 16"/>
          <p:cNvSpPr txBox="1"/>
          <p:nvPr/>
        </p:nvSpPr>
        <p:spPr>
          <a:xfrm>
            <a:off x="15496774" y="6766333"/>
            <a:ext cx="2273443" cy="422275"/>
          </a:xfrm>
          <a:prstGeom prst="rect">
            <a:avLst/>
          </a:prstGeom>
        </p:spPr>
        <p:txBody>
          <a:bodyPr lIns="0" tIns="0" rIns="0" bIns="0" rtlCol="0" anchor="t">
            <a:spAutoFit/>
          </a:bodyPr>
          <a:lstStyle/>
          <a:p>
            <a:pPr algn="ctr">
              <a:lnSpc>
                <a:spcPts val="3499"/>
              </a:lnSpc>
            </a:pPr>
            <a:r>
              <a:rPr lang="en-US" sz="2499" b="1" spc="-87">
                <a:solidFill>
                  <a:srgbClr val="000000"/>
                </a:solidFill>
                <a:latin typeface="Garet Bold"/>
                <a:ea typeface="Garet Bold"/>
                <a:cs typeface="Garet Bold"/>
                <a:sym typeface="Garet Bold"/>
              </a:rPr>
              <a:t>( </a:t>
            </a:r>
            <a:r>
              <a:rPr lang="en-US" sz="2499" b="1" spc="-87">
                <a:solidFill>
                  <a:srgbClr val="45A834"/>
                </a:solidFill>
                <a:latin typeface="Garet Bold"/>
                <a:ea typeface="Garet Bold"/>
                <a:cs typeface="Garet Bold"/>
                <a:sym typeface="Garet Bold"/>
              </a:rPr>
              <a:t>PJT CPAKB</a:t>
            </a:r>
            <a:r>
              <a:rPr lang="en-US" sz="2499" b="1" spc="-87">
                <a:solidFill>
                  <a:srgbClr val="000000"/>
                </a:solidFill>
                <a:latin typeface="Garet Bold"/>
                <a:ea typeface="Garet Bold"/>
                <a:cs typeface="Garet Bold"/>
                <a:sym typeface="Garet Bold"/>
              </a:rPr>
              <a:t> )</a:t>
            </a:r>
          </a:p>
        </p:txBody>
      </p:sp>
      <p:sp>
        <p:nvSpPr>
          <p:cNvPr id="17" name="TextBox 17"/>
          <p:cNvSpPr txBox="1"/>
          <p:nvPr/>
        </p:nvSpPr>
        <p:spPr>
          <a:xfrm>
            <a:off x="11346953" y="8264933"/>
            <a:ext cx="6414862" cy="86042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*PJT telah ditentukan sesuai dengan persyaratan CPAKB dan CDAKB.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8" name="TextBox 8"/>
          <p:cNvSpPr txBox="1"/>
          <p:nvPr/>
        </p:nvSpPr>
        <p:spPr>
          <a:xfrm>
            <a:off x="393794" y="420685"/>
            <a:ext cx="8954375"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4.2.A. Sumber Daya Peralatan dan Mesin - Chitose</a:t>
            </a:r>
          </a:p>
        </p:txBody>
      </p:sp>
      <p:sp>
        <p:nvSpPr>
          <p:cNvPr id="9" name="Freeform 9"/>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sp>
      <p:graphicFrame>
        <p:nvGraphicFramePr>
          <p:cNvPr id="10" name="Object 10"/>
          <p:cNvGraphicFramePr/>
          <p:nvPr>
            <p:extLst>
              <p:ext uri="{D42A27DB-BD31-4B8C-83A1-F6EECF244321}">
                <p14:modId xmlns:p14="http://schemas.microsoft.com/office/powerpoint/2010/main" val="2627067136"/>
              </p:ext>
            </p:extLst>
          </p:nvPr>
        </p:nvGraphicFramePr>
        <p:xfrm>
          <a:off x="178999" y="965926"/>
          <a:ext cx="9039793" cy="7198762"/>
        </p:xfrm>
        <a:graphic>
          <a:graphicData uri="http://schemas.openxmlformats.org/presentationml/2006/ole">
            <mc:AlternateContent xmlns:mc="http://schemas.openxmlformats.org/markup-compatibility/2006">
              <mc:Choice xmlns:v="urn:schemas-microsoft-com:vml" Requires="v">
                <p:oleObj name="Worksheet" r:id="rId8" imgW="8788400" imgH="6489700" progId="Excel.Sheet.12">
                  <p:embed/>
                </p:oleObj>
              </mc:Choice>
              <mc:Fallback>
                <p:oleObj name="Worksheet" r:id="rId8" imgW="8788400" imgH="6489700" progId="Excel.Sheet.12">
                  <p:embed/>
                  <p:pic>
                    <p:nvPicPr>
                      <p:cNvPr id="0" name=""/>
                      <p:cNvPicPr/>
                      <p:nvPr/>
                    </p:nvPicPr>
                    <p:blipFill>
                      <a:blip r:embed="rId9"/>
                      <a:stretch>
                        <a:fillRect/>
                      </a:stretch>
                    </p:blipFill>
                    <p:spPr>
                      <a:xfrm>
                        <a:off x="178999" y="965926"/>
                        <a:ext cx="9039793" cy="7198762"/>
                      </a:xfrm>
                      <a:prstGeom prst="rect">
                        <a:avLst/>
                      </a:prstGeom>
                    </p:spPr>
                  </p:pic>
                </p:oleObj>
              </mc:Fallback>
            </mc:AlternateContent>
          </a:graphicData>
        </a:graphic>
      </p:graphicFrame>
      <p:pic>
        <p:nvPicPr>
          <p:cNvPr id="11" name="Picture 11"/>
          <p:cNvPicPr>
            <a:picLocks noChangeAspect="1"/>
          </p:cNvPicPr>
          <p:nvPr/>
        </p:nvPicPr>
        <p:blipFill>
          <a:blip r:embed="rId10"/>
          <a:stretch>
            <a:fillRect/>
          </a:stretch>
        </p:blipFill>
        <p:spPr>
          <a:xfrm>
            <a:off x="9789148" y="649539"/>
            <a:ext cx="7421485" cy="84663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5509" y="6264744"/>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1212" y="9258300"/>
            <a:ext cx="21731527" cy="3086100"/>
            <a:chOff x="0" y="0"/>
            <a:chExt cx="5723530" cy="812800"/>
          </a:xfrm>
        </p:grpSpPr>
        <p:sp>
          <p:nvSpPr>
            <p:cNvPr id="4" name="Freeform 4"/>
            <p:cNvSpPr/>
            <p:nvPr/>
          </p:nvSpPr>
          <p:spPr>
            <a:xfrm>
              <a:off x="0" y="0"/>
              <a:ext cx="5723530" cy="812800"/>
            </a:xfrm>
            <a:custGeom>
              <a:avLst/>
              <a:gdLst/>
              <a:ahLst/>
              <a:cxnLst/>
              <a:rect l="l" t="t" r="r" b="b"/>
              <a:pathLst>
                <a:path w="5723530" h="812800">
                  <a:moveTo>
                    <a:pt x="0" y="0"/>
                  </a:moveTo>
                  <a:lnTo>
                    <a:pt x="5723530" y="0"/>
                  </a:lnTo>
                  <a:lnTo>
                    <a:pt x="5723530" y="812800"/>
                  </a:lnTo>
                  <a:lnTo>
                    <a:pt x="0" y="812800"/>
                  </a:lnTo>
                  <a:close/>
                </a:path>
              </a:pathLst>
            </a:custGeom>
            <a:solidFill>
              <a:srgbClr val="1971E7"/>
            </a:solidFill>
          </p:spPr>
        </p:sp>
        <p:sp>
          <p:nvSpPr>
            <p:cNvPr id="5" name="TextBox 5"/>
            <p:cNvSpPr txBox="1"/>
            <p:nvPr/>
          </p:nvSpPr>
          <p:spPr>
            <a:xfrm>
              <a:off x="0" y="-38100"/>
              <a:ext cx="5723530" cy="8509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655389" y="423544"/>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553351"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sp>
      <p:sp>
        <p:nvSpPr>
          <p:cNvPr id="10" name="TextBox 10"/>
          <p:cNvSpPr txBox="1"/>
          <p:nvPr/>
        </p:nvSpPr>
        <p:spPr>
          <a:xfrm>
            <a:off x="655389" y="990600"/>
            <a:ext cx="11675179" cy="347714"/>
          </a:xfrm>
          <a:prstGeom prst="rect">
            <a:avLst/>
          </a:prstGeom>
        </p:spPr>
        <p:txBody>
          <a:bodyPr lIns="0" tIns="0" rIns="0" bIns="0" rtlCol="0" anchor="t">
            <a:spAutoFit/>
          </a:bodyPr>
          <a:lstStyle/>
          <a:p>
            <a:pPr algn="just">
              <a:lnSpc>
                <a:spcPts val="2884"/>
              </a:lnSpc>
            </a:pPr>
            <a:r>
              <a:rPr lang="en-US" sz="2060" b="1" spc="-72">
                <a:solidFill>
                  <a:srgbClr val="000000"/>
                </a:solidFill>
                <a:latin typeface="Garet Bold"/>
                <a:ea typeface="Garet Bold"/>
                <a:cs typeface="Garet Bold"/>
                <a:sym typeface="Garet Bold"/>
              </a:rPr>
              <a:t>Isu RTM Sebelumnya: 2.</a:t>
            </a:r>
            <a:r>
              <a:rPr lang="en-US" sz="2060" spc="-72">
                <a:solidFill>
                  <a:srgbClr val="000000"/>
                </a:solidFill>
                <a:latin typeface="Garet"/>
                <a:ea typeface="Garet"/>
                <a:cs typeface="Garet"/>
                <a:sym typeface="Garet"/>
              </a:rPr>
              <a:t> tim Produksi &amp; QC perlu menerapkan standar untuk kegagalan G1. </a:t>
            </a:r>
          </a:p>
        </p:txBody>
      </p:sp>
      <p:pic>
        <p:nvPicPr>
          <p:cNvPr id="11" name="Picture 11"/>
          <p:cNvPicPr>
            <a:picLocks noChangeAspect="1"/>
          </p:cNvPicPr>
          <p:nvPr/>
        </p:nvPicPr>
        <p:blipFill>
          <a:blip r:embed="rId9"/>
          <a:stretch>
            <a:fillRect/>
          </a:stretch>
        </p:blipFill>
        <p:spPr>
          <a:xfrm>
            <a:off x="-931514" y="596742"/>
            <a:ext cx="11178166" cy="8662108"/>
          </a:xfrm>
          <a:prstGeom prst="rect">
            <a:avLst/>
          </a:prstGeom>
        </p:spPr>
      </p:pic>
      <p:sp>
        <p:nvSpPr>
          <p:cNvPr id="12" name="TextBox 12"/>
          <p:cNvSpPr txBox="1"/>
          <p:nvPr/>
        </p:nvSpPr>
        <p:spPr>
          <a:xfrm>
            <a:off x="9144000" y="1760471"/>
            <a:ext cx="7689864" cy="42227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Dengan total Average (Finishing &amp; Assembling):</a:t>
            </a:r>
          </a:p>
        </p:txBody>
      </p:sp>
      <p:sp>
        <p:nvSpPr>
          <p:cNvPr id="13" name="TextBox 13"/>
          <p:cNvSpPr txBox="1"/>
          <p:nvPr/>
        </p:nvSpPr>
        <p:spPr>
          <a:xfrm>
            <a:off x="9144000" y="2278849"/>
            <a:ext cx="3978604" cy="1558184"/>
          </a:xfrm>
          <a:prstGeom prst="rect">
            <a:avLst/>
          </a:prstGeom>
        </p:spPr>
        <p:txBody>
          <a:bodyPr lIns="0" tIns="0" rIns="0" bIns="0" rtlCol="0" anchor="t">
            <a:spAutoFit/>
          </a:bodyPr>
          <a:lstStyle/>
          <a:p>
            <a:pPr algn="ctr">
              <a:lnSpc>
                <a:spcPts val="12954"/>
              </a:lnSpc>
            </a:pPr>
            <a:r>
              <a:rPr lang="en-US" sz="9253" b="1" spc="-323">
                <a:solidFill>
                  <a:srgbClr val="1971E7"/>
                </a:solidFill>
                <a:latin typeface="Garet Bold"/>
                <a:ea typeface="Garet Bold"/>
                <a:cs typeface="Garet Bold"/>
                <a:sym typeface="Garet Bold"/>
              </a:rPr>
              <a:t>0.58%</a:t>
            </a:r>
          </a:p>
        </p:txBody>
      </p:sp>
      <p:sp>
        <p:nvSpPr>
          <p:cNvPr id="14" name="TextBox 14"/>
          <p:cNvSpPr txBox="1"/>
          <p:nvPr/>
        </p:nvSpPr>
        <p:spPr>
          <a:xfrm>
            <a:off x="9144000" y="4532853"/>
            <a:ext cx="8115300" cy="860425"/>
          </a:xfrm>
          <a:prstGeom prst="rect">
            <a:avLst/>
          </a:prstGeom>
        </p:spPr>
        <p:txBody>
          <a:bodyPr lIns="0" tIns="0" rIns="0" bIns="0" rtlCol="0" anchor="t">
            <a:spAutoFit/>
          </a:bodyPr>
          <a:lstStyle/>
          <a:p>
            <a:pPr algn="just">
              <a:lnSpc>
                <a:spcPts val="3499"/>
              </a:lnSpc>
            </a:pPr>
            <a:r>
              <a:rPr lang="en-US" sz="2499" b="1" spc="-87">
                <a:solidFill>
                  <a:srgbClr val="000000"/>
                </a:solidFill>
                <a:latin typeface="Garet Bold"/>
                <a:ea typeface="Garet Bold"/>
                <a:cs typeface="Garet Bold"/>
                <a:sym typeface="Garet Bold"/>
              </a:rPr>
              <a:t>Maka tim Produksi &amp; QC telah mencapai kesepakatan untuk tingkat kegagalan G1 pada nilai:</a:t>
            </a:r>
          </a:p>
        </p:txBody>
      </p:sp>
      <p:sp>
        <p:nvSpPr>
          <p:cNvPr id="15" name="TextBox 15"/>
          <p:cNvSpPr txBox="1"/>
          <p:nvPr/>
        </p:nvSpPr>
        <p:spPr>
          <a:xfrm>
            <a:off x="11305212" y="6093294"/>
            <a:ext cx="3634783" cy="1574711"/>
          </a:xfrm>
          <a:prstGeom prst="rect">
            <a:avLst/>
          </a:prstGeom>
        </p:spPr>
        <p:txBody>
          <a:bodyPr lIns="0" tIns="0" rIns="0" bIns="0" rtlCol="0" anchor="t">
            <a:spAutoFit/>
          </a:bodyPr>
          <a:lstStyle/>
          <a:p>
            <a:pPr algn="ctr">
              <a:lnSpc>
                <a:spcPts val="12954"/>
              </a:lnSpc>
            </a:pPr>
            <a:r>
              <a:rPr lang="en-US" sz="9253" b="1" spc="-323" dirty="0">
                <a:solidFill>
                  <a:srgbClr val="83CA54"/>
                </a:solidFill>
                <a:latin typeface="Garet Bold"/>
                <a:ea typeface="Garet Bold"/>
                <a:cs typeface="Garet Bold"/>
                <a:sym typeface="Garet Bold"/>
              </a:rPr>
              <a:t>0.5%</a:t>
            </a:r>
          </a:p>
        </p:txBody>
      </p:sp>
      <p:sp>
        <p:nvSpPr>
          <p:cNvPr id="16" name="TextBox 16"/>
          <p:cNvSpPr txBox="1"/>
          <p:nvPr/>
        </p:nvSpPr>
        <p:spPr>
          <a:xfrm>
            <a:off x="14673070" y="7295835"/>
            <a:ext cx="2772937" cy="707642"/>
          </a:xfrm>
          <a:prstGeom prst="rect">
            <a:avLst/>
          </a:prstGeom>
        </p:spPr>
        <p:txBody>
          <a:bodyPr lIns="0" tIns="0" rIns="0" bIns="0" rtlCol="0" anchor="t">
            <a:spAutoFit/>
          </a:bodyPr>
          <a:lstStyle/>
          <a:p>
            <a:pPr algn="just">
              <a:lnSpc>
                <a:spcPts val="1946"/>
              </a:lnSpc>
            </a:pPr>
            <a:r>
              <a:rPr lang="en-US" sz="1390" spc="-48">
                <a:solidFill>
                  <a:srgbClr val="000000"/>
                </a:solidFill>
                <a:latin typeface="Garet"/>
                <a:ea typeface="Garet"/>
                <a:cs typeface="Garet"/>
                <a:sym typeface="Garet"/>
              </a:rPr>
              <a:t>*target berikut akan dievaluasi sampai akhir tahun 2025, agar bisa ditetapkan pada BSC 2026.</a:t>
            </a:r>
          </a:p>
        </p:txBody>
      </p:sp>
      <p:sp>
        <p:nvSpPr>
          <p:cNvPr id="17" name="TextBox 17"/>
          <p:cNvSpPr txBox="1"/>
          <p:nvPr/>
        </p:nvSpPr>
        <p:spPr>
          <a:xfrm>
            <a:off x="836623" y="8432102"/>
            <a:ext cx="6805870" cy="541547"/>
          </a:xfrm>
          <a:prstGeom prst="rect">
            <a:avLst/>
          </a:prstGeom>
        </p:spPr>
        <p:txBody>
          <a:bodyPr lIns="0" tIns="0" rIns="0" bIns="0" rtlCol="0" anchor="t">
            <a:spAutoFit/>
          </a:bodyPr>
          <a:lstStyle/>
          <a:p>
            <a:pPr algn="just">
              <a:lnSpc>
                <a:spcPts val="2175"/>
              </a:lnSpc>
            </a:pPr>
            <a:r>
              <a:rPr lang="en-US" sz="1554" spc="-54">
                <a:solidFill>
                  <a:srgbClr val="000000"/>
                </a:solidFill>
                <a:latin typeface="Garet"/>
                <a:ea typeface="Garet"/>
                <a:cs typeface="Garet"/>
                <a:sym typeface="Garet"/>
              </a:rPr>
              <a:t>*untuk Lini Konstruksi, tidak ada kegagalan G1. Karena setiap kegagalan yang ada, langsung masuk dalam kegagalan G2.</a:t>
            </a:r>
          </a:p>
        </p:txBody>
      </p:sp>
      <p:sp>
        <p:nvSpPr>
          <p:cNvPr id="18" name="Rectangle 17">
            <a:hlinkClick r:id="rId10" action="ppaction://hlinksldjump"/>
            <a:extLst>
              <a:ext uri="{FF2B5EF4-FFF2-40B4-BE49-F238E27FC236}">
                <a16:creationId xmlns:a16="http://schemas.microsoft.com/office/drawing/2014/main" id="{D4D63D1F-CFE8-E6D0-8D02-296FF73F5331}"/>
              </a:ext>
            </a:extLst>
          </p:cNvPr>
          <p:cNvSpPr/>
          <p:nvPr/>
        </p:nvSpPr>
        <p:spPr>
          <a:xfrm>
            <a:off x="478647" y="408039"/>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C48B-3FB7-63A9-4249-BB947ADAF5E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B80F34D-A30D-556E-0120-D7CBAB790163}"/>
              </a:ext>
            </a:extLst>
          </p:cNvPr>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9B57D8FE-A021-1AB7-E912-E0538A63FF8D}"/>
              </a:ext>
            </a:extLst>
          </p:cNvPr>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009F6CDE-CCD1-26FF-C58B-E534ACC1C5A5}"/>
              </a:ext>
            </a:extLst>
          </p:cNvPr>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8" name="TextBox 8">
            <a:extLst>
              <a:ext uri="{FF2B5EF4-FFF2-40B4-BE49-F238E27FC236}">
                <a16:creationId xmlns:a16="http://schemas.microsoft.com/office/drawing/2014/main" id="{E738811C-959D-09BB-5303-244208878CEF}"/>
              </a:ext>
            </a:extLst>
          </p:cNvPr>
          <p:cNvSpPr txBox="1"/>
          <p:nvPr/>
        </p:nvSpPr>
        <p:spPr>
          <a:xfrm>
            <a:off x="393794" y="420685"/>
            <a:ext cx="8954375"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4.2.A. Sumber Daya Peralatan dan Mesin - Chitose</a:t>
            </a:r>
          </a:p>
        </p:txBody>
      </p:sp>
      <p:sp>
        <p:nvSpPr>
          <p:cNvPr id="9" name="Freeform 9">
            <a:extLst>
              <a:ext uri="{FF2B5EF4-FFF2-40B4-BE49-F238E27FC236}">
                <a16:creationId xmlns:a16="http://schemas.microsoft.com/office/drawing/2014/main" id="{8F331228-29FF-1883-3A2D-26D23A5ADD2C}"/>
              </a:ext>
            </a:extLst>
          </p:cNvPr>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7"/>
            <a:stretch>
              <a:fillRect t="-157767" b="-153423"/>
            </a:stretch>
          </a:blipFill>
        </p:spPr>
      </p:sp>
      <p:sp>
        <p:nvSpPr>
          <p:cNvPr id="6" name="TextBox 5">
            <a:extLst>
              <a:ext uri="{FF2B5EF4-FFF2-40B4-BE49-F238E27FC236}">
                <a16:creationId xmlns:a16="http://schemas.microsoft.com/office/drawing/2014/main" id="{B4D7A9A7-1675-72B0-5820-26B1A4A4E8A7}"/>
              </a:ext>
            </a:extLst>
          </p:cNvPr>
          <p:cNvSpPr txBox="1"/>
          <p:nvPr/>
        </p:nvSpPr>
        <p:spPr>
          <a:xfrm>
            <a:off x="838200" y="1104900"/>
            <a:ext cx="3375348" cy="369332"/>
          </a:xfrm>
          <a:prstGeom prst="rect">
            <a:avLst/>
          </a:prstGeom>
          <a:noFill/>
        </p:spPr>
        <p:txBody>
          <a:bodyPr wrap="none" rtlCol="0">
            <a:spAutoFit/>
          </a:bodyPr>
          <a:lstStyle/>
          <a:p>
            <a:r>
              <a:rPr lang="en-US" b="1" dirty="0"/>
              <a:t>*</a:t>
            </a:r>
            <a:r>
              <a:rPr lang="en-US" b="1" dirty="0" err="1"/>
              <a:t>Rencana</a:t>
            </a:r>
            <a:r>
              <a:rPr lang="en-US" b="1" dirty="0"/>
              <a:t> </a:t>
            </a:r>
            <a:r>
              <a:rPr lang="en-US" b="1" dirty="0" err="1"/>
              <a:t>Kebutuhan</a:t>
            </a:r>
            <a:r>
              <a:rPr lang="en-US" b="1" dirty="0"/>
              <a:t> </a:t>
            </a:r>
            <a:r>
              <a:rPr lang="en-US" b="1" dirty="0" err="1"/>
              <a:t>Mesin</a:t>
            </a:r>
            <a:r>
              <a:rPr lang="en-US" b="1" dirty="0"/>
              <a:t> 2025</a:t>
            </a:r>
          </a:p>
        </p:txBody>
      </p:sp>
      <p:graphicFrame>
        <p:nvGraphicFramePr>
          <p:cNvPr id="12" name="Table 11">
            <a:extLst>
              <a:ext uri="{FF2B5EF4-FFF2-40B4-BE49-F238E27FC236}">
                <a16:creationId xmlns:a16="http://schemas.microsoft.com/office/drawing/2014/main" id="{9F661AAE-B591-FF6C-35FA-2B805E335F32}"/>
              </a:ext>
            </a:extLst>
          </p:cNvPr>
          <p:cNvGraphicFramePr>
            <a:graphicFrameLocks noGrp="1"/>
          </p:cNvGraphicFramePr>
          <p:nvPr>
            <p:extLst>
              <p:ext uri="{D42A27DB-BD31-4B8C-83A1-F6EECF244321}">
                <p14:modId xmlns:p14="http://schemas.microsoft.com/office/powerpoint/2010/main" val="2462513503"/>
              </p:ext>
            </p:extLst>
          </p:nvPr>
        </p:nvGraphicFramePr>
        <p:xfrm>
          <a:off x="811329" y="1720423"/>
          <a:ext cx="16566953" cy="7367611"/>
        </p:xfrm>
        <a:graphic>
          <a:graphicData uri="http://schemas.openxmlformats.org/drawingml/2006/table">
            <a:tbl>
              <a:tblPr>
                <a:tableStyleId>{5C22544A-7EE6-4342-B048-85BDC9FD1C3A}</a:tableStyleId>
              </a:tblPr>
              <a:tblGrid>
                <a:gridCol w="4527097">
                  <a:extLst>
                    <a:ext uri="{9D8B030D-6E8A-4147-A177-3AD203B41FA5}">
                      <a16:colId xmlns:a16="http://schemas.microsoft.com/office/drawing/2014/main" val="3026385199"/>
                    </a:ext>
                  </a:extLst>
                </a:gridCol>
                <a:gridCol w="1145661">
                  <a:extLst>
                    <a:ext uri="{9D8B030D-6E8A-4147-A177-3AD203B41FA5}">
                      <a16:colId xmlns:a16="http://schemas.microsoft.com/office/drawing/2014/main" val="4200654770"/>
                    </a:ext>
                  </a:extLst>
                </a:gridCol>
                <a:gridCol w="10894195">
                  <a:extLst>
                    <a:ext uri="{9D8B030D-6E8A-4147-A177-3AD203B41FA5}">
                      <a16:colId xmlns:a16="http://schemas.microsoft.com/office/drawing/2014/main" val="887949935"/>
                    </a:ext>
                  </a:extLst>
                </a:gridCol>
              </a:tblGrid>
              <a:tr h="387769">
                <a:tc>
                  <a:txBody>
                    <a:bodyPr/>
                    <a:lstStyle/>
                    <a:p>
                      <a:pPr algn="ctr" fontAlgn="b">
                        <a:buNone/>
                      </a:pPr>
                      <a:r>
                        <a:rPr lang="en-US" sz="2000" b="0" i="0" u="none" strike="noStrike" dirty="0">
                          <a:solidFill>
                            <a:schemeClr val="bg1"/>
                          </a:solidFill>
                          <a:effectLst/>
                          <a:latin typeface="+mn-lt"/>
                        </a:rPr>
                        <a:t>KEBUTUHAN</a:t>
                      </a:r>
                    </a:p>
                  </a:txBody>
                  <a:tcPr marL="0" marR="0" marT="0" marB="0" anchor="b">
                    <a:solidFill>
                      <a:srgbClr val="0049AB"/>
                    </a:solidFill>
                  </a:tcPr>
                </a:tc>
                <a:tc gridSpan="2">
                  <a:txBody>
                    <a:bodyPr/>
                    <a:lstStyle/>
                    <a:p>
                      <a:pPr algn="ctr" fontAlgn="ctr">
                        <a:buNone/>
                      </a:pPr>
                      <a:r>
                        <a:rPr lang="en-US" sz="2000" u="none" strike="noStrike" dirty="0">
                          <a:solidFill>
                            <a:schemeClr val="bg1"/>
                          </a:solidFill>
                          <a:effectLst/>
                          <a:latin typeface="+mn-lt"/>
                        </a:rPr>
                        <a:t>MESIN</a:t>
                      </a:r>
                      <a:endParaRPr lang="en-US" sz="2000" b="1" i="0" u="none" strike="noStrike" dirty="0">
                        <a:solidFill>
                          <a:schemeClr val="bg1"/>
                        </a:solidFill>
                        <a:effectLst/>
                        <a:latin typeface="+mn-lt"/>
                      </a:endParaRPr>
                    </a:p>
                  </a:txBody>
                  <a:tcPr marL="0" marR="0" marT="0" marB="0" anchor="ctr">
                    <a:solidFill>
                      <a:srgbClr val="0049AB"/>
                    </a:solidFill>
                  </a:tcPr>
                </a:tc>
                <a:tc hMerge="1">
                  <a:txBody>
                    <a:bodyPr/>
                    <a:lstStyle/>
                    <a:p>
                      <a:endParaRPr lang="en-US"/>
                    </a:p>
                  </a:txBody>
                  <a:tcPr/>
                </a:tc>
                <a:extLst>
                  <a:ext uri="{0D108BD9-81ED-4DB2-BD59-A6C34878D82A}">
                    <a16:rowId xmlns:a16="http://schemas.microsoft.com/office/drawing/2014/main" val="1785941886"/>
                  </a:ext>
                </a:extLst>
              </a:tr>
              <a:tr h="387769">
                <a:tc rowSpan="6">
                  <a:txBody>
                    <a:bodyPr/>
                    <a:lstStyle/>
                    <a:p>
                      <a:pPr algn="ctr" fontAlgn="ctr">
                        <a:buNone/>
                      </a:pPr>
                      <a:r>
                        <a:rPr lang="en-US" sz="2000" u="none" strike="noStrike" dirty="0">
                          <a:effectLst/>
                          <a:latin typeface="+mn-lt"/>
                        </a:rPr>
                        <a:t>1. Productivity &amp; </a:t>
                      </a:r>
                      <a:r>
                        <a:rPr lang="en-US" sz="2000" u="none" strike="noStrike" dirty="0" err="1">
                          <a:effectLst/>
                          <a:latin typeface="+mn-lt"/>
                        </a:rPr>
                        <a:t>Efisiensi</a:t>
                      </a:r>
                      <a:endParaRPr lang="en-US" sz="2000" b="1" i="0" u="none" strike="noStrike" dirty="0">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dirty="0">
                          <a:effectLst/>
                          <a:latin typeface="+mn-lt"/>
                        </a:rPr>
                        <a:t>Edge Bending Machine</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731418318"/>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Line Robotic -Kontruksi Nursing Bed</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2869214591"/>
                  </a:ext>
                </a:extLst>
              </a:tr>
              <a:tr h="387769">
                <a:tc vMerge="1">
                  <a:txBody>
                    <a:bodyPr/>
                    <a:lstStyle/>
                    <a:p>
                      <a:endParaRPr lang="en-US"/>
                    </a:p>
                  </a:txBody>
                  <a:tcPr/>
                </a:tc>
                <a:tc>
                  <a:txBody>
                    <a:bodyPr/>
                    <a:lstStyle/>
                    <a:p>
                      <a:pPr algn="ctr" fontAlgn="ctr">
                        <a:buNone/>
                      </a:pPr>
                      <a:r>
                        <a:rPr lang="en-US" sz="2000" u="none" strike="noStrike">
                          <a:effectLst/>
                          <a:latin typeface="+mn-lt"/>
                        </a:rPr>
                        <a:t>3</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Lift Truck Elektrik 6 Meter</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175648385"/>
                  </a:ext>
                </a:extLst>
              </a:tr>
              <a:tr h="387769">
                <a:tc vMerge="1">
                  <a:txBody>
                    <a:bodyPr/>
                    <a:lstStyle/>
                    <a:p>
                      <a:endParaRPr lang="en-US"/>
                    </a:p>
                  </a:txBody>
                  <a:tcPr/>
                </a:tc>
                <a:tc>
                  <a:txBody>
                    <a:bodyPr/>
                    <a:lstStyle/>
                    <a:p>
                      <a:pPr algn="ctr" fontAlgn="ctr">
                        <a:buNone/>
                      </a:pPr>
                      <a:r>
                        <a:rPr lang="en-US" sz="2000" u="none" strike="noStrike">
                          <a:effectLst/>
                          <a:latin typeface="+mn-lt"/>
                        </a:rPr>
                        <a:t>4</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NC Router (Wood Line)</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771901729"/>
                  </a:ext>
                </a:extLst>
              </a:tr>
              <a:tr h="387769">
                <a:tc vMerge="1">
                  <a:txBody>
                    <a:bodyPr/>
                    <a:lstStyle/>
                    <a:p>
                      <a:endParaRPr lang="en-US"/>
                    </a:p>
                  </a:txBody>
                  <a:tcPr/>
                </a:tc>
                <a:tc>
                  <a:txBody>
                    <a:bodyPr/>
                    <a:lstStyle/>
                    <a:p>
                      <a:pPr algn="ctr" fontAlgn="ctr">
                        <a:buNone/>
                      </a:pPr>
                      <a:r>
                        <a:rPr lang="en-US" sz="2000" u="none" strike="noStrike">
                          <a:effectLst/>
                          <a:latin typeface="+mn-lt"/>
                        </a:rPr>
                        <a:t>5</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Marking Laser (pengganti embos)</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936426108"/>
                  </a:ext>
                </a:extLst>
              </a:tr>
              <a:tr h="387769">
                <a:tc vMerge="1">
                  <a:txBody>
                    <a:bodyPr/>
                    <a:lstStyle/>
                    <a:p>
                      <a:endParaRPr lang="en-US"/>
                    </a:p>
                  </a:txBody>
                  <a:tcPr/>
                </a:tc>
                <a:tc>
                  <a:txBody>
                    <a:bodyPr/>
                    <a:lstStyle/>
                    <a:p>
                      <a:pPr algn="ctr" fontAlgn="ctr">
                        <a:buNone/>
                      </a:pPr>
                      <a:r>
                        <a:rPr lang="en-US" sz="2000" u="none" strike="noStrike">
                          <a:effectLst/>
                          <a:latin typeface="+mn-lt"/>
                        </a:rPr>
                        <a:t>6</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Dust Collector dan Instalasi Tata Udara : woodline, krum, cat</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4254181653"/>
                  </a:ext>
                </a:extLst>
              </a:tr>
              <a:tr h="387769">
                <a:tc rowSpan="2">
                  <a:txBody>
                    <a:bodyPr/>
                    <a:lstStyle/>
                    <a:p>
                      <a:pPr algn="ctr" fontAlgn="ctr">
                        <a:buNone/>
                      </a:pPr>
                      <a:r>
                        <a:rPr lang="en-US" sz="2000" u="none" strike="noStrike">
                          <a:effectLst/>
                          <a:latin typeface="+mn-lt"/>
                        </a:rPr>
                        <a:t>2. Kualitas</a:t>
                      </a:r>
                      <a:endParaRPr lang="en-US" sz="2000" b="1" i="0" u="none" strike="noStrike">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Up Down Test NSB</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553878135"/>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dirty="0">
                          <a:effectLst/>
                          <a:latin typeface="+mn-lt"/>
                        </a:rPr>
                        <a:t>Impact Welding</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800163320"/>
                  </a:ext>
                </a:extLst>
              </a:tr>
              <a:tr h="387769">
                <a:tc rowSpan="2">
                  <a:txBody>
                    <a:bodyPr/>
                    <a:lstStyle/>
                    <a:p>
                      <a:pPr algn="ctr" fontAlgn="ctr">
                        <a:buNone/>
                      </a:pPr>
                      <a:r>
                        <a:rPr lang="en-US" sz="2000" u="none" strike="noStrike">
                          <a:effectLst/>
                          <a:latin typeface="+mn-lt"/>
                        </a:rPr>
                        <a:t>3. Pengembangan</a:t>
                      </a:r>
                      <a:endParaRPr lang="en-US" sz="2000" b="1" i="0" u="none" strike="noStrike">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Moulding Simplifikasi Bendwood</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2290985925"/>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3D Printing</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783762371"/>
                  </a:ext>
                </a:extLst>
              </a:tr>
              <a:tr h="387769">
                <a:tc rowSpan="8">
                  <a:txBody>
                    <a:bodyPr/>
                    <a:lstStyle/>
                    <a:p>
                      <a:pPr algn="ctr" fontAlgn="ctr">
                        <a:buNone/>
                      </a:pPr>
                      <a:r>
                        <a:rPr lang="en-US" sz="2000" u="none" strike="noStrike" dirty="0">
                          <a:effectLst/>
                          <a:latin typeface="+mn-lt"/>
                        </a:rPr>
                        <a:t>4. Replacement </a:t>
                      </a:r>
                      <a:endParaRPr lang="en-US" sz="2000" b="1" i="0" u="none" strike="noStrike" dirty="0">
                        <a:solidFill>
                          <a:srgbClr val="FFFFFF"/>
                        </a:solidFill>
                        <a:effectLst/>
                        <a:latin typeface="+mn-lt"/>
                      </a:endParaRPr>
                    </a:p>
                  </a:txBody>
                  <a:tcPr marL="0" marR="0" marT="0" marB="0" anchor="ctr"/>
                </a:tc>
                <a:tc>
                  <a:txBody>
                    <a:bodyPr/>
                    <a:lstStyle/>
                    <a:p>
                      <a:pPr algn="ctr" fontAlgn="ctr">
                        <a:buNone/>
                      </a:pPr>
                      <a:r>
                        <a:rPr lang="en-US" sz="2000" u="none" strike="noStrike">
                          <a:effectLst/>
                          <a:latin typeface="+mn-lt"/>
                        </a:rPr>
                        <a:t>1</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Powder Gun </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112405159"/>
                  </a:ext>
                </a:extLst>
              </a:tr>
              <a:tr h="387769">
                <a:tc vMerge="1">
                  <a:txBody>
                    <a:bodyPr/>
                    <a:lstStyle/>
                    <a:p>
                      <a:endParaRPr lang="en-US"/>
                    </a:p>
                  </a:txBody>
                  <a:tcPr/>
                </a:tc>
                <a:tc>
                  <a:txBody>
                    <a:bodyPr/>
                    <a:lstStyle/>
                    <a:p>
                      <a:pPr algn="ctr" fontAlgn="ctr">
                        <a:buNone/>
                      </a:pPr>
                      <a:r>
                        <a:rPr lang="en-US" sz="2000" u="none" strike="noStrike">
                          <a:effectLst/>
                          <a:latin typeface="+mn-lt"/>
                        </a:rPr>
                        <a:t>2</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Mefiag Filter MPF 5500 SY- Chrome Depan</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49334123"/>
                  </a:ext>
                </a:extLst>
              </a:tr>
              <a:tr h="387769">
                <a:tc vMerge="1">
                  <a:txBody>
                    <a:bodyPr/>
                    <a:lstStyle/>
                    <a:p>
                      <a:endParaRPr lang="en-US"/>
                    </a:p>
                  </a:txBody>
                  <a:tcPr/>
                </a:tc>
                <a:tc>
                  <a:txBody>
                    <a:bodyPr/>
                    <a:lstStyle/>
                    <a:p>
                      <a:pPr algn="ctr" fontAlgn="ctr">
                        <a:buNone/>
                      </a:pPr>
                      <a:r>
                        <a:rPr lang="en-US" sz="2000" u="none" strike="noStrike">
                          <a:effectLst/>
                          <a:latin typeface="+mn-lt"/>
                        </a:rPr>
                        <a:t>3</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Cyclo Motor Transporter 1,5 KW  For Traveling (Maju-Mundur) Chrome Depan</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843763061"/>
                  </a:ext>
                </a:extLst>
              </a:tr>
              <a:tr h="387769">
                <a:tc vMerge="1">
                  <a:txBody>
                    <a:bodyPr/>
                    <a:lstStyle/>
                    <a:p>
                      <a:endParaRPr lang="en-US"/>
                    </a:p>
                  </a:txBody>
                  <a:tcPr/>
                </a:tc>
                <a:tc>
                  <a:txBody>
                    <a:bodyPr/>
                    <a:lstStyle/>
                    <a:p>
                      <a:pPr algn="ctr" fontAlgn="ctr">
                        <a:buNone/>
                      </a:pPr>
                      <a:r>
                        <a:rPr lang="en-US" sz="2000" u="none" strike="noStrike">
                          <a:effectLst/>
                          <a:latin typeface="+mn-lt"/>
                        </a:rPr>
                        <a:t>4</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Cyclo Motor Transporter 2,2 KW  For Lifting (Naik-Turun) Chrome Depan</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3017125909"/>
                  </a:ext>
                </a:extLst>
              </a:tr>
              <a:tr h="387769">
                <a:tc vMerge="1">
                  <a:txBody>
                    <a:bodyPr/>
                    <a:lstStyle/>
                    <a:p>
                      <a:endParaRPr lang="en-US"/>
                    </a:p>
                  </a:txBody>
                  <a:tcPr/>
                </a:tc>
                <a:tc>
                  <a:txBody>
                    <a:bodyPr/>
                    <a:lstStyle/>
                    <a:p>
                      <a:pPr algn="ctr" fontAlgn="ctr">
                        <a:buNone/>
                      </a:pPr>
                      <a:r>
                        <a:rPr lang="en-US" sz="2000" u="none" strike="noStrike">
                          <a:effectLst/>
                          <a:latin typeface="+mn-lt"/>
                        </a:rPr>
                        <a:t>5</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Timbangan Analitic Digital (Lab)</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2684554291"/>
                  </a:ext>
                </a:extLst>
              </a:tr>
              <a:tr h="387769">
                <a:tc vMerge="1">
                  <a:txBody>
                    <a:bodyPr/>
                    <a:lstStyle/>
                    <a:p>
                      <a:endParaRPr lang="en-US"/>
                    </a:p>
                  </a:txBody>
                  <a:tcPr/>
                </a:tc>
                <a:tc>
                  <a:txBody>
                    <a:bodyPr/>
                    <a:lstStyle/>
                    <a:p>
                      <a:pPr algn="ctr" fontAlgn="ctr">
                        <a:buNone/>
                      </a:pPr>
                      <a:r>
                        <a:rPr lang="en-US" sz="2000" u="none" strike="noStrike">
                          <a:effectLst/>
                          <a:latin typeface="+mn-lt"/>
                        </a:rPr>
                        <a:t>6</a:t>
                      </a:r>
                      <a:endParaRPr lang="en-US" sz="2000" b="0" i="0" u="none" strike="noStrike">
                        <a:solidFill>
                          <a:srgbClr val="000000"/>
                        </a:solidFill>
                        <a:effectLst/>
                        <a:latin typeface="+mn-lt"/>
                      </a:endParaRPr>
                    </a:p>
                  </a:txBody>
                  <a:tcPr marL="0" marR="0" marT="0" marB="0" anchor="ctr"/>
                </a:tc>
                <a:tc>
                  <a:txBody>
                    <a:bodyPr/>
                    <a:lstStyle/>
                    <a:p>
                      <a:pPr algn="l" fontAlgn="b">
                        <a:buNone/>
                      </a:pPr>
                      <a:r>
                        <a:rPr lang="en-US" sz="2000" u="none" strike="noStrike">
                          <a:effectLst/>
                          <a:latin typeface="+mn-lt"/>
                        </a:rPr>
                        <a:t>Table Lift (Multy)</a:t>
                      </a:r>
                      <a:endParaRPr lang="en-US" sz="20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1021803253"/>
                  </a:ext>
                </a:extLst>
              </a:tr>
              <a:tr h="387769">
                <a:tc vMerge="1">
                  <a:txBody>
                    <a:bodyPr/>
                    <a:lstStyle/>
                    <a:p>
                      <a:endParaRPr lang="en-US"/>
                    </a:p>
                  </a:txBody>
                  <a:tcPr/>
                </a:tc>
                <a:tc>
                  <a:txBody>
                    <a:bodyPr/>
                    <a:lstStyle/>
                    <a:p>
                      <a:pPr algn="ctr" fontAlgn="ctr">
                        <a:buNone/>
                      </a:pPr>
                      <a:r>
                        <a:rPr lang="en-US" sz="2000" u="none" strike="noStrike">
                          <a:effectLst/>
                          <a:latin typeface="+mn-lt"/>
                        </a:rPr>
                        <a:t>7</a:t>
                      </a:r>
                      <a:endParaRPr lang="en-US" sz="2000" b="0" i="0" u="none" strike="noStrike">
                        <a:solidFill>
                          <a:srgbClr val="000000"/>
                        </a:solidFill>
                        <a:effectLst/>
                        <a:latin typeface="+mn-lt"/>
                      </a:endParaRPr>
                    </a:p>
                  </a:txBody>
                  <a:tcPr marL="0" marR="0" marT="0" marB="0" anchor="ctr"/>
                </a:tc>
                <a:tc>
                  <a:txBody>
                    <a:bodyPr/>
                    <a:lstStyle/>
                    <a:p>
                      <a:pPr algn="l" fontAlgn="ctr">
                        <a:buNone/>
                      </a:pPr>
                      <a:r>
                        <a:rPr lang="en-US" sz="2000" u="none" strike="noStrike">
                          <a:effectLst/>
                          <a:latin typeface="+mn-lt"/>
                        </a:rPr>
                        <a:t>Magnetic Core Drill (Mesin Bor Magnet)</a:t>
                      </a:r>
                      <a:endParaRPr lang="en-US" sz="2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916484097"/>
                  </a:ext>
                </a:extLst>
              </a:tr>
              <a:tr h="387769">
                <a:tc vMerge="1">
                  <a:txBody>
                    <a:bodyPr/>
                    <a:lstStyle/>
                    <a:p>
                      <a:endParaRPr lang="en-US"/>
                    </a:p>
                  </a:txBody>
                  <a:tcPr/>
                </a:tc>
                <a:tc>
                  <a:txBody>
                    <a:bodyPr/>
                    <a:lstStyle/>
                    <a:p>
                      <a:pPr algn="ctr" fontAlgn="ctr">
                        <a:buNone/>
                      </a:pPr>
                      <a:r>
                        <a:rPr lang="en-US" sz="2000" u="none" strike="noStrike" dirty="0">
                          <a:effectLst/>
                          <a:latin typeface="+mn-lt"/>
                        </a:rPr>
                        <a:t>8</a:t>
                      </a:r>
                      <a:endParaRPr lang="en-US" sz="2000" b="0" i="0" u="none" strike="noStrike" dirty="0">
                        <a:solidFill>
                          <a:srgbClr val="000000"/>
                        </a:solidFill>
                        <a:effectLst/>
                        <a:latin typeface="+mn-lt"/>
                      </a:endParaRPr>
                    </a:p>
                  </a:txBody>
                  <a:tcPr marL="0" marR="0" marT="0" marB="0" anchor="ctr"/>
                </a:tc>
                <a:tc>
                  <a:txBody>
                    <a:bodyPr/>
                    <a:lstStyle/>
                    <a:p>
                      <a:pPr algn="l" fontAlgn="ctr">
                        <a:buNone/>
                      </a:pPr>
                      <a:r>
                        <a:rPr lang="en-US" sz="2000" u="none" strike="noStrike" dirty="0" err="1">
                          <a:effectLst/>
                          <a:latin typeface="+mn-lt"/>
                        </a:rPr>
                        <a:t>Mesin</a:t>
                      </a:r>
                      <a:r>
                        <a:rPr lang="en-US" sz="2000" u="none" strike="noStrike" dirty="0">
                          <a:effectLst/>
                          <a:latin typeface="+mn-lt"/>
                        </a:rPr>
                        <a:t> Welding Plast LEISTER </a:t>
                      </a:r>
                      <a:endParaRPr lang="en-US" sz="20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642972797"/>
                  </a:ext>
                </a:extLst>
              </a:tr>
            </a:tbl>
          </a:graphicData>
        </a:graphic>
      </p:graphicFrame>
    </p:spTree>
    <p:extLst>
      <p:ext uri="{BB962C8B-B14F-4D97-AF65-F5344CB8AC3E}">
        <p14:creationId xmlns:p14="http://schemas.microsoft.com/office/powerpoint/2010/main" val="620374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77313" y="3792447"/>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0643" y="-4550148"/>
            <a:ext cx="10236981" cy="10236981"/>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6234552"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28637" y="90883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93794" y="468310"/>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8" name="TextBox 8"/>
          <p:cNvSpPr txBox="1"/>
          <p:nvPr/>
        </p:nvSpPr>
        <p:spPr>
          <a:xfrm>
            <a:off x="393794" y="420685"/>
            <a:ext cx="9222259" cy="455792"/>
          </a:xfrm>
          <a:prstGeom prst="rect">
            <a:avLst/>
          </a:prstGeom>
        </p:spPr>
        <p:txBody>
          <a:bodyPr lIns="0" tIns="0" rIns="0" bIns="0" rtlCol="0" anchor="t">
            <a:spAutoFit/>
          </a:bodyPr>
          <a:lstStyle/>
          <a:p>
            <a:pPr algn="just">
              <a:lnSpc>
                <a:spcPts val="3752"/>
              </a:lnSpc>
            </a:pPr>
            <a:r>
              <a:rPr lang="en-US" sz="2680" b="1" spc="-93">
                <a:solidFill>
                  <a:srgbClr val="000000"/>
                </a:solidFill>
                <a:latin typeface="Garet Bold"/>
                <a:ea typeface="Garet Bold"/>
                <a:cs typeface="Garet Bold"/>
                <a:sym typeface="Garet Bold"/>
              </a:rPr>
              <a:t>4.2.B. Sumber Daya Peralatan dan Mesin - Nursing Bed</a:t>
            </a:r>
          </a:p>
        </p:txBody>
      </p:sp>
      <p:pic>
        <p:nvPicPr>
          <p:cNvPr id="11" name="Picture 11"/>
          <p:cNvPicPr>
            <a:picLocks noChangeAspect="1"/>
          </p:cNvPicPr>
          <p:nvPr/>
        </p:nvPicPr>
        <p:blipFill>
          <a:blip r:embed="rId7"/>
          <a:stretch>
            <a:fillRect/>
          </a:stretch>
        </p:blipFill>
        <p:spPr>
          <a:xfrm>
            <a:off x="9616053" y="1737504"/>
            <a:ext cx="6986177" cy="6110971"/>
          </a:xfrm>
          <a:prstGeom prst="rect">
            <a:avLst/>
          </a:prstGeom>
        </p:spPr>
      </p:pic>
      <p:sp>
        <p:nvSpPr>
          <p:cNvPr id="12" name="Freeform 12"/>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8"/>
            <a:stretch>
              <a:fillRect t="-157767" b="-153423"/>
            </a:stretch>
          </a:blipFill>
        </p:spPr>
      </p:sp>
      <p:graphicFrame>
        <p:nvGraphicFramePr>
          <p:cNvPr id="15" name="Table 14">
            <a:extLst>
              <a:ext uri="{FF2B5EF4-FFF2-40B4-BE49-F238E27FC236}">
                <a16:creationId xmlns:a16="http://schemas.microsoft.com/office/drawing/2014/main" id="{1BC7B40E-230E-9E50-32F2-7DC8D7B4CF97}"/>
              </a:ext>
            </a:extLst>
          </p:cNvPr>
          <p:cNvGraphicFramePr>
            <a:graphicFrameLocks noGrp="1"/>
          </p:cNvGraphicFramePr>
          <p:nvPr>
            <p:extLst>
              <p:ext uri="{D42A27DB-BD31-4B8C-83A1-F6EECF244321}">
                <p14:modId xmlns:p14="http://schemas.microsoft.com/office/powerpoint/2010/main" val="358624995"/>
              </p:ext>
            </p:extLst>
          </p:nvPr>
        </p:nvGraphicFramePr>
        <p:xfrm>
          <a:off x="907078" y="1185969"/>
          <a:ext cx="6538397" cy="5029200"/>
        </p:xfrm>
        <a:graphic>
          <a:graphicData uri="http://schemas.openxmlformats.org/drawingml/2006/table">
            <a:tbl>
              <a:tblPr>
                <a:tableStyleId>{5C22544A-7EE6-4342-B048-85BDC9FD1C3A}</a:tableStyleId>
              </a:tblPr>
              <a:tblGrid>
                <a:gridCol w="1894376">
                  <a:extLst>
                    <a:ext uri="{9D8B030D-6E8A-4147-A177-3AD203B41FA5}">
                      <a16:colId xmlns:a16="http://schemas.microsoft.com/office/drawing/2014/main" val="2540897939"/>
                    </a:ext>
                  </a:extLst>
                </a:gridCol>
                <a:gridCol w="3716814">
                  <a:extLst>
                    <a:ext uri="{9D8B030D-6E8A-4147-A177-3AD203B41FA5}">
                      <a16:colId xmlns:a16="http://schemas.microsoft.com/office/drawing/2014/main" val="2117400056"/>
                    </a:ext>
                  </a:extLst>
                </a:gridCol>
                <a:gridCol w="927207">
                  <a:extLst>
                    <a:ext uri="{9D8B030D-6E8A-4147-A177-3AD203B41FA5}">
                      <a16:colId xmlns:a16="http://schemas.microsoft.com/office/drawing/2014/main" val="968395949"/>
                    </a:ext>
                  </a:extLst>
                </a:gridCol>
              </a:tblGrid>
              <a:tr h="190500">
                <a:tc>
                  <a:txBody>
                    <a:bodyPr/>
                    <a:lstStyle/>
                    <a:p>
                      <a:pPr algn="ctr" fontAlgn="b"/>
                      <a:r>
                        <a:rPr lang="en-US" sz="2000" b="1" u="none" strike="noStrike" dirty="0">
                          <a:solidFill>
                            <a:schemeClr val="bg1"/>
                          </a:solidFill>
                          <a:effectLst/>
                          <a:latin typeface="+mn-lt"/>
                        </a:rPr>
                        <a:t>Lokasi</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err="1">
                          <a:solidFill>
                            <a:schemeClr val="bg1"/>
                          </a:solidFill>
                          <a:effectLst/>
                          <a:latin typeface="+mn-lt"/>
                        </a:rPr>
                        <a:t>Mesin</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a:solidFill>
                            <a:schemeClr val="bg1"/>
                          </a:solidFill>
                          <a:effectLst/>
                          <a:latin typeface="+mn-lt"/>
                        </a:rPr>
                        <a:t>Total</a:t>
                      </a:r>
                      <a:endParaRPr lang="en-US" sz="2000" b="1" i="0" u="none" strike="noStrike" dirty="0">
                        <a:solidFill>
                          <a:schemeClr val="bg1"/>
                        </a:solidFill>
                        <a:effectLst/>
                        <a:latin typeface="+mn-lt"/>
                      </a:endParaRPr>
                    </a:p>
                  </a:txBody>
                  <a:tcPr marL="9525" marR="9525" marT="9525" marB="0" anchor="b">
                    <a:solidFill>
                      <a:srgbClr val="00B1F2"/>
                    </a:solidFill>
                  </a:tcPr>
                </a:tc>
                <a:extLst>
                  <a:ext uri="{0D108BD9-81ED-4DB2-BD59-A6C34878D82A}">
                    <a16:rowId xmlns:a16="http://schemas.microsoft.com/office/drawing/2014/main" val="1119513457"/>
                  </a:ext>
                </a:extLst>
              </a:tr>
              <a:tr h="190500">
                <a:tc rowSpan="14">
                  <a:txBody>
                    <a:bodyPr/>
                    <a:lstStyle/>
                    <a:p>
                      <a:pPr algn="ctr" fontAlgn="ctr"/>
                      <a:r>
                        <a:rPr lang="en-US" sz="2000" u="none" strike="noStrike" dirty="0">
                          <a:effectLst/>
                          <a:latin typeface="+mn-lt"/>
                        </a:rPr>
                        <a:t>Chitose</a:t>
                      </a:r>
                      <a:endParaRPr lang="en-US" sz="2000" b="0" i="0" u="none" strike="noStrike" dirty="0">
                        <a:solidFill>
                          <a:srgbClr val="000000"/>
                        </a:solidFill>
                        <a:effectLst/>
                        <a:latin typeface="+mn-lt"/>
                      </a:endParaRPr>
                    </a:p>
                  </a:txBody>
                  <a:tcPr marL="9525" marR="9525" marT="9525" marB="0" anchor="ctr"/>
                </a:tc>
                <a:tc>
                  <a:txBody>
                    <a:bodyPr/>
                    <a:lstStyle/>
                    <a:p>
                      <a:pPr algn="l" fontAlgn="b"/>
                      <a:r>
                        <a:rPr lang="en-US" sz="2000" u="none" strike="noStrike">
                          <a:effectLst/>
                          <a:latin typeface="+mn-lt"/>
                        </a:rPr>
                        <a:t>Auto C02 Welder</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809171906"/>
                  </a:ext>
                </a:extLst>
              </a:tr>
              <a:tr h="190500">
                <a:tc vMerge="1">
                  <a:txBody>
                    <a:bodyPr/>
                    <a:lstStyle/>
                    <a:p>
                      <a:endParaRPr lang="en-US"/>
                    </a:p>
                  </a:txBody>
                  <a:tcPr/>
                </a:tc>
                <a:tc>
                  <a:txBody>
                    <a:bodyPr/>
                    <a:lstStyle/>
                    <a:p>
                      <a:pPr algn="l" fontAlgn="b"/>
                      <a:r>
                        <a:rPr lang="en-US" sz="2000" u="none" strike="noStrike">
                          <a:effectLst/>
                          <a:latin typeface="+mn-lt"/>
                        </a:rPr>
                        <a:t>Auto C02 Welder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2</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31134266"/>
                  </a:ext>
                </a:extLst>
              </a:tr>
              <a:tr h="190500">
                <a:tc vMerge="1">
                  <a:txBody>
                    <a:bodyPr/>
                    <a:lstStyle/>
                    <a:p>
                      <a:endParaRPr lang="en-US"/>
                    </a:p>
                  </a:txBody>
                  <a:tcPr/>
                </a:tc>
                <a:tc>
                  <a:txBody>
                    <a:bodyPr/>
                    <a:lstStyle/>
                    <a:p>
                      <a:pPr algn="l" fontAlgn="b"/>
                      <a:r>
                        <a:rPr lang="en-US" sz="2000" u="none" strike="noStrike">
                          <a:effectLst/>
                          <a:latin typeface="+mn-lt"/>
                        </a:rPr>
                        <a:t>Auto C02 Welder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35787119"/>
                  </a:ext>
                </a:extLst>
              </a:tr>
              <a:tr h="190500">
                <a:tc vMerge="1">
                  <a:txBody>
                    <a:bodyPr/>
                    <a:lstStyle/>
                    <a:p>
                      <a:endParaRPr lang="en-US"/>
                    </a:p>
                  </a:txBody>
                  <a:tcPr/>
                </a:tc>
                <a:tc>
                  <a:txBody>
                    <a:bodyPr/>
                    <a:lstStyle/>
                    <a:p>
                      <a:pPr algn="l" fontAlgn="b"/>
                      <a:r>
                        <a:rPr lang="en-US" sz="2000" u="none" strike="noStrike">
                          <a:effectLst/>
                          <a:latin typeface="+mn-lt"/>
                        </a:rPr>
                        <a:t>Auto C02 Welder 05</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3</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1545141"/>
                  </a:ext>
                </a:extLst>
              </a:tr>
              <a:tr h="190500">
                <a:tc vMerge="1">
                  <a:txBody>
                    <a:bodyPr/>
                    <a:lstStyle/>
                    <a:p>
                      <a:endParaRPr lang="en-US"/>
                    </a:p>
                  </a:txBody>
                  <a:tcPr/>
                </a:tc>
                <a:tc>
                  <a:txBody>
                    <a:bodyPr/>
                    <a:lstStyle/>
                    <a:p>
                      <a:pPr algn="l" fontAlgn="b"/>
                      <a:r>
                        <a:rPr lang="en-US" sz="2000" u="none" strike="noStrike">
                          <a:effectLst/>
                          <a:latin typeface="+mn-lt"/>
                        </a:rPr>
                        <a:t>Auto C02 Welder 06</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5</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96412383"/>
                  </a:ext>
                </a:extLst>
              </a:tr>
              <a:tr h="190500">
                <a:tc vMerge="1">
                  <a:txBody>
                    <a:bodyPr/>
                    <a:lstStyle/>
                    <a:p>
                      <a:endParaRPr lang="en-US"/>
                    </a:p>
                  </a:txBody>
                  <a:tcPr/>
                </a:tc>
                <a:tc>
                  <a:txBody>
                    <a:bodyPr/>
                    <a:lstStyle/>
                    <a:p>
                      <a:pPr algn="l" fontAlgn="b"/>
                      <a:r>
                        <a:rPr lang="en-US" sz="2000" u="none" strike="noStrike">
                          <a:effectLst/>
                          <a:latin typeface="+mn-lt"/>
                        </a:rPr>
                        <a:t>Bench Drilling Machine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14944793"/>
                  </a:ext>
                </a:extLst>
              </a:tr>
              <a:tr h="190500">
                <a:tc vMerge="1">
                  <a:txBody>
                    <a:bodyPr/>
                    <a:lstStyle/>
                    <a:p>
                      <a:endParaRPr lang="en-US"/>
                    </a:p>
                  </a:txBody>
                  <a:tcPr/>
                </a:tc>
                <a:tc>
                  <a:txBody>
                    <a:bodyPr/>
                    <a:lstStyle/>
                    <a:p>
                      <a:pPr algn="l" fontAlgn="b"/>
                      <a:r>
                        <a:rPr lang="en-US" sz="2000" u="none" strike="noStrike">
                          <a:effectLst/>
                          <a:latin typeface="+mn-lt"/>
                        </a:rPr>
                        <a:t>Bor Machine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949220126"/>
                  </a:ext>
                </a:extLst>
              </a:tr>
              <a:tr h="190500">
                <a:tc vMerge="1">
                  <a:txBody>
                    <a:bodyPr/>
                    <a:lstStyle/>
                    <a:p>
                      <a:endParaRPr lang="en-US"/>
                    </a:p>
                  </a:txBody>
                  <a:tcPr/>
                </a:tc>
                <a:tc>
                  <a:txBody>
                    <a:bodyPr/>
                    <a:lstStyle/>
                    <a:p>
                      <a:pPr algn="l" fontAlgn="b"/>
                      <a:r>
                        <a:rPr lang="en-US" sz="2000" u="none" strike="noStrike">
                          <a:effectLst/>
                          <a:latin typeface="+mn-lt"/>
                        </a:rPr>
                        <a:t>Bor Machine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07658736"/>
                  </a:ext>
                </a:extLst>
              </a:tr>
              <a:tr h="190500">
                <a:tc vMerge="1">
                  <a:txBody>
                    <a:bodyPr/>
                    <a:lstStyle/>
                    <a:p>
                      <a:endParaRPr lang="en-US"/>
                    </a:p>
                  </a:txBody>
                  <a:tcPr/>
                </a:tc>
                <a:tc>
                  <a:txBody>
                    <a:bodyPr/>
                    <a:lstStyle/>
                    <a:p>
                      <a:pPr algn="l" fontAlgn="b"/>
                      <a:r>
                        <a:rPr lang="en-US" sz="2000" u="none" strike="noStrike">
                          <a:effectLst/>
                          <a:latin typeface="+mn-lt"/>
                        </a:rPr>
                        <a:t>Laser Cutting</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3</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4739169"/>
                  </a:ext>
                </a:extLst>
              </a:tr>
              <a:tr h="190500">
                <a:tc vMerge="1">
                  <a:txBody>
                    <a:bodyPr/>
                    <a:lstStyle/>
                    <a:p>
                      <a:endParaRPr lang="en-US"/>
                    </a:p>
                  </a:txBody>
                  <a:tcPr/>
                </a:tc>
                <a:tc>
                  <a:txBody>
                    <a:bodyPr/>
                    <a:lstStyle/>
                    <a:p>
                      <a:pPr algn="l" fontAlgn="b"/>
                      <a:r>
                        <a:rPr lang="en-US" sz="2000" u="none" strike="noStrike">
                          <a:effectLst/>
                          <a:latin typeface="+mn-lt"/>
                        </a:rPr>
                        <a:t>Mesin Bending Taiyo</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42898653"/>
                  </a:ext>
                </a:extLst>
              </a:tr>
              <a:tr h="190500">
                <a:tc vMerge="1">
                  <a:txBody>
                    <a:bodyPr/>
                    <a:lstStyle/>
                    <a:p>
                      <a:endParaRPr lang="en-US"/>
                    </a:p>
                  </a:txBody>
                  <a:tcPr/>
                </a:tc>
                <a:tc>
                  <a:txBody>
                    <a:bodyPr/>
                    <a:lstStyle/>
                    <a:p>
                      <a:pPr algn="l" fontAlgn="b"/>
                      <a:r>
                        <a:rPr lang="en-US" sz="2000" u="none" strike="noStrike">
                          <a:effectLst/>
                          <a:latin typeface="+mn-lt"/>
                        </a:rPr>
                        <a:t>Mesin Kasime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1</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891678415"/>
                  </a:ext>
                </a:extLst>
              </a:tr>
              <a:tr h="190500">
                <a:tc vMerge="1">
                  <a:txBody>
                    <a:bodyPr/>
                    <a:lstStyle/>
                    <a:p>
                      <a:endParaRPr lang="en-US"/>
                    </a:p>
                  </a:txBody>
                  <a:tcPr/>
                </a:tc>
                <a:tc>
                  <a:txBody>
                    <a:bodyPr/>
                    <a:lstStyle/>
                    <a:p>
                      <a:pPr algn="l" fontAlgn="b"/>
                      <a:r>
                        <a:rPr lang="en-US" sz="2000" u="none" strike="noStrike">
                          <a:effectLst/>
                          <a:latin typeface="+mn-lt"/>
                        </a:rPr>
                        <a:t>Mesin Press 25 Ton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080210900"/>
                  </a:ext>
                </a:extLst>
              </a:tr>
              <a:tr h="190500">
                <a:tc vMerge="1">
                  <a:txBody>
                    <a:bodyPr/>
                    <a:lstStyle/>
                    <a:p>
                      <a:endParaRPr lang="en-US"/>
                    </a:p>
                  </a:txBody>
                  <a:tcPr/>
                </a:tc>
                <a:tc>
                  <a:txBody>
                    <a:bodyPr/>
                    <a:lstStyle/>
                    <a:p>
                      <a:pPr algn="l" fontAlgn="b"/>
                      <a:r>
                        <a:rPr lang="en-US" sz="2000" u="none" strike="noStrike">
                          <a:effectLst/>
                          <a:latin typeface="+mn-lt"/>
                        </a:rPr>
                        <a:t>Mesin Press 63 Ton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3</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070116249"/>
                  </a:ext>
                </a:extLst>
              </a:tr>
              <a:tr h="190500">
                <a:tc vMerge="1">
                  <a:txBody>
                    <a:bodyPr/>
                    <a:lstStyle/>
                    <a:p>
                      <a:endParaRPr lang="en-US"/>
                    </a:p>
                  </a:txBody>
                  <a:tcPr/>
                </a:tc>
                <a:tc>
                  <a:txBody>
                    <a:bodyPr/>
                    <a:lstStyle/>
                    <a:p>
                      <a:pPr algn="l" fontAlgn="b"/>
                      <a:r>
                        <a:rPr lang="en-US" sz="2000" u="none" strike="noStrike">
                          <a:effectLst/>
                          <a:latin typeface="+mn-lt"/>
                        </a:rPr>
                        <a:t>Spot Welding </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59753325"/>
                  </a:ext>
                </a:extLst>
              </a:tr>
              <a:tr h="190500">
                <a:tc>
                  <a:txBody>
                    <a:bodyPr/>
                    <a:lstStyle/>
                    <a:p>
                      <a:pPr algn="l" fontAlgn="b"/>
                      <a:r>
                        <a:rPr lang="en-US" sz="2000" u="none" strike="noStrike">
                          <a:effectLst/>
                          <a:latin typeface="+mn-lt"/>
                        </a:rPr>
                        <a:t>Grand Total</a:t>
                      </a:r>
                      <a:endParaRPr lang="en-US" sz="2000" b="0" i="0" u="none" strike="noStrike">
                        <a:solidFill>
                          <a:srgbClr val="000000"/>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26</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18643312"/>
                  </a:ext>
                </a:extLst>
              </a:tr>
            </a:tbl>
          </a:graphicData>
        </a:graphic>
      </p:graphicFrame>
      <p:graphicFrame>
        <p:nvGraphicFramePr>
          <p:cNvPr id="16" name="Table 15">
            <a:extLst>
              <a:ext uri="{FF2B5EF4-FFF2-40B4-BE49-F238E27FC236}">
                <a16:creationId xmlns:a16="http://schemas.microsoft.com/office/drawing/2014/main" id="{0AC09BB0-2500-140D-7C58-550B452E368E}"/>
              </a:ext>
            </a:extLst>
          </p:cNvPr>
          <p:cNvGraphicFramePr>
            <a:graphicFrameLocks noGrp="1"/>
          </p:cNvGraphicFramePr>
          <p:nvPr>
            <p:extLst>
              <p:ext uri="{D42A27DB-BD31-4B8C-83A1-F6EECF244321}">
                <p14:modId xmlns:p14="http://schemas.microsoft.com/office/powerpoint/2010/main" val="1211676849"/>
              </p:ext>
            </p:extLst>
          </p:nvPr>
        </p:nvGraphicFramePr>
        <p:xfrm>
          <a:off x="907077" y="6385769"/>
          <a:ext cx="6538397" cy="2514600"/>
        </p:xfrm>
        <a:graphic>
          <a:graphicData uri="http://schemas.openxmlformats.org/drawingml/2006/table">
            <a:tbl>
              <a:tblPr>
                <a:tableStyleId>{5C22544A-7EE6-4342-B048-85BDC9FD1C3A}</a:tableStyleId>
              </a:tblPr>
              <a:tblGrid>
                <a:gridCol w="1894376">
                  <a:extLst>
                    <a:ext uri="{9D8B030D-6E8A-4147-A177-3AD203B41FA5}">
                      <a16:colId xmlns:a16="http://schemas.microsoft.com/office/drawing/2014/main" val="1018850621"/>
                    </a:ext>
                  </a:extLst>
                </a:gridCol>
                <a:gridCol w="3716814">
                  <a:extLst>
                    <a:ext uri="{9D8B030D-6E8A-4147-A177-3AD203B41FA5}">
                      <a16:colId xmlns:a16="http://schemas.microsoft.com/office/drawing/2014/main" val="3263809525"/>
                    </a:ext>
                  </a:extLst>
                </a:gridCol>
                <a:gridCol w="927207">
                  <a:extLst>
                    <a:ext uri="{9D8B030D-6E8A-4147-A177-3AD203B41FA5}">
                      <a16:colId xmlns:a16="http://schemas.microsoft.com/office/drawing/2014/main" val="2188939420"/>
                    </a:ext>
                  </a:extLst>
                </a:gridCol>
              </a:tblGrid>
              <a:tr h="190500">
                <a:tc>
                  <a:txBody>
                    <a:bodyPr/>
                    <a:lstStyle/>
                    <a:p>
                      <a:pPr algn="ctr" fontAlgn="b"/>
                      <a:r>
                        <a:rPr lang="en-US" sz="2000" b="1" u="none" strike="noStrike" dirty="0">
                          <a:solidFill>
                            <a:schemeClr val="bg1"/>
                          </a:solidFill>
                          <a:effectLst/>
                          <a:latin typeface="+mn-lt"/>
                        </a:rPr>
                        <a:t>Lokasi</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err="1">
                          <a:solidFill>
                            <a:schemeClr val="bg1"/>
                          </a:solidFill>
                          <a:effectLst/>
                          <a:latin typeface="+mn-lt"/>
                        </a:rPr>
                        <a:t>Mesin</a:t>
                      </a:r>
                      <a:endParaRPr lang="en-US" sz="2000" b="1" i="0" u="none" strike="noStrike" dirty="0">
                        <a:solidFill>
                          <a:schemeClr val="bg1"/>
                        </a:solidFill>
                        <a:effectLst/>
                        <a:latin typeface="+mn-lt"/>
                      </a:endParaRPr>
                    </a:p>
                  </a:txBody>
                  <a:tcPr marL="9525" marR="9525" marT="9525" marB="0" anchor="b">
                    <a:solidFill>
                      <a:srgbClr val="00B1F2"/>
                    </a:solidFill>
                  </a:tcPr>
                </a:tc>
                <a:tc>
                  <a:txBody>
                    <a:bodyPr/>
                    <a:lstStyle/>
                    <a:p>
                      <a:pPr algn="ctr" fontAlgn="b"/>
                      <a:r>
                        <a:rPr lang="en-US" sz="2000" b="1" u="none" strike="noStrike" dirty="0">
                          <a:solidFill>
                            <a:schemeClr val="bg1"/>
                          </a:solidFill>
                          <a:effectLst/>
                          <a:latin typeface="+mn-lt"/>
                        </a:rPr>
                        <a:t>Total</a:t>
                      </a:r>
                      <a:endParaRPr lang="en-US" sz="2000" b="1" i="0" u="none" strike="noStrike" dirty="0">
                        <a:solidFill>
                          <a:schemeClr val="bg1"/>
                        </a:solidFill>
                        <a:effectLst/>
                        <a:latin typeface="+mn-lt"/>
                      </a:endParaRPr>
                    </a:p>
                  </a:txBody>
                  <a:tcPr marL="9525" marR="9525" marT="9525" marB="0" anchor="b">
                    <a:solidFill>
                      <a:srgbClr val="00B1F2"/>
                    </a:solidFill>
                  </a:tcPr>
                </a:tc>
                <a:extLst>
                  <a:ext uri="{0D108BD9-81ED-4DB2-BD59-A6C34878D82A}">
                    <a16:rowId xmlns:a16="http://schemas.microsoft.com/office/drawing/2014/main" val="1434193256"/>
                  </a:ext>
                </a:extLst>
              </a:tr>
              <a:tr h="190500">
                <a:tc rowSpan="6">
                  <a:txBody>
                    <a:bodyPr/>
                    <a:lstStyle/>
                    <a:p>
                      <a:pPr algn="ctr" fontAlgn="ctr"/>
                      <a:r>
                        <a:rPr lang="en-US" sz="2000" u="none" strike="noStrike">
                          <a:effectLst/>
                          <a:latin typeface="+mn-lt"/>
                        </a:rPr>
                        <a:t>Subkontraktor</a:t>
                      </a:r>
                      <a:endParaRPr lang="en-US" sz="2000" b="0" i="0" u="none" strike="noStrike">
                        <a:solidFill>
                          <a:srgbClr val="000000"/>
                        </a:solidFill>
                        <a:effectLst/>
                        <a:latin typeface="+mn-lt"/>
                      </a:endParaRPr>
                    </a:p>
                  </a:txBody>
                  <a:tcPr marL="9525" marR="9525" marT="9525" marB="0" anchor="ctr"/>
                </a:tc>
                <a:tc>
                  <a:txBody>
                    <a:bodyPr/>
                    <a:lstStyle/>
                    <a:p>
                      <a:pPr algn="l" fontAlgn="b"/>
                      <a:r>
                        <a:rPr lang="en-US" sz="2000" u="none" strike="noStrike">
                          <a:effectLst/>
                          <a:latin typeface="+mn-lt"/>
                        </a:rPr>
                        <a:t>Auto C02 Welder (Rotary)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44301626"/>
                  </a:ext>
                </a:extLst>
              </a:tr>
              <a:tr h="190500">
                <a:tc vMerge="1">
                  <a:txBody>
                    <a:bodyPr/>
                    <a:lstStyle/>
                    <a:p>
                      <a:endParaRPr lang="en-US"/>
                    </a:p>
                  </a:txBody>
                  <a:tcPr/>
                </a:tc>
                <a:tc>
                  <a:txBody>
                    <a:bodyPr/>
                    <a:lstStyle/>
                    <a:p>
                      <a:pPr algn="l" fontAlgn="b"/>
                      <a:r>
                        <a:rPr lang="en-US" sz="2000" u="none" strike="noStrike">
                          <a:effectLst/>
                          <a:latin typeface="+mn-lt"/>
                        </a:rPr>
                        <a:t>Auto C02 Welder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a:effectLst/>
                          <a:latin typeface="+mn-lt"/>
                        </a:rPr>
                        <a:t>2</a:t>
                      </a:r>
                      <a:endParaRPr lang="en-US" sz="20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594823156"/>
                  </a:ext>
                </a:extLst>
              </a:tr>
              <a:tr h="190500">
                <a:tc vMerge="1">
                  <a:txBody>
                    <a:bodyPr/>
                    <a:lstStyle/>
                    <a:p>
                      <a:endParaRPr lang="en-US"/>
                    </a:p>
                  </a:txBody>
                  <a:tcPr/>
                </a:tc>
                <a:tc>
                  <a:txBody>
                    <a:bodyPr/>
                    <a:lstStyle/>
                    <a:p>
                      <a:pPr algn="l" fontAlgn="b"/>
                      <a:r>
                        <a:rPr lang="en-US" sz="2000" u="none" strike="noStrike">
                          <a:effectLst/>
                          <a:latin typeface="+mn-lt"/>
                        </a:rPr>
                        <a:t>Auto C02 Welder 03</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207249284"/>
                  </a:ext>
                </a:extLst>
              </a:tr>
              <a:tr h="190500">
                <a:tc vMerge="1">
                  <a:txBody>
                    <a:bodyPr/>
                    <a:lstStyle/>
                    <a:p>
                      <a:endParaRPr lang="en-US"/>
                    </a:p>
                  </a:txBody>
                  <a:tcPr/>
                </a:tc>
                <a:tc>
                  <a:txBody>
                    <a:bodyPr/>
                    <a:lstStyle/>
                    <a:p>
                      <a:pPr algn="l" fontAlgn="b"/>
                      <a:r>
                        <a:rPr lang="en-US" sz="2000" u="none" strike="noStrike">
                          <a:effectLst/>
                          <a:latin typeface="+mn-lt"/>
                        </a:rPr>
                        <a:t>Auto C02 Welder 04</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41798106"/>
                  </a:ext>
                </a:extLst>
              </a:tr>
              <a:tr h="190500">
                <a:tc vMerge="1">
                  <a:txBody>
                    <a:bodyPr/>
                    <a:lstStyle/>
                    <a:p>
                      <a:endParaRPr lang="en-US"/>
                    </a:p>
                  </a:txBody>
                  <a:tcPr/>
                </a:tc>
                <a:tc>
                  <a:txBody>
                    <a:bodyPr/>
                    <a:lstStyle/>
                    <a:p>
                      <a:pPr algn="l" fontAlgn="b"/>
                      <a:r>
                        <a:rPr lang="en-US" sz="2000" u="none" strike="noStrike">
                          <a:effectLst/>
                          <a:latin typeface="+mn-lt"/>
                        </a:rPr>
                        <a:t>Bor Machine 01</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88757399"/>
                  </a:ext>
                </a:extLst>
              </a:tr>
              <a:tr h="190500">
                <a:tc vMerge="1">
                  <a:txBody>
                    <a:bodyPr/>
                    <a:lstStyle/>
                    <a:p>
                      <a:endParaRPr lang="en-US"/>
                    </a:p>
                  </a:txBody>
                  <a:tcPr/>
                </a:tc>
                <a:tc>
                  <a:txBody>
                    <a:bodyPr/>
                    <a:lstStyle/>
                    <a:p>
                      <a:pPr algn="l" fontAlgn="b"/>
                      <a:r>
                        <a:rPr lang="en-US" sz="2000" u="none" strike="noStrike">
                          <a:effectLst/>
                          <a:latin typeface="+mn-lt"/>
                        </a:rPr>
                        <a:t>Bor Machine 02</a:t>
                      </a:r>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2</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238624693"/>
                  </a:ext>
                </a:extLst>
              </a:tr>
              <a:tr h="247650">
                <a:tc>
                  <a:txBody>
                    <a:bodyPr/>
                    <a:lstStyle/>
                    <a:p>
                      <a:pPr algn="l" fontAlgn="b"/>
                      <a:r>
                        <a:rPr lang="en-US" sz="2000" u="none" strike="noStrike">
                          <a:effectLst/>
                          <a:latin typeface="+mn-lt"/>
                        </a:rPr>
                        <a:t>Grand Total</a:t>
                      </a:r>
                      <a:endParaRPr lang="en-US" sz="2000" b="0" i="0" u="none" strike="noStrike">
                        <a:solidFill>
                          <a:srgbClr val="000000"/>
                        </a:solidFill>
                        <a:effectLst/>
                        <a:latin typeface="+mn-lt"/>
                      </a:endParaRPr>
                    </a:p>
                  </a:txBody>
                  <a:tcPr marL="9525" marR="9525" marT="9525" marB="0" anchor="b"/>
                </a:tc>
                <a:tc>
                  <a:txBody>
                    <a:bodyPr/>
                    <a:lstStyle/>
                    <a:p>
                      <a:pPr algn="l" fontAlgn="b"/>
                      <a:endParaRPr lang="en-US" sz="2000" b="0" i="0" u="none" strike="noStrike">
                        <a:solidFill>
                          <a:srgbClr val="000000"/>
                        </a:solidFill>
                        <a:effectLst/>
                        <a:latin typeface="+mn-lt"/>
                      </a:endParaRPr>
                    </a:p>
                  </a:txBody>
                  <a:tcPr marL="9525" marR="9525" marT="9525" marB="0" anchor="b"/>
                </a:tc>
                <a:tc>
                  <a:txBody>
                    <a:bodyPr/>
                    <a:lstStyle/>
                    <a:p>
                      <a:pPr algn="ctr" fontAlgn="b"/>
                      <a:r>
                        <a:rPr lang="en-US" sz="2000" u="none" strike="noStrike" dirty="0">
                          <a:effectLst/>
                          <a:latin typeface="+mn-lt"/>
                        </a:rPr>
                        <a:t>10</a:t>
                      </a:r>
                      <a:endParaRPr lang="en-US" sz="20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315263471"/>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467872"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51574"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1596580" y="904339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sp>
      <p:graphicFrame>
        <p:nvGraphicFramePr>
          <p:cNvPr id="13" name="Table 13"/>
          <p:cNvGraphicFramePr>
            <a:graphicFrameLocks noGrp="1"/>
          </p:cNvGraphicFramePr>
          <p:nvPr>
            <p:extLst>
              <p:ext uri="{D42A27DB-BD31-4B8C-83A1-F6EECF244321}">
                <p14:modId xmlns:p14="http://schemas.microsoft.com/office/powerpoint/2010/main" val="4013873523"/>
              </p:ext>
            </p:extLst>
          </p:nvPr>
        </p:nvGraphicFramePr>
        <p:xfrm>
          <a:off x="243834" y="475522"/>
          <a:ext cx="14030509" cy="9335950"/>
        </p:xfrm>
        <a:graphic>
          <a:graphicData uri="http://schemas.openxmlformats.org/drawingml/2006/table">
            <a:tbl>
              <a:tblPr/>
              <a:tblGrid>
                <a:gridCol w="3500176">
                  <a:extLst>
                    <a:ext uri="{9D8B030D-6E8A-4147-A177-3AD203B41FA5}">
                      <a16:colId xmlns:a16="http://schemas.microsoft.com/office/drawing/2014/main" val="20000"/>
                    </a:ext>
                  </a:extLst>
                </a:gridCol>
                <a:gridCol w="3902634">
                  <a:extLst>
                    <a:ext uri="{9D8B030D-6E8A-4147-A177-3AD203B41FA5}">
                      <a16:colId xmlns:a16="http://schemas.microsoft.com/office/drawing/2014/main" val="20001"/>
                    </a:ext>
                  </a:extLst>
                </a:gridCol>
                <a:gridCol w="3642525">
                  <a:extLst>
                    <a:ext uri="{9D8B030D-6E8A-4147-A177-3AD203B41FA5}">
                      <a16:colId xmlns:a16="http://schemas.microsoft.com/office/drawing/2014/main" val="20002"/>
                    </a:ext>
                  </a:extLst>
                </a:gridCol>
                <a:gridCol w="2985174">
                  <a:extLst>
                    <a:ext uri="{9D8B030D-6E8A-4147-A177-3AD203B41FA5}">
                      <a16:colId xmlns:a16="http://schemas.microsoft.com/office/drawing/2014/main" val="20003"/>
                    </a:ext>
                  </a:extLst>
                </a:gridCol>
              </a:tblGrid>
              <a:tr h="718150">
                <a:tc>
                  <a:txBody>
                    <a:bodyPr/>
                    <a:lstStyle/>
                    <a:p>
                      <a:pPr algn="ctr">
                        <a:lnSpc>
                          <a:spcPts val="1960"/>
                        </a:lnSpc>
                        <a:defRPr/>
                      </a:pPr>
                      <a:r>
                        <a:rPr lang="en-US" sz="1400" b="1">
                          <a:solidFill>
                            <a:srgbClr val="000000"/>
                          </a:solidFill>
                          <a:latin typeface="Garet Bold"/>
                          <a:ea typeface="Garet Bold"/>
                          <a:cs typeface="Garet Bold"/>
                          <a:sym typeface="Garet Bold"/>
                        </a:rPr>
                        <a:t>Departemen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Analisis Risiko Mutu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Analisis Risiko K3L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Garet Bold"/>
                          <a:ea typeface="Garet Bold"/>
                          <a:cs typeface="Garet Bold"/>
                          <a:sym typeface="Garet Bold"/>
                        </a:rPr>
                        <a:t>HIRADC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8150">
                <a:tc>
                  <a:txBody>
                    <a:bodyPr/>
                    <a:lstStyle/>
                    <a:p>
                      <a:pPr algn="ctr">
                        <a:lnSpc>
                          <a:spcPts val="1960"/>
                        </a:lnSpc>
                        <a:defRPr/>
                      </a:pPr>
                      <a:r>
                        <a:rPr lang="en-US" sz="1400">
                          <a:solidFill>
                            <a:srgbClr val="000000"/>
                          </a:solidFill>
                          <a:latin typeface="Garet"/>
                          <a:ea typeface="Garet"/>
                          <a:cs typeface="Garet"/>
                          <a:sym typeface="Garet"/>
                        </a:rPr>
                        <a:t>CMS</a:t>
                      </a:r>
                      <a:endParaRPr lang="en-US" sz="110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8150">
                <a:tc>
                  <a:txBody>
                    <a:bodyPr/>
                    <a:lstStyle/>
                    <a:p>
                      <a:pPr algn="ctr">
                        <a:lnSpc>
                          <a:spcPts val="1960"/>
                        </a:lnSpc>
                        <a:defRPr/>
                      </a:pPr>
                      <a:r>
                        <a:rPr lang="en-US" sz="1400">
                          <a:solidFill>
                            <a:srgbClr val="000000"/>
                          </a:solidFill>
                          <a:latin typeface="Garet"/>
                          <a:ea typeface="Garet"/>
                          <a:cs typeface="Garet"/>
                          <a:sym typeface="Garet"/>
                        </a:rPr>
                        <a:t>RND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8150">
                <a:tc>
                  <a:txBody>
                    <a:bodyPr/>
                    <a:lstStyle/>
                    <a:p>
                      <a:pPr algn="ctr">
                        <a:lnSpc>
                          <a:spcPts val="1960"/>
                        </a:lnSpc>
                        <a:defRPr/>
                      </a:pPr>
                      <a:r>
                        <a:rPr lang="en-US" sz="1400">
                          <a:solidFill>
                            <a:srgbClr val="000000"/>
                          </a:solidFill>
                          <a:latin typeface="Garet"/>
                          <a:ea typeface="Garet"/>
                          <a:cs typeface="Garet"/>
                          <a:sym typeface="Garet"/>
                        </a:rPr>
                        <a:t>FIACO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8150">
                <a:tc>
                  <a:txBody>
                    <a:bodyPr/>
                    <a:lstStyle/>
                    <a:p>
                      <a:pPr algn="ctr">
                        <a:lnSpc>
                          <a:spcPts val="1960"/>
                        </a:lnSpc>
                        <a:defRPr/>
                      </a:pPr>
                      <a:r>
                        <a:rPr lang="en-US" sz="1400">
                          <a:solidFill>
                            <a:srgbClr val="000000"/>
                          </a:solidFill>
                          <a:latin typeface="Garet"/>
                          <a:ea typeface="Garet"/>
                          <a:cs typeface="Garet"/>
                          <a:sym typeface="Garet"/>
                        </a:rPr>
                        <a:t>PURCHASING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r>
                        <a:rPr lang="en-US" sz="1400">
                          <a:solidFill>
                            <a:srgbClr val="000000"/>
                          </a:solidFill>
                          <a:latin typeface="Garet"/>
                          <a:ea typeface="Garet"/>
                          <a:cs typeface="Garet"/>
                          <a:sym typeface="Garet"/>
                        </a:rPr>
                        <a: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8150">
                <a:tc>
                  <a:txBody>
                    <a:bodyPr/>
                    <a:lstStyle/>
                    <a:p>
                      <a:pPr algn="ctr">
                        <a:lnSpc>
                          <a:spcPts val="1960"/>
                        </a:lnSpc>
                        <a:defRPr/>
                      </a:pPr>
                      <a:r>
                        <a:rPr lang="en-US" sz="1400">
                          <a:solidFill>
                            <a:srgbClr val="000000"/>
                          </a:solidFill>
                          <a:latin typeface="Garet"/>
                          <a:ea typeface="Garet"/>
                          <a:cs typeface="Garet"/>
                          <a:sym typeface="Garet"/>
                        </a:rPr>
                        <a:t>IT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18150">
                <a:tc>
                  <a:txBody>
                    <a:bodyPr/>
                    <a:lstStyle/>
                    <a:p>
                      <a:pPr algn="ctr">
                        <a:lnSpc>
                          <a:spcPts val="1960"/>
                        </a:lnSpc>
                        <a:defRPr/>
                      </a:pPr>
                      <a:r>
                        <a:rPr lang="en-US" sz="1400">
                          <a:solidFill>
                            <a:srgbClr val="000000"/>
                          </a:solidFill>
                          <a:latin typeface="Garet"/>
                          <a:ea typeface="Garet"/>
                          <a:cs typeface="Garet"/>
                          <a:sym typeface="Garet"/>
                        </a:rPr>
                        <a:t>HCGA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18150">
                <a:tc>
                  <a:txBody>
                    <a:bodyPr/>
                    <a:lstStyle/>
                    <a:p>
                      <a:pPr algn="ctr">
                        <a:lnSpc>
                          <a:spcPts val="1960"/>
                        </a:lnSpc>
                        <a:defRPr/>
                      </a:pPr>
                      <a:r>
                        <a:rPr lang="en-US" sz="1400">
                          <a:solidFill>
                            <a:srgbClr val="000000"/>
                          </a:solidFill>
                          <a:latin typeface="Garet"/>
                          <a:ea typeface="Garet"/>
                          <a:cs typeface="Garet"/>
                          <a:sym typeface="Garet"/>
                        </a:rPr>
                        <a:t>*SALES &amp; MARKETING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18150">
                <a:tc>
                  <a:txBody>
                    <a:bodyPr/>
                    <a:lstStyle/>
                    <a:p>
                      <a:pPr algn="ctr">
                        <a:lnSpc>
                          <a:spcPts val="1960"/>
                        </a:lnSpc>
                        <a:defRPr/>
                      </a:pPr>
                      <a:r>
                        <a:rPr lang="en-US" sz="1400">
                          <a:solidFill>
                            <a:srgbClr val="000000"/>
                          </a:solidFill>
                          <a:latin typeface="Garet"/>
                          <a:ea typeface="Garet"/>
                          <a:cs typeface="Garet"/>
                          <a:sym typeface="Garet"/>
                        </a:rPr>
                        <a:t>PRODUKSI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7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7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7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718150">
                <a:tc>
                  <a:txBody>
                    <a:bodyPr/>
                    <a:lstStyle/>
                    <a:p>
                      <a:pPr algn="ctr">
                        <a:lnSpc>
                          <a:spcPts val="700"/>
                        </a:lnSpc>
                        <a:defRPr/>
                      </a:pPr>
                      <a:r>
                        <a:rPr lang="en-US" sz="1400">
                          <a:solidFill>
                            <a:srgbClr val="000000"/>
                          </a:solidFill>
                          <a:latin typeface="Garet"/>
                          <a:ea typeface="Garet"/>
                          <a:cs typeface="Garet"/>
                          <a:sym typeface="Garet"/>
                        </a:rPr>
                        <a:t>ENGINEERING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718150">
                <a:tc>
                  <a:txBody>
                    <a:bodyPr/>
                    <a:lstStyle/>
                    <a:p>
                      <a:pPr algn="ctr">
                        <a:lnSpc>
                          <a:spcPts val="1960"/>
                        </a:lnSpc>
                        <a:defRPr/>
                      </a:pPr>
                      <a:r>
                        <a:rPr lang="en-US" sz="1400">
                          <a:solidFill>
                            <a:srgbClr val="000000"/>
                          </a:solidFill>
                          <a:latin typeface="Garet"/>
                          <a:ea typeface="Garet"/>
                          <a:cs typeface="Garet"/>
                          <a:sym typeface="Garet"/>
                        </a:rPr>
                        <a:t>SCM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718150">
                <a:tc>
                  <a:txBody>
                    <a:bodyPr/>
                    <a:lstStyle/>
                    <a:p>
                      <a:pPr algn="ctr">
                        <a:lnSpc>
                          <a:spcPts val="1960"/>
                        </a:lnSpc>
                        <a:defRPr/>
                      </a:pPr>
                      <a:r>
                        <a:rPr lang="en-US" sz="1400">
                          <a:solidFill>
                            <a:srgbClr val="000000"/>
                          </a:solidFill>
                          <a:latin typeface="Garet"/>
                          <a:ea typeface="Garet"/>
                          <a:cs typeface="Garet"/>
                          <a:sym typeface="Garet"/>
                        </a:rPr>
                        <a:t>QC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718150">
                <a:tc>
                  <a:txBody>
                    <a:bodyPr/>
                    <a:lstStyle/>
                    <a:p>
                      <a:pPr algn="ctr">
                        <a:lnSpc>
                          <a:spcPts val="1960"/>
                        </a:lnSpc>
                        <a:defRPr/>
                      </a:pPr>
                      <a:r>
                        <a:rPr lang="en-US" sz="1400">
                          <a:solidFill>
                            <a:srgbClr val="000000"/>
                          </a:solidFill>
                          <a:latin typeface="Garet"/>
                          <a:ea typeface="Garet"/>
                          <a:cs typeface="Garet"/>
                          <a:sym typeface="Garet"/>
                        </a:rPr>
                        <a:t>MSD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ts val="196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14" name="TextBox 14"/>
          <p:cNvSpPr txBox="1"/>
          <p:nvPr/>
        </p:nvSpPr>
        <p:spPr>
          <a:xfrm>
            <a:off x="14586566" y="1690164"/>
            <a:ext cx="3323150" cy="3632409"/>
          </a:xfrm>
          <a:prstGeom prst="rect">
            <a:avLst/>
          </a:prstGeom>
        </p:spPr>
        <p:txBody>
          <a:bodyPr lIns="0" tIns="0" rIns="0" bIns="0" rtlCol="0" anchor="t">
            <a:spAutoFit/>
          </a:bodyPr>
          <a:lstStyle/>
          <a:p>
            <a:pPr algn="l">
              <a:lnSpc>
                <a:spcPts val="4775"/>
              </a:lnSpc>
              <a:spcBef>
                <a:spcPct val="0"/>
              </a:spcBef>
            </a:pPr>
            <a:r>
              <a:rPr lang="en-US" sz="4775" b="1" spc="-157" dirty="0" err="1">
                <a:solidFill>
                  <a:srgbClr val="1971E7"/>
                </a:solidFill>
                <a:latin typeface="Garet Bold"/>
                <a:ea typeface="Garet Bold"/>
                <a:cs typeface="Garet Bold"/>
                <a:sym typeface="Garet Bold"/>
              </a:rPr>
              <a:t>Efektivitas</a:t>
            </a:r>
            <a:r>
              <a:rPr lang="en-US" sz="4775" b="1" spc="-157" dirty="0">
                <a:solidFill>
                  <a:srgbClr val="1971E7"/>
                </a:solidFill>
                <a:latin typeface="Garet Bold"/>
                <a:ea typeface="Garet Bold"/>
                <a:cs typeface="Garet Bold"/>
                <a:sym typeface="Garet Bold"/>
              </a:rPr>
              <a:t> Tindakan yang </a:t>
            </a:r>
            <a:r>
              <a:rPr lang="en-US" sz="4775" b="1" spc="-157" dirty="0" err="1">
                <a:solidFill>
                  <a:srgbClr val="1971E7"/>
                </a:solidFill>
                <a:latin typeface="Garet Bold"/>
                <a:ea typeface="Garet Bold"/>
                <a:cs typeface="Garet Bold"/>
                <a:sym typeface="Garet Bold"/>
              </a:rPr>
              <a:t>Diambil</a:t>
            </a:r>
            <a:r>
              <a:rPr lang="en-US" sz="4775" b="1" spc="-157" dirty="0">
                <a:solidFill>
                  <a:srgbClr val="1971E7"/>
                </a:solidFill>
                <a:latin typeface="Garet Bold"/>
                <a:ea typeface="Garet Bold"/>
                <a:cs typeface="Garet Bold"/>
                <a:sym typeface="Garet Bold"/>
              </a:rPr>
              <a:t> </a:t>
            </a:r>
            <a:r>
              <a:rPr lang="en-US" sz="4775" b="1" spc="-157" dirty="0" err="1">
                <a:solidFill>
                  <a:srgbClr val="1971E7"/>
                </a:solidFill>
                <a:latin typeface="Garet Bold"/>
                <a:ea typeface="Garet Bold"/>
                <a:cs typeface="Garet Bold"/>
                <a:sym typeface="Garet Bold"/>
              </a:rPr>
              <a:t>Terhadap</a:t>
            </a:r>
            <a:r>
              <a:rPr lang="en-US" sz="4775" b="1" spc="-157" dirty="0">
                <a:solidFill>
                  <a:srgbClr val="1971E7"/>
                </a:solidFill>
                <a:latin typeface="Garet Bold"/>
                <a:ea typeface="Garet Bold"/>
                <a:cs typeface="Garet Bold"/>
                <a:sym typeface="Garet Bold"/>
              </a:rPr>
              <a:t> </a:t>
            </a:r>
            <a:r>
              <a:rPr lang="en-US" sz="4775" b="1" spc="-157" dirty="0" err="1">
                <a:solidFill>
                  <a:srgbClr val="1971E7"/>
                </a:solidFill>
                <a:latin typeface="Garet Bold"/>
                <a:ea typeface="Garet Bold"/>
                <a:cs typeface="Garet Bold"/>
                <a:sym typeface="Garet Bold"/>
              </a:rPr>
              <a:t>Risiko</a:t>
            </a:r>
            <a:endParaRPr lang="en-US" sz="4775" b="1" spc="-157" dirty="0">
              <a:solidFill>
                <a:srgbClr val="1971E7"/>
              </a:solidFill>
              <a:latin typeface="Garet Bold"/>
              <a:ea typeface="Garet Bold"/>
              <a:cs typeface="Garet Bold"/>
              <a:sym typeface="Garet Bold"/>
            </a:endParaRPr>
          </a:p>
        </p:txBody>
      </p:sp>
      <p:sp>
        <p:nvSpPr>
          <p:cNvPr id="15" name="Freeform 15"/>
          <p:cNvSpPr/>
          <p:nvPr/>
        </p:nvSpPr>
        <p:spPr>
          <a:xfrm>
            <a:off x="5483666" y="13236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5483666" y="41870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5483666" y="565312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5483666" y="634807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5483666" y="7066838"/>
            <a:ext cx="485399" cy="485399"/>
          </a:xfrm>
          <a:custGeom>
            <a:avLst/>
            <a:gdLst/>
            <a:ahLst/>
            <a:cxnLst/>
            <a:rect l="l" t="t" r="r" b="b"/>
            <a:pathLst>
              <a:path w="485399" h="485399">
                <a:moveTo>
                  <a:pt x="0" y="0"/>
                </a:moveTo>
                <a:lnTo>
                  <a:pt x="485399" y="0"/>
                </a:lnTo>
                <a:lnTo>
                  <a:pt x="485399" y="485400"/>
                </a:lnTo>
                <a:lnTo>
                  <a:pt x="0" y="485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5483666" y="776178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5483666" y="8485312"/>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5474141" y="918978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9239250" y="13236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2556398" y="13236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9239250" y="2053012"/>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2556398" y="2053012"/>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9239250" y="41870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28"/>
          <p:cNvSpPr/>
          <p:nvPr/>
        </p:nvSpPr>
        <p:spPr>
          <a:xfrm>
            <a:off x="12556398" y="4187030"/>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9239250" y="492007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2556398" y="4920079"/>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9239250" y="565312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12556398" y="565312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9239250" y="634807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34"/>
          <p:cNvSpPr/>
          <p:nvPr/>
        </p:nvSpPr>
        <p:spPr>
          <a:xfrm>
            <a:off x="12556398" y="634807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9239250" y="705255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a:off x="12556398" y="705255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9239250" y="776178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8" name="Freeform 38"/>
          <p:cNvSpPr/>
          <p:nvPr/>
        </p:nvSpPr>
        <p:spPr>
          <a:xfrm>
            <a:off x="12556398" y="7761788"/>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Freeform 39"/>
          <p:cNvSpPr/>
          <p:nvPr/>
        </p:nvSpPr>
        <p:spPr>
          <a:xfrm>
            <a:off x="9239250" y="8485312"/>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0" name="Freeform 40"/>
          <p:cNvSpPr/>
          <p:nvPr/>
        </p:nvSpPr>
        <p:spPr>
          <a:xfrm>
            <a:off x="12556398" y="8485312"/>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1" name="Freeform 41"/>
          <p:cNvSpPr/>
          <p:nvPr/>
        </p:nvSpPr>
        <p:spPr>
          <a:xfrm>
            <a:off x="9239250" y="918978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Freeform 42"/>
          <p:cNvSpPr/>
          <p:nvPr/>
        </p:nvSpPr>
        <p:spPr>
          <a:xfrm>
            <a:off x="12556398" y="918978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3" name="Freeform 43"/>
          <p:cNvSpPr/>
          <p:nvPr/>
        </p:nvSpPr>
        <p:spPr>
          <a:xfrm>
            <a:off x="9239250" y="278606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2556398" y="278606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9239250" y="345398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12556398" y="3453981"/>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16">
            <a:extLst>
              <a:ext uri="{FF2B5EF4-FFF2-40B4-BE49-F238E27FC236}">
                <a16:creationId xmlns:a16="http://schemas.microsoft.com/office/drawing/2014/main" id="{EBBAB55D-AD5C-B037-7574-D410B5D77388}"/>
              </a:ext>
            </a:extLst>
          </p:cNvPr>
          <p:cNvSpPr/>
          <p:nvPr/>
        </p:nvSpPr>
        <p:spPr>
          <a:xfrm>
            <a:off x="5474140" y="4948654"/>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48" name="Freeform 16">
            <a:extLst>
              <a:ext uri="{FF2B5EF4-FFF2-40B4-BE49-F238E27FC236}">
                <a16:creationId xmlns:a16="http://schemas.microsoft.com/office/drawing/2014/main" id="{DA32892C-D62B-8891-874B-4A04DBB7D147}"/>
              </a:ext>
            </a:extLst>
          </p:cNvPr>
          <p:cNvSpPr/>
          <p:nvPr/>
        </p:nvSpPr>
        <p:spPr>
          <a:xfrm>
            <a:off x="5474139" y="3482556"/>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467872"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51574"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1596580" y="904339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8"/>
            <a:stretch>
              <a:fillRect t="-157767" b="-153423"/>
            </a:stretch>
          </a:blipFill>
        </p:spPr>
      </p:sp>
      <p:sp>
        <p:nvSpPr>
          <p:cNvPr id="13" name="TextBox 13"/>
          <p:cNvSpPr txBox="1"/>
          <p:nvPr/>
        </p:nvSpPr>
        <p:spPr>
          <a:xfrm>
            <a:off x="1188086" y="4183576"/>
            <a:ext cx="10792573" cy="2024624"/>
          </a:xfrm>
          <a:prstGeom prst="rect">
            <a:avLst/>
          </a:prstGeom>
        </p:spPr>
        <p:txBody>
          <a:bodyPr lIns="0" tIns="0" rIns="0" bIns="0" rtlCol="0" anchor="t">
            <a:spAutoFit/>
          </a:bodyPr>
          <a:lstStyle/>
          <a:p>
            <a:pPr algn="l">
              <a:lnSpc>
                <a:spcPts val="5291"/>
              </a:lnSpc>
              <a:spcBef>
                <a:spcPct val="0"/>
              </a:spcBef>
            </a:pPr>
            <a:r>
              <a:rPr lang="en-US" sz="5291" b="1" spc="-174" dirty="0" err="1">
                <a:solidFill>
                  <a:srgbClr val="000000"/>
                </a:solidFill>
                <a:latin typeface="Garet Bold"/>
                <a:ea typeface="Garet Bold"/>
                <a:cs typeface="Garet Bold"/>
                <a:sym typeface="Garet Bold"/>
              </a:rPr>
              <a:t>Evaluasi</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untuk</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Analisis</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Risiko</a:t>
            </a:r>
            <a:r>
              <a:rPr lang="en-US" sz="5291" b="1" spc="-174" dirty="0">
                <a:solidFill>
                  <a:srgbClr val="000000"/>
                </a:solidFill>
                <a:latin typeface="Garet Bold"/>
                <a:ea typeface="Garet Bold"/>
                <a:cs typeface="Garet Bold"/>
                <a:sym typeface="Garet Bold"/>
              </a:rPr>
              <a:t> Mutu </a:t>
            </a:r>
            <a:r>
              <a:rPr lang="en-US" sz="5291" b="1" spc="-174" dirty="0" err="1">
                <a:solidFill>
                  <a:srgbClr val="000000"/>
                </a:solidFill>
                <a:latin typeface="Garet Bold"/>
                <a:ea typeface="Garet Bold"/>
                <a:cs typeface="Garet Bold"/>
                <a:sym typeface="Garet Bold"/>
              </a:rPr>
              <a:t>dilakukan</a:t>
            </a:r>
            <a:r>
              <a:rPr lang="en-US" sz="5291" b="1" spc="-174" dirty="0">
                <a:solidFill>
                  <a:srgbClr val="000000"/>
                </a:solidFill>
                <a:latin typeface="Garet Bold"/>
                <a:ea typeface="Garet Bold"/>
                <a:cs typeface="Garet Bold"/>
                <a:sym typeface="Garet Bold"/>
              </a:rPr>
              <a:t> per Semester (</a:t>
            </a:r>
            <a:r>
              <a:rPr lang="en-US" sz="5291" b="1" spc="-174" dirty="0">
                <a:solidFill>
                  <a:srgbClr val="83CA54"/>
                </a:solidFill>
                <a:latin typeface="Garet Bold"/>
                <a:ea typeface="Garet Bold"/>
                <a:cs typeface="Garet Bold"/>
                <a:sym typeface="Garet Bold"/>
              </a:rPr>
              <a:t>pada Bulan Juli</a:t>
            </a:r>
            <a:r>
              <a:rPr lang="en-US" sz="5291" b="1" spc="-174" dirty="0">
                <a:solidFill>
                  <a:srgbClr val="000000"/>
                </a:solidFill>
                <a:latin typeface="Garet Bold"/>
                <a:ea typeface="Garet Bold"/>
                <a:cs typeface="Garet Bold"/>
                <a:sym typeface="Garet Bold"/>
              </a:rPr>
              <a:t> </a:t>
            </a:r>
            <a:r>
              <a:rPr lang="en-US" sz="5291" b="1" spc="-174" dirty="0" err="1">
                <a:solidFill>
                  <a:srgbClr val="000000"/>
                </a:solidFill>
                <a:latin typeface="Garet Bold"/>
                <a:ea typeface="Garet Bold"/>
                <a:cs typeface="Garet Bold"/>
                <a:sym typeface="Garet Bold"/>
              </a:rPr>
              <a:t>utk</a:t>
            </a:r>
            <a:r>
              <a:rPr lang="en-US" sz="5291" b="1" spc="-174" dirty="0">
                <a:solidFill>
                  <a:srgbClr val="000000"/>
                </a:solidFill>
                <a:latin typeface="Garet Bold"/>
                <a:ea typeface="Garet Bold"/>
                <a:cs typeface="Garet Bold"/>
                <a:sym typeface="Garet Bold"/>
              </a:rPr>
              <a:t> Semester 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201347" y="6098540"/>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51574" y="858764"/>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608884" y="208347"/>
            <a:ext cx="1300833" cy="1300833"/>
          </a:xfrm>
          <a:custGeom>
            <a:avLst/>
            <a:gdLst/>
            <a:ahLst/>
            <a:cxnLst/>
            <a:rect l="l" t="t" r="r" b="b"/>
            <a:pathLst>
              <a:path w="1300833" h="1300833">
                <a:moveTo>
                  <a:pt x="0" y="0"/>
                </a:moveTo>
                <a:lnTo>
                  <a:pt x="1300832" y="0"/>
                </a:lnTo>
                <a:lnTo>
                  <a:pt x="1300832" y="1300833"/>
                </a:lnTo>
                <a:lnTo>
                  <a:pt x="0" y="1300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698697"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sp>
        <p:nvSpPr>
          <p:cNvPr id="16" name="TextBox 16"/>
          <p:cNvSpPr txBox="1"/>
          <p:nvPr/>
        </p:nvSpPr>
        <p:spPr>
          <a:xfrm>
            <a:off x="618720" y="750343"/>
            <a:ext cx="7747501" cy="972787"/>
          </a:xfrm>
          <a:prstGeom prst="rect">
            <a:avLst/>
          </a:prstGeom>
        </p:spPr>
        <p:txBody>
          <a:bodyPr lIns="0" tIns="0" rIns="0" bIns="0" rtlCol="0" anchor="t">
            <a:spAutoFit/>
          </a:bodyPr>
          <a:lstStyle/>
          <a:p>
            <a:pPr algn="l">
              <a:lnSpc>
                <a:spcPts val="3798"/>
              </a:lnSpc>
              <a:spcBef>
                <a:spcPct val="0"/>
              </a:spcBef>
            </a:pPr>
            <a:r>
              <a:rPr lang="en-US" sz="3798" b="1" spc="-125" dirty="0" err="1">
                <a:solidFill>
                  <a:srgbClr val="000000"/>
                </a:solidFill>
                <a:latin typeface="Garet Bold"/>
                <a:ea typeface="Garet Bold"/>
                <a:cs typeface="Garet Bold"/>
                <a:sym typeface="Garet Bold"/>
              </a:rPr>
              <a:t>Evaluasi</a:t>
            </a:r>
            <a:r>
              <a:rPr lang="en-US" sz="3798" b="1" spc="-125" dirty="0">
                <a:solidFill>
                  <a:srgbClr val="000000"/>
                </a:solidFill>
                <a:latin typeface="Garet Bold"/>
                <a:ea typeface="Garet Bold"/>
                <a:cs typeface="Garet Bold"/>
                <a:sym typeface="Garet Bold"/>
              </a:rPr>
              <a:t> </a:t>
            </a:r>
            <a:r>
              <a:rPr lang="en-US" sz="3798" b="1" spc="-125" dirty="0" err="1">
                <a:solidFill>
                  <a:srgbClr val="000000"/>
                </a:solidFill>
                <a:latin typeface="Garet Bold"/>
                <a:ea typeface="Garet Bold"/>
                <a:cs typeface="Garet Bold"/>
                <a:sym typeface="Garet Bold"/>
              </a:rPr>
              <a:t>untuk</a:t>
            </a:r>
            <a:r>
              <a:rPr lang="en-US" sz="3798" b="1" spc="-125" dirty="0">
                <a:solidFill>
                  <a:srgbClr val="000000"/>
                </a:solidFill>
                <a:latin typeface="Garet Bold"/>
                <a:ea typeface="Garet Bold"/>
                <a:cs typeface="Garet Bold"/>
                <a:sym typeface="Garet Bold"/>
              </a:rPr>
              <a:t> K3L dan HIRADC </a:t>
            </a:r>
            <a:r>
              <a:rPr lang="en-US" sz="3798" b="1" spc="-125" dirty="0" err="1">
                <a:solidFill>
                  <a:srgbClr val="000000"/>
                </a:solidFill>
                <a:latin typeface="Garet Bold"/>
                <a:ea typeface="Garet Bold"/>
                <a:cs typeface="Garet Bold"/>
                <a:sym typeface="Garet Bold"/>
              </a:rPr>
              <a:t>dilakukan</a:t>
            </a:r>
            <a:r>
              <a:rPr lang="en-US" sz="3798" b="1" spc="-125" dirty="0">
                <a:solidFill>
                  <a:srgbClr val="000000"/>
                </a:solidFill>
                <a:latin typeface="Garet Bold"/>
                <a:ea typeface="Garet Bold"/>
                <a:cs typeface="Garet Bold"/>
                <a:sym typeface="Garet Bold"/>
              </a:rPr>
              <a:t> per </a:t>
            </a:r>
            <a:r>
              <a:rPr lang="en-US" sz="3798" b="1" spc="-125" dirty="0" err="1">
                <a:solidFill>
                  <a:srgbClr val="83CA54"/>
                </a:solidFill>
                <a:latin typeface="Garet Bold"/>
                <a:ea typeface="Garet Bold"/>
                <a:cs typeface="Garet Bold"/>
                <a:sym typeface="Garet Bold"/>
              </a:rPr>
              <a:t>Kejadian</a:t>
            </a:r>
            <a:r>
              <a:rPr lang="en-US" sz="3798" b="1" spc="-125" dirty="0">
                <a:solidFill>
                  <a:srgbClr val="000000"/>
                </a:solidFill>
                <a:latin typeface="Garet Bold"/>
                <a:ea typeface="Garet Bold"/>
                <a:cs typeface="Garet Bold"/>
                <a:sym typeface="Garet Bold"/>
              </a:rPr>
              <a:t>.</a:t>
            </a:r>
          </a:p>
        </p:txBody>
      </p:sp>
      <p:sp>
        <p:nvSpPr>
          <p:cNvPr id="17" name="TextBox 17"/>
          <p:cNvSpPr txBox="1"/>
          <p:nvPr/>
        </p:nvSpPr>
        <p:spPr>
          <a:xfrm>
            <a:off x="732375" y="3900448"/>
            <a:ext cx="3412115" cy="422275"/>
          </a:xfrm>
          <a:prstGeom prst="rect">
            <a:avLst/>
          </a:prstGeom>
        </p:spPr>
        <p:txBody>
          <a:bodyPr lIns="0" tIns="0" rIns="0" bIns="0" rtlCol="0" anchor="t">
            <a:spAutoFit/>
          </a:bodyPr>
          <a:lstStyle/>
          <a:p>
            <a:pPr algn="l">
              <a:lnSpc>
                <a:spcPts val="3499"/>
              </a:lnSpc>
            </a:pPr>
            <a:r>
              <a:rPr lang="en-US" sz="2499" spc="-87">
                <a:solidFill>
                  <a:srgbClr val="000000"/>
                </a:solidFill>
                <a:latin typeface="Garet"/>
                <a:ea typeface="Garet"/>
                <a:cs typeface="Garet"/>
                <a:sym typeface="Garet"/>
              </a:rPr>
              <a:t>Pengedalian Risiko:</a:t>
            </a:r>
          </a:p>
        </p:txBody>
      </p:sp>
      <p:graphicFrame>
        <p:nvGraphicFramePr>
          <p:cNvPr id="20" name="Table 19">
            <a:extLst>
              <a:ext uri="{FF2B5EF4-FFF2-40B4-BE49-F238E27FC236}">
                <a16:creationId xmlns:a16="http://schemas.microsoft.com/office/drawing/2014/main" id="{DFB3B69B-4991-B1EF-9483-9C5ACB57B356}"/>
              </a:ext>
            </a:extLst>
          </p:cNvPr>
          <p:cNvGraphicFramePr>
            <a:graphicFrameLocks noGrp="1"/>
          </p:cNvGraphicFramePr>
          <p:nvPr>
            <p:extLst>
              <p:ext uri="{D42A27DB-BD31-4B8C-83A1-F6EECF244321}">
                <p14:modId xmlns:p14="http://schemas.microsoft.com/office/powerpoint/2010/main" val="1920727811"/>
              </p:ext>
            </p:extLst>
          </p:nvPr>
        </p:nvGraphicFramePr>
        <p:xfrm>
          <a:off x="629503" y="1905282"/>
          <a:ext cx="17177345" cy="4041160"/>
        </p:xfrm>
        <a:graphic>
          <a:graphicData uri="http://schemas.openxmlformats.org/drawingml/2006/table">
            <a:tbl>
              <a:tblPr>
                <a:tableStyleId>{5C22544A-7EE6-4342-B048-85BDC9FD1C3A}</a:tableStyleId>
              </a:tblPr>
              <a:tblGrid>
                <a:gridCol w="1275497">
                  <a:extLst>
                    <a:ext uri="{9D8B030D-6E8A-4147-A177-3AD203B41FA5}">
                      <a16:colId xmlns:a16="http://schemas.microsoft.com/office/drawing/2014/main" val="551545085"/>
                    </a:ext>
                  </a:extLst>
                </a:gridCol>
                <a:gridCol w="2514600">
                  <a:extLst>
                    <a:ext uri="{9D8B030D-6E8A-4147-A177-3AD203B41FA5}">
                      <a16:colId xmlns:a16="http://schemas.microsoft.com/office/drawing/2014/main" val="3043347156"/>
                    </a:ext>
                  </a:extLst>
                </a:gridCol>
                <a:gridCol w="1752600">
                  <a:extLst>
                    <a:ext uri="{9D8B030D-6E8A-4147-A177-3AD203B41FA5}">
                      <a16:colId xmlns:a16="http://schemas.microsoft.com/office/drawing/2014/main" val="107730727"/>
                    </a:ext>
                  </a:extLst>
                </a:gridCol>
                <a:gridCol w="1981200">
                  <a:extLst>
                    <a:ext uri="{9D8B030D-6E8A-4147-A177-3AD203B41FA5}">
                      <a16:colId xmlns:a16="http://schemas.microsoft.com/office/drawing/2014/main" val="2290845433"/>
                    </a:ext>
                  </a:extLst>
                </a:gridCol>
                <a:gridCol w="3352800">
                  <a:extLst>
                    <a:ext uri="{9D8B030D-6E8A-4147-A177-3AD203B41FA5}">
                      <a16:colId xmlns:a16="http://schemas.microsoft.com/office/drawing/2014/main" val="807819676"/>
                    </a:ext>
                  </a:extLst>
                </a:gridCol>
                <a:gridCol w="1278234">
                  <a:extLst>
                    <a:ext uri="{9D8B030D-6E8A-4147-A177-3AD203B41FA5}">
                      <a16:colId xmlns:a16="http://schemas.microsoft.com/office/drawing/2014/main" val="3535721040"/>
                    </a:ext>
                  </a:extLst>
                </a:gridCol>
                <a:gridCol w="1674138">
                  <a:extLst>
                    <a:ext uri="{9D8B030D-6E8A-4147-A177-3AD203B41FA5}">
                      <a16:colId xmlns:a16="http://schemas.microsoft.com/office/drawing/2014/main" val="3999623430"/>
                    </a:ext>
                  </a:extLst>
                </a:gridCol>
                <a:gridCol w="1674138">
                  <a:extLst>
                    <a:ext uri="{9D8B030D-6E8A-4147-A177-3AD203B41FA5}">
                      <a16:colId xmlns:a16="http://schemas.microsoft.com/office/drawing/2014/main" val="1530206654"/>
                    </a:ext>
                  </a:extLst>
                </a:gridCol>
                <a:gridCol w="1674138">
                  <a:extLst>
                    <a:ext uri="{9D8B030D-6E8A-4147-A177-3AD203B41FA5}">
                      <a16:colId xmlns:a16="http://schemas.microsoft.com/office/drawing/2014/main" val="4007112328"/>
                    </a:ext>
                  </a:extLst>
                </a:gridCol>
              </a:tblGrid>
              <a:tr h="306809">
                <a:tc rowSpan="2">
                  <a:txBody>
                    <a:bodyPr/>
                    <a:lstStyle/>
                    <a:p>
                      <a:pPr algn="ctr" fontAlgn="ctr"/>
                      <a:r>
                        <a:rPr lang="en-US" sz="1800" b="1" u="none" strike="noStrike" dirty="0" err="1">
                          <a:solidFill>
                            <a:schemeClr val="bg1"/>
                          </a:solidFill>
                          <a:effectLst/>
                        </a:rPr>
                        <a:t>Tgl</a:t>
                      </a:r>
                      <a:r>
                        <a:rPr lang="en-US" sz="1800" b="1" u="none" strike="noStrike" dirty="0">
                          <a:solidFill>
                            <a:schemeClr val="bg1"/>
                          </a:solidFill>
                          <a:effectLst/>
                        </a:rPr>
                        <a:t>. </a:t>
                      </a:r>
                      <a:r>
                        <a:rPr lang="en-US" sz="1800" b="1" u="none" strike="noStrike" dirty="0" err="1">
                          <a:solidFill>
                            <a:schemeClr val="bg1"/>
                          </a:solidFill>
                          <a:effectLst/>
                        </a:rPr>
                        <a:t>Kejadian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a:solidFill>
                            <a:schemeClr val="bg1"/>
                          </a:solidFill>
                          <a:effectLst/>
                        </a:rPr>
                        <a:t>Nama</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a:solidFill>
                            <a:schemeClr val="bg1"/>
                          </a:solidFill>
                          <a:effectLst/>
                        </a:rPr>
                        <a:t>Bagian</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dirty="0">
                          <a:solidFill>
                            <a:schemeClr val="bg1"/>
                          </a:solidFill>
                          <a:effectLst/>
                        </a:rPr>
                        <a:t>Lokasi </a:t>
                      </a:r>
                      <a:r>
                        <a:rPr lang="en-US" sz="1800" b="1" u="none" strike="noStrike" dirty="0" err="1">
                          <a:solidFill>
                            <a:schemeClr val="bg1"/>
                          </a:solidFill>
                          <a:effectLst/>
                        </a:rPr>
                        <a:t>Kejadian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rowSpan="2">
                  <a:txBody>
                    <a:bodyPr/>
                    <a:lstStyle/>
                    <a:p>
                      <a:pPr algn="ctr" fontAlgn="ctr"/>
                      <a:r>
                        <a:rPr lang="en-US" sz="1800" b="1" u="none" strike="noStrike" dirty="0">
                          <a:solidFill>
                            <a:schemeClr val="bg1"/>
                          </a:solidFill>
                          <a:effectLst/>
                        </a:rPr>
                        <a:t>Bagian </a:t>
                      </a:r>
                      <a:r>
                        <a:rPr lang="en-US" sz="1800" b="1" u="none" strike="noStrike" dirty="0" err="1">
                          <a:solidFill>
                            <a:schemeClr val="bg1"/>
                          </a:solidFill>
                          <a:effectLst/>
                        </a:rPr>
                        <a:t>yg</a:t>
                      </a:r>
                      <a:r>
                        <a:rPr lang="en-US" sz="1800" b="1" u="none" strike="noStrike" dirty="0">
                          <a:solidFill>
                            <a:schemeClr val="bg1"/>
                          </a:solidFill>
                          <a:effectLst/>
                        </a:rPr>
                        <a:t> </a:t>
                      </a:r>
                      <a:r>
                        <a:rPr lang="en-US" sz="1800" b="1" u="none" strike="noStrike" dirty="0" err="1">
                          <a:solidFill>
                            <a:schemeClr val="bg1"/>
                          </a:solidFill>
                          <a:effectLst/>
                        </a:rPr>
                        <a:t>Cedera</a:t>
                      </a:r>
                      <a:r>
                        <a:rPr lang="en-US" sz="1800" b="1" u="none" strike="noStrike" dirty="0">
                          <a:solidFill>
                            <a:schemeClr val="bg1"/>
                          </a:solidFill>
                          <a:effectLst/>
                        </a:rPr>
                        <a:t> </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gridSpan="4">
                  <a:txBody>
                    <a:bodyPr/>
                    <a:lstStyle/>
                    <a:p>
                      <a:pPr algn="ctr" fontAlgn="ctr"/>
                      <a:r>
                        <a:rPr lang="en-US" sz="1800" b="1" u="none" strike="noStrike">
                          <a:solidFill>
                            <a:schemeClr val="bg1"/>
                          </a:solidFill>
                          <a:effectLst/>
                        </a:rPr>
                        <a:t>Kehilangan Jam Kerja</a:t>
                      </a:r>
                      <a:endParaRPr lang="en-US" sz="1800" b="1" i="0" u="none" strike="noStrike">
                        <a:solidFill>
                          <a:schemeClr val="bg1"/>
                        </a:solidFill>
                        <a:effectLst/>
                        <a:latin typeface="Calibri" panose="020F0502020204030204" pitchFamily="34" charset="0"/>
                      </a:endParaRPr>
                    </a:p>
                  </a:txBody>
                  <a:tcPr marL="7195" marR="7195" marT="7195" marB="0" anchor="ctr">
                    <a:solidFill>
                      <a:srgbClr val="0049A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6124533"/>
                  </a:ext>
                </a:extLst>
              </a:tr>
              <a:tr h="30680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800" b="1" u="none" strike="noStrike" dirty="0">
                          <a:solidFill>
                            <a:schemeClr val="bg1"/>
                          </a:solidFill>
                          <a:effectLst/>
                        </a:rPr>
                        <a:t>Per Awal</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Per Akhir</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Total Hari</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tc>
                  <a:txBody>
                    <a:bodyPr/>
                    <a:lstStyle/>
                    <a:p>
                      <a:pPr algn="ctr" fontAlgn="ctr"/>
                      <a:r>
                        <a:rPr lang="en-US" sz="1800" b="1" u="none" strike="noStrike" dirty="0">
                          <a:solidFill>
                            <a:schemeClr val="bg1"/>
                          </a:solidFill>
                          <a:effectLst/>
                        </a:rPr>
                        <a:t>Total Jam</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0049AB"/>
                    </a:solidFill>
                  </a:tcPr>
                </a:tc>
                <a:extLst>
                  <a:ext uri="{0D108BD9-81ED-4DB2-BD59-A6C34878D82A}">
                    <a16:rowId xmlns:a16="http://schemas.microsoft.com/office/drawing/2014/main" val="2407451793"/>
                  </a:ext>
                </a:extLst>
              </a:tr>
              <a:tr h="605776">
                <a:tc>
                  <a:txBody>
                    <a:bodyPr/>
                    <a:lstStyle/>
                    <a:p>
                      <a:pPr algn="ctr" fontAlgn="ctr"/>
                      <a:r>
                        <a:rPr lang="en-US" sz="1800" u="none" strike="noStrike" dirty="0">
                          <a:effectLst/>
                        </a:rPr>
                        <a:t>04-03-25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KATMO LESMANA</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D.6.2 R and D</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Assembling Nursing Bed</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fi-FI" sz="1800" u="none" strike="noStrike">
                          <a:effectLst/>
                        </a:rPr>
                        <a:t>Luka Sobek pada jari telunjuk bagian kiri</a:t>
                      </a:r>
                      <a:endParaRPr lang="fi-FI"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04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07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24</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145488252"/>
                  </a:ext>
                </a:extLst>
              </a:tr>
              <a:tr h="605776">
                <a:tc>
                  <a:txBody>
                    <a:bodyPr/>
                    <a:lstStyle/>
                    <a:p>
                      <a:pPr algn="ctr" fontAlgn="ctr"/>
                      <a:r>
                        <a:rPr lang="en-US" sz="1800" u="none" strike="noStrike" dirty="0">
                          <a:effectLst/>
                        </a:rPr>
                        <a:t>07-03-25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PANJI SOLEHUDIN</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D.2.3 ENG SUPPORT</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en-US" sz="1800" u="none" strike="noStrike" dirty="0">
                          <a:effectLst/>
                        </a:rPr>
                        <a:t>Engineering </a:t>
                      </a:r>
                      <a:r>
                        <a:rPr lang="en-US" sz="1800" u="none" strike="noStrike" dirty="0" err="1">
                          <a:effectLst/>
                        </a:rPr>
                        <a:t>Wokshop</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ctr"/>
                      <a:r>
                        <a:rPr lang="fi-FI" sz="1800" u="none" strike="noStrike" dirty="0">
                          <a:effectLst/>
                        </a:rPr>
                        <a:t>Patah Tulang pada lengan bagian kiri</a:t>
                      </a:r>
                      <a:endParaRPr lang="fi-FI"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07 Maret 2025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19 Maret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97</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721127605"/>
                  </a:ext>
                </a:extLst>
              </a:tr>
              <a:tr h="904743">
                <a:tc>
                  <a:txBody>
                    <a:bodyPr/>
                    <a:lstStyle/>
                    <a:p>
                      <a:pPr algn="ctr" fontAlgn="ctr"/>
                      <a:r>
                        <a:rPr lang="en-US" sz="1800" u="none" strike="noStrike" dirty="0">
                          <a:effectLst/>
                        </a:rPr>
                        <a:t>08-05-25</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M RAMZAN SUBAGJA</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D.1.107 KONSTRUKSI MULTY WELDING</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err="1">
                          <a:effectLst/>
                        </a:rPr>
                        <a:t>Kontruksi</a:t>
                      </a:r>
                      <a:r>
                        <a:rPr lang="en-US" sz="1800" u="none" strike="noStrike" dirty="0">
                          <a:effectLst/>
                        </a:rPr>
                        <a:t> Welding</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a:effectLst/>
                        </a:rPr>
                        <a:t>Mata</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07 Mei 2025</a:t>
                      </a:r>
                      <a:endParaRPr lang="en-US" sz="18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08 Mei 2025</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3477116009"/>
                  </a:ext>
                </a:extLst>
              </a:tr>
              <a:tr h="1004438">
                <a:tc>
                  <a:txBody>
                    <a:bodyPr/>
                    <a:lstStyle/>
                    <a:p>
                      <a:pPr algn="ctr" fontAlgn="ctr"/>
                      <a:r>
                        <a:rPr lang="en-US" sz="1800" u="none" strike="noStrike" dirty="0">
                          <a:effectLst/>
                        </a:rPr>
                        <a:t>20-05-25</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a:effectLst/>
                        </a:rPr>
                        <a:t>PRADIPTA FADILATUL IMAN</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C.3.3 BRAND AND MARKET RESEARCH</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Area Loading DC Baros</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l" fontAlgn="ctr"/>
                      <a:r>
                        <a:rPr lang="en-US" sz="1800" u="none" strike="noStrike" dirty="0">
                          <a:effectLst/>
                        </a:rPr>
                        <a:t>Luka pada Dada</a:t>
                      </a:r>
                      <a:endParaRPr lang="en-US" sz="1800" b="0" i="0" u="none" strike="noStrike" dirty="0">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a:effectLst/>
                        </a:rPr>
                        <a:t>20 Mei 2025</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a:effectLst/>
                        </a:rPr>
                        <a:t>21 Mei 2025</a:t>
                      </a:r>
                      <a:endParaRPr lang="en-US" sz="1800" b="0" i="0" u="none" strike="noStrike">
                        <a:solidFill>
                          <a:srgbClr val="000000"/>
                        </a:solidFill>
                        <a:effectLst/>
                        <a:latin typeface="Roboto" panose="02000000000000000000" pitchFamily="2" charset="0"/>
                      </a:endParaRPr>
                    </a:p>
                  </a:txBody>
                  <a:tcPr marL="7195" marR="7195" marT="7195" marB="0"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3465636481"/>
                  </a:ext>
                </a:extLst>
              </a:tr>
              <a:tr h="306809">
                <a:tc gridSpan="7">
                  <a:txBody>
                    <a:bodyPr/>
                    <a:lstStyle/>
                    <a:p>
                      <a:pPr algn="ctr" fontAlgn="b"/>
                      <a:r>
                        <a:rPr lang="en-US" sz="1800" b="1" u="none" strike="noStrike" dirty="0">
                          <a:effectLst/>
                        </a:rPr>
                        <a:t>TOTAL KEHILANGAN</a:t>
                      </a:r>
                      <a:endParaRPr lang="en-US" sz="1800" b="1" i="0" u="none" strike="noStrike" dirty="0">
                        <a:solidFill>
                          <a:srgbClr val="000000"/>
                        </a:solidFill>
                        <a:effectLst/>
                        <a:latin typeface="Calibri" panose="020F0502020204030204" pitchFamily="34" charset="0"/>
                      </a:endParaRPr>
                    </a:p>
                  </a:txBody>
                  <a:tcPr marL="7195" marR="7195" marT="719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800" b="1" u="none" strike="noStrike" dirty="0">
                          <a:effectLst/>
                        </a:rPr>
                        <a:t>19</a:t>
                      </a:r>
                      <a:endParaRPr lang="en-US" sz="1800" b="1" i="0" u="none" strike="noStrike" dirty="0">
                        <a:solidFill>
                          <a:srgbClr val="000000"/>
                        </a:solidFill>
                        <a:effectLst/>
                        <a:latin typeface="Calibri" panose="020F0502020204030204" pitchFamily="34" charset="0"/>
                      </a:endParaRPr>
                    </a:p>
                  </a:txBody>
                  <a:tcPr marL="7195" marR="7195" marT="7195" marB="0" anchor="b"/>
                </a:tc>
                <a:tc>
                  <a:txBody>
                    <a:bodyPr/>
                    <a:lstStyle/>
                    <a:p>
                      <a:pPr algn="ctr" fontAlgn="b"/>
                      <a:r>
                        <a:rPr lang="en-US" sz="1800" b="1" u="none" strike="noStrike" dirty="0">
                          <a:effectLst/>
                        </a:rPr>
                        <a:t>153</a:t>
                      </a:r>
                      <a:endParaRPr lang="en-US" sz="1800" b="1" i="0" u="none" strike="noStrike" dirty="0">
                        <a:solidFill>
                          <a:srgbClr val="000000"/>
                        </a:solidFill>
                        <a:effectLst/>
                        <a:latin typeface="Calibri" panose="020F0502020204030204" pitchFamily="34" charset="0"/>
                      </a:endParaRPr>
                    </a:p>
                  </a:txBody>
                  <a:tcPr marL="7195" marR="7195" marT="7195" marB="0" anchor="b"/>
                </a:tc>
                <a:extLst>
                  <a:ext uri="{0D108BD9-81ED-4DB2-BD59-A6C34878D82A}">
                    <a16:rowId xmlns:a16="http://schemas.microsoft.com/office/drawing/2014/main" val="3603033642"/>
                  </a:ext>
                </a:extLst>
              </a:tr>
            </a:tbl>
          </a:graphicData>
        </a:graphic>
      </p:graphicFrame>
      <p:graphicFrame>
        <p:nvGraphicFramePr>
          <p:cNvPr id="21" name="Table 20">
            <a:extLst>
              <a:ext uri="{FF2B5EF4-FFF2-40B4-BE49-F238E27FC236}">
                <a16:creationId xmlns:a16="http://schemas.microsoft.com/office/drawing/2014/main" id="{9BC90DDD-B238-8AF1-7F7B-7A867BDB5C75}"/>
              </a:ext>
            </a:extLst>
          </p:cNvPr>
          <p:cNvGraphicFramePr>
            <a:graphicFrameLocks noGrp="1"/>
          </p:cNvGraphicFramePr>
          <p:nvPr>
            <p:extLst>
              <p:ext uri="{D42A27DB-BD31-4B8C-83A1-F6EECF244321}">
                <p14:modId xmlns:p14="http://schemas.microsoft.com/office/powerpoint/2010/main" val="715132925"/>
              </p:ext>
            </p:extLst>
          </p:nvPr>
        </p:nvGraphicFramePr>
        <p:xfrm>
          <a:off x="629503" y="7227245"/>
          <a:ext cx="12571844" cy="2309412"/>
        </p:xfrm>
        <a:graphic>
          <a:graphicData uri="http://schemas.openxmlformats.org/drawingml/2006/table">
            <a:tbl>
              <a:tblPr>
                <a:tableStyleId>{5C22544A-7EE6-4342-B048-85BDC9FD1C3A}</a:tableStyleId>
              </a:tblPr>
              <a:tblGrid>
                <a:gridCol w="1328289">
                  <a:extLst>
                    <a:ext uri="{9D8B030D-6E8A-4147-A177-3AD203B41FA5}">
                      <a16:colId xmlns:a16="http://schemas.microsoft.com/office/drawing/2014/main" val="2967363707"/>
                    </a:ext>
                  </a:extLst>
                </a:gridCol>
                <a:gridCol w="1685577">
                  <a:extLst>
                    <a:ext uri="{9D8B030D-6E8A-4147-A177-3AD203B41FA5}">
                      <a16:colId xmlns:a16="http://schemas.microsoft.com/office/drawing/2014/main" val="2840794252"/>
                    </a:ext>
                  </a:extLst>
                </a:gridCol>
                <a:gridCol w="6121015">
                  <a:extLst>
                    <a:ext uri="{9D8B030D-6E8A-4147-A177-3AD203B41FA5}">
                      <a16:colId xmlns:a16="http://schemas.microsoft.com/office/drawing/2014/main" val="2481972020"/>
                    </a:ext>
                  </a:extLst>
                </a:gridCol>
                <a:gridCol w="1773478">
                  <a:extLst>
                    <a:ext uri="{9D8B030D-6E8A-4147-A177-3AD203B41FA5}">
                      <a16:colId xmlns:a16="http://schemas.microsoft.com/office/drawing/2014/main" val="2056531785"/>
                    </a:ext>
                  </a:extLst>
                </a:gridCol>
                <a:gridCol w="1663485">
                  <a:extLst>
                    <a:ext uri="{9D8B030D-6E8A-4147-A177-3AD203B41FA5}">
                      <a16:colId xmlns:a16="http://schemas.microsoft.com/office/drawing/2014/main" val="1775210627"/>
                    </a:ext>
                  </a:extLst>
                </a:gridCol>
              </a:tblGrid>
              <a:tr h="745502">
                <a:tc>
                  <a:txBody>
                    <a:bodyPr/>
                    <a:lstStyle/>
                    <a:p>
                      <a:pPr algn="ctr" fontAlgn="ctr"/>
                      <a:r>
                        <a:rPr lang="en-US" sz="1800" b="1" u="none" strike="noStrike" dirty="0">
                          <a:solidFill>
                            <a:schemeClr val="bg1"/>
                          </a:solidFill>
                          <a:effectLst/>
                        </a:rPr>
                        <a:t>No</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err="1">
                          <a:solidFill>
                            <a:schemeClr val="bg1"/>
                          </a:solidFill>
                          <a:effectLst/>
                        </a:rPr>
                        <a:t>Departemen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a:solidFill>
                            <a:schemeClr val="bg1"/>
                          </a:solidFill>
                          <a:effectLst/>
                        </a:rPr>
                        <a:t>Tindakan </a:t>
                      </a:r>
                      <a:r>
                        <a:rPr lang="en-US" sz="1800" b="1" u="none" strike="noStrike" dirty="0" err="1">
                          <a:solidFill>
                            <a:schemeClr val="bg1"/>
                          </a:solidFill>
                          <a:effectLst/>
                        </a:rPr>
                        <a:t>Perbaikan</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u="none" strike="noStrike" dirty="0" err="1">
                          <a:solidFill>
                            <a:schemeClr val="bg1"/>
                          </a:solidFill>
                          <a:effectLst/>
                        </a:rPr>
                        <a:t>Progres</a:t>
                      </a:r>
                      <a:endParaRPr lang="en-US" sz="1800" b="1" i="0" u="none" strike="noStrike" dirty="0">
                        <a:solidFill>
                          <a:schemeClr val="bg1"/>
                        </a:solidFill>
                        <a:effectLst/>
                        <a:latin typeface="Calibri" panose="020F0502020204030204" pitchFamily="34" charset="0"/>
                      </a:endParaRPr>
                    </a:p>
                  </a:txBody>
                  <a:tcPr marL="7195" marR="7195" marT="7195" marB="0" anchor="ctr">
                    <a:solidFill>
                      <a:srgbClr val="45A834"/>
                    </a:solidFill>
                  </a:tcPr>
                </a:tc>
                <a:tc>
                  <a:txBody>
                    <a:bodyPr/>
                    <a:lstStyle/>
                    <a:p>
                      <a:pPr algn="ctr" fontAlgn="ctr"/>
                      <a:r>
                        <a:rPr lang="en-US" sz="1800" b="1" i="0" u="none" strike="noStrike" dirty="0">
                          <a:solidFill>
                            <a:schemeClr val="bg1"/>
                          </a:solidFill>
                          <a:effectLst/>
                          <a:latin typeface="Calibri" panose="020F0502020204030204" pitchFamily="34" charset="0"/>
                        </a:rPr>
                        <a:t>Status</a:t>
                      </a:r>
                    </a:p>
                  </a:txBody>
                  <a:tcPr marL="7195" marR="7195" marT="7195" marB="0" anchor="ctr">
                    <a:solidFill>
                      <a:srgbClr val="45A834"/>
                    </a:solidFill>
                  </a:tcPr>
                </a:tc>
                <a:extLst>
                  <a:ext uri="{0D108BD9-81ED-4DB2-BD59-A6C34878D82A}">
                    <a16:rowId xmlns:a16="http://schemas.microsoft.com/office/drawing/2014/main" val="3245555598"/>
                  </a:ext>
                </a:extLst>
              </a:tr>
              <a:tr h="781466">
                <a:tc>
                  <a:txBody>
                    <a:bodyPr/>
                    <a:lstStyle/>
                    <a:p>
                      <a:pPr algn="ctr" fontAlgn="ctr"/>
                      <a:r>
                        <a:rPr lang="en-US" sz="1800" b="0" i="0" u="none" strike="noStrike" dirty="0">
                          <a:solidFill>
                            <a:srgbClr val="000000"/>
                          </a:solidFill>
                          <a:effectLst/>
                          <a:latin typeface="Calibri" panose="020F0502020204030204" pitchFamily="34" charset="0"/>
                        </a:rPr>
                        <a:t>1</a:t>
                      </a:r>
                    </a:p>
                  </a:txBody>
                  <a:tcPr marL="7195" marR="7195" marT="7195" marB="0" anchor="ctr"/>
                </a:tc>
                <a:tc>
                  <a:txBody>
                    <a:bodyPr/>
                    <a:lstStyle/>
                    <a:p>
                      <a:pPr algn="l" fontAlgn="ctr"/>
                      <a:r>
                        <a:rPr lang="en-US" sz="1800" b="0" i="0" u="none" strike="noStrike" dirty="0">
                          <a:solidFill>
                            <a:srgbClr val="000000"/>
                          </a:solidFill>
                          <a:effectLst/>
                          <a:latin typeface="Calibri" panose="020F0502020204030204" pitchFamily="34" charset="0"/>
                        </a:rPr>
                        <a:t>HCGA</a:t>
                      </a:r>
                    </a:p>
                  </a:txBody>
                  <a:tcPr marL="7195" marR="7195" marT="7195" marB="0" anchor="ctr"/>
                </a:tc>
                <a:tc>
                  <a:txBody>
                    <a:bodyPr/>
                    <a:lstStyle/>
                    <a:p>
                      <a:pPr marL="0" indent="0" algn="l" fontAlgn="ctr">
                        <a:buNone/>
                      </a:pPr>
                      <a:r>
                        <a:rPr lang="de-DE" sz="1800" u="none" strike="noStrike" dirty="0">
                          <a:effectLst/>
                        </a:rPr>
                        <a:t>Penggantian APD baru pada bagian yang mengalami kecelakaan kerja.</a:t>
                      </a: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100%</a:t>
                      </a:r>
                    </a:p>
                  </a:txBody>
                  <a:tcPr marL="7195" marR="7195" marT="7195" marB="0" anchor="ctr"/>
                </a:tc>
                <a:tc>
                  <a:txBody>
                    <a:bodyPr/>
                    <a:lstStyle/>
                    <a:p>
                      <a:pPr algn="ctr" fontAlgn="ctr"/>
                      <a:r>
                        <a:rPr lang="en-US" sz="1800" b="0" i="0" u="none" strike="noStrike" dirty="0" err="1">
                          <a:solidFill>
                            <a:srgbClr val="000000"/>
                          </a:solidFill>
                          <a:effectLst/>
                          <a:latin typeface="Calibri" panose="020F0502020204030204" pitchFamily="34" charset="0"/>
                        </a:rPr>
                        <a:t>Efektif</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544988216"/>
                  </a:ext>
                </a:extLst>
              </a:tr>
              <a:tr h="782444">
                <a:tc>
                  <a:txBody>
                    <a:bodyPr/>
                    <a:lstStyle/>
                    <a:p>
                      <a:pPr algn="ctr" fontAlgn="ctr"/>
                      <a:r>
                        <a:rPr lang="en-US" sz="1800" b="0" i="0" u="none" strike="noStrike" dirty="0">
                          <a:solidFill>
                            <a:srgbClr val="000000"/>
                          </a:solidFill>
                          <a:effectLst/>
                          <a:latin typeface="Calibri" panose="020F0502020204030204" pitchFamily="34" charset="0"/>
                        </a:rPr>
                        <a:t>2</a:t>
                      </a:r>
                    </a:p>
                  </a:txBody>
                  <a:tcPr marL="7195" marR="7195" marT="7195" marB="0" anchor="ctr"/>
                </a:tc>
                <a:tc>
                  <a:txBody>
                    <a:bodyPr/>
                    <a:lstStyle/>
                    <a:p>
                      <a:pPr algn="l" fontAlgn="ctr"/>
                      <a:r>
                        <a:rPr lang="en-US" sz="1800" b="0" i="0" u="none" strike="noStrike" dirty="0">
                          <a:solidFill>
                            <a:srgbClr val="000000"/>
                          </a:solidFill>
                          <a:effectLst/>
                          <a:latin typeface="Calibri" panose="020F0502020204030204" pitchFamily="34" charset="0"/>
                        </a:rPr>
                        <a:t>ENGINEERING</a:t>
                      </a:r>
                    </a:p>
                  </a:txBody>
                  <a:tcPr marL="7195" marR="7195" marT="7195" marB="0" anchor="ctr"/>
                </a:tc>
                <a:tc>
                  <a:txBody>
                    <a:bodyPr/>
                    <a:lstStyle/>
                    <a:p>
                      <a:pPr algn="l" fontAlgn="ctr"/>
                      <a:r>
                        <a:rPr lang="en-US" sz="1800" u="none" strike="noStrike" dirty="0" err="1">
                          <a:effectLst/>
                        </a:rPr>
                        <a:t>Memodifikasi</a:t>
                      </a:r>
                      <a:r>
                        <a:rPr lang="en-US" sz="1800" u="none" strike="noStrike" dirty="0">
                          <a:effectLst/>
                        </a:rPr>
                        <a:t> </a:t>
                      </a:r>
                      <a:r>
                        <a:rPr lang="en-US" sz="1800" u="none" strike="noStrike" dirty="0" err="1">
                          <a:effectLst/>
                        </a:rPr>
                        <a:t>mesin</a:t>
                      </a:r>
                      <a:r>
                        <a:rPr lang="en-US" sz="1800" u="none" strike="noStrike" dirty="0">
                          <a:effectLst/>
                        </a:rPr>
                        <a:t> </a:t>
                      </a:r>
                      <a:r>
                        <a:rPr lang="en-US" sz="1800" u="none" strike="noStrike" dirty="0" err="1">
                          <a:effectLst/>
                        </a:rPr>
                        <a:t>bubut</a:t>
                      </a:r>
                      <a:r>
                        <a:rPr lang="en-US" sz="1800" u="none" strike="noStrike" dirty="0">
                          <a:effectLst/>
                        </a:rPr>
                        <a:t> </a:t>
                      </a:r>
                      <a:r>
                        <a:rPr lang="en-US" sz="1800" u="none" strike="noStrike" dirty="0" err="1">
                          <a:effectLst/>
                        </a:rPr>
                        <a:t>dengan</a:t>
                      </a:r>
                      <a:r>
                        <a:rPr lang="en-US" sz="1800" u="none" strike="noStrike" dirty="0">
                          <a:effectLst/>
                        </a:rPr>
                        <a:t> </a:t>
                      </a:r>
                      <a:r>
                        <a:rPr lang="en-US" sz="1800" u="none" strike="noStrike" dirty="0" err="1">
                          <a:effectLst/>
                        </a:rPr>
                        <a:t>menambahkan</a:t>
                      </a:r>
                      <a:r>
                        <a:rPr lang="en-US" sz="1800" u="none" strike="noStrike" dirty="0">
                          <a:effectLst/>
                        </a:rPr>
                        <a:t> sensor infrared proximity E3JK-R4M1</a:t>
                      </a:r>
                      <a:endParaRPr lang="en-US" sz="18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80%</a:t>
                      </a:r>
                    </a:p>
                  </a:txBody>
                  <a:tcPr marL="7195" marR="7195" marT="7195" marB="0" anchor="ctr"/>
                </a:tc>
                <a:tc>
                  <a:txBody>
                    <a:bodyPr/>
                    <a:lstStyle/>
                    <a:p>
                      <a:pPr algn="ctr" fontAlgn="ctr"/>
                      <a:r>
                        <a:rPr lang="en-US" sz="1800" b="0" i="0" u="none" strike="noStrike" dirty="0">
                          <a:solidFill>
                            <a:srgbClr val="000000"/>
                          </a:solidFill>
                          <a:effectLst/>
                          <a:latin typeface="Calibri" panose="020F0502020204030204" pitchFamily="34" charset="0"/>
                        </a:rPr>
                        <a:t>Belum di uji </a:t>
                      </a:r>
                      <a:r>
                        <a:rPr lang="en-US" sz="1800" b="0" i="0" u="none" strike="noStrike" dirty="0" err="1">
                          <a:solidFill>
                            <a:srgbClr val="000000"/>
                          </a:solidFill>
                          <a:effectLst/>
                          <a:latin typeface="Calibri" panose="020F0502020204030204" pitchFamily="34" charset="0"/>
                        </a:rPr>
                        <a:t>coba</a:t>
                      </a:r>
                      <a:endParaRPr lang="en-US" sz="1800" b="0" i="0" u="none" strike="noStrike" dirty="0">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2326257652"/>
                  </a:ext>
                </a:extLst>
              </a:tr>
            </a:tbl>
          </a:graphicData>
        </a:graphic>
      </p:graphicFrame>
      <p:sp>
        <p:nvSpPr>
          <p:cNvPr id="22" name="TextBox 16">
            <a:extLst>
              <a:ext uri="{FF2B5EF4-FFF2-40B4-BE49-F238E27FC236}">
                <a16:creationId xmlns:a16="http://schemas.microsoft.com/office/drawing/2014/main" id="{8E989083-8B29-F521-816A-2543EAD182C1}"/>
              </a:ext>
            </a:extLst>
          </p:cNvPr>
          <p:cNvSpPr txBox="1"/>
          <p:nvPr/>
        </p:nvSpPr>
        <p:spPr>
          <a:xfrm>
            <a:off x="1470674" y="6342547"/>
            <a:ext cx="7747501" cy="488595"/>
          </a:xfrm>
          <a:prstGeom prst="rect">
            <a:avLst/>
          </a:prstGeom>
        </p:spPr>
        <p:txBody>
          <a:bodyPr lIns="0" tIns="0" rIns="0" bIns="0" rtlCol="0" anchor="t">
            <a:spAutoFit/>
          </a:bodyPr>
          <a:lstStyle/>
          <a:p>
            <a:pPr algn="l">
              <a:lnSpc>
                <a:spcPts val="3798"/>
              </a:lnSpc>
              <a:spcBef>
                <a:spcPct val="0"/>
              </a:spcBef>
            </a:pPr>
            <a:r>
              <a:rPr lang="en-US" sz="2800" b="1" spc="-125" dirty="0">
                <a:solidFill>
                  <a:srgbClr val="000000"/>
                </a:solidFill>
                <a:latin typeface="Garet Bold"/>
                <a:ea typeface="Garet Bold"/>
                <a:cs typeface="Garet Bold"/>
                <a:sym typeface="Garet Bold"/>
              </a:rPr>
              <a:t>Tindakan </a:t>
            </a:r>
            <a:r>
              <a:rPr lang="en-US" sz="2800" b="1" spc="-125" dirty="0" err="1">
                <a:solidFill>
                  <a:srgbClr val="000000"/>
                </a:solidFill>
                <a:latin typeface="Garet Bold"/>
                <a:ea typeface="Garet Bold"/>
                <a:cs typeface="Garet Bold"/>
                <a:sym typeface="Garet Bold"/>
              </a:rPr>
              <a:t>Perbaikan</a:t>
            </a:r>
            <a:endParaRPr lang="en-US" sz="2800" b="1" spc="-125" dirty="0">
              <a:solidFill>
                <a:srgbClr val="000000"/>
              </a:solidFill>
              <a:latin typeface="Garet Bold"/>
              <a:ea typeface="Garet Bold"/>
              <a:cs typeface="Garet Bold"/>
              <a:sym typeface="Garet Bold"/>
            </a:endParaRPr>
          </a:p>
        </p:txBody>
      </p:sp>
      <p:sp>
        <p:nvSpPr>
          <p:cNvPr id="23" name="Freeform 15">
            <a:extLst>
              <a:ext uri="{FF2B5EF4-FFF2-40B4-BE49-F238E27FC236}">
                <a16:creationId xmlns:a16="http://schemas.microsoft.com/office/drawing/2014/main" id="{1071EF60-9D43-471C-FB6D-FB062FAB3CE9}"/>
              </a:ext>
            </a:extLst>
          </p:cNvPr>
          <p:cNvSpPr/>
          <p:nvPr/>
        </p:nvSpPr>
        <p:spPr>
          <a:xfrm>
            <a:off x="629503" y="6342547"/>
            <a:ext cx="485399" cy="485399"/>
          </a:xfrm>
          <a:custGeom>
            <a:avLst/>
            <a:gdLst/>
            <a:ahLst/>
            <a:cxnLst/>
            <a:rect l="l" t="t" r="r" b="b"/>
            <a:pathLst>
              <a:path w="485399" h="485399">
                <a:moveTo>
                  <a:pt x="0" y="0"/>
                </a:moveTo>
                <a:lnTo>
                  <a:pt x="485399" y="0"/>
                </a:lnTo>
                <a:lnTo>
                  <a:pt x="485399" y="485399"/>
                </a:lnTo>
                <a:lnTo>
                  <a:pt x="0" y="4853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234" y="7589315"/>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765563" y="-1354217"/>
            <a:ext cx="11833546" cy="118335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8967426" y="312304"/>
            <a:ext cx="9662392" cy="96623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920244" y="9511119"/>
            <a:ext cx="1359492" cy="339873"/>
          </a:xfrm>
          <a:custGeom>
            <a:avLst/>
            <a:gdLst/>
            <a:ahLst/>
            <a:cxnLst/>
            <a:rect l="l" t="t" r="r" b="b"/>
            <a:pathLst>
              <a:path w="1359492" h="339873">
                <a:moveTo>
                  <a:pt x="0" y="0"/>
                </a:moveTo>
                <a:lnTo>
                  <a:pt x="1359492" y="0"/>
                </a:lnTo>
                <a:lnTo>
                  <a:pt x="1359492" y="339872"/>
                </a:lnTo>
                <a:lnTo>
                  <a:pt x="0" y="33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599990" y="1175790"/>
            <a:ext cx="7688010" cy="7688010"/>
          </a:xfrm>
          <a:custGeom>
            <a:avLst/>
            <a:gdLst/>
            <a:ahLst/>
            <a:cxnLst/>
            <a:rect l="l" t="t" r="r" b="b"/>
            <a:pathLst>
              <a:path w="7688010" h="7688010">
                <a:moveTo>
                  <a:pt x="0" y="0"/>
                </a:moveTo>
                <a:lnTo>
                  <a:pt x="7688010" y="0"/>
                </a:lnTo>
                <a:lnTo>
                  <a:pt x="7688010" y="7688010"/>
                </a:lnTo>
                <a:lnTo>
                  <a:pt x="0" y="768801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aphicFrame>
        <p:nvGraphicFramePr>
          <p:cNvPr id="11" name="Table 11"/>
          <p:cNvGraphicFramePr>
            <a:graphicFrameLocks noGrp="1"/>
          </p:cNvGraphicFramePr>
          <p:nvPr>
            <p:extLst>
              <p:ext uri="{D42A27DB-BD31-4B8C-83A1-F6EECF244321}">
                <p14:modId xmlns:p14="http://schemas.microsoft.com/office/powerpoint/2010/main" val="855959004"/>
              </p:ext>
            </p:extLst>
          </p:nvPr>
        </p:nvGraphicFramePr>
        <p:xfrm>
          <a:off x="1097446" y="3171945"/>
          <a:ext cx="16093108" cy="6187663"/>
        </p:xfrm>
        <a:graphic>
          <a:graphicData uri="http://schemas.openxmlformats.org/drawingml/2006/table">
            <a:tbl>
              <a:tblPr/>
              <a:tblGrid>
                <a:gridCol w="1489646">
                  <a:extLst>
                    <a:ext uri="{9D8B030D-6E8A-4147-A177-3AD203B41FA5}">
                      <a16:colId xmlns:a16="http://schemas.microsoft.com/office/drawing/2014/main" val="20000"/>
                    </a:ext>
                  </a:extLst>
                </a:gridCol>
                <a:gridCol w="10467663">
                  <a:extLst>
                    <a:ext uri="{9D8B030D-6E8A-4147-A177-3AD203B41FA5}">
                      <a16:colId xmlns:a16="http://schemas.microsoft.com/office/drawing/2014/main" val="20001"/>
                    </a:ext>
                  </a:extLst>
                </a:gridCol>
                <a:gridCol w="4135799">
                  <a:extLst>
                    <a:ext uri="{9D8B030D-6E8A-4147-A177-3AD203B41FA5}">
                      <a16:colId xmlns:a16="http://schemas.microsoft.com/office/drawing/2014/main" val="20002"/>
                    </a:ext>
                  </a:extLst>
                </a:gridCol>
              </a:tblGrid>
              <a:tr h="834615">
                <a:tc>
                  <a:txBody>
                    <a:bodyPr/>
                    <a:lstStyle/>
                    <a:p>
                      <a:pPr algn="ctr">
                        <a:lnSpc>
                          <a:spcPts val="2725"/>
                        </a:lnSpc>
                        <a:defRPr/>
                      </a:pPr>
                      <a:r>
                        <a:rPr lang="en-US" sz="1946" b="1">
                          <a:solidFill>
                            <a:srgbClr val="000000"/>
                          </a:solidFill>
                          <a:latin typeface="Garet Bold"/>
                          <a:ea typeface="Garet Bold"/>
                          <a:cs typeface="Garet Bold"/>
                          <a:sym typeface="Garet Bold"/>
                        </a:rPr>
                        <a:t>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b="1">
                          <a:solidFill>
                            <a:srgbClr val="000000"/>
                          </a:solidFill>
                          <a:latin typeface="Garet Bold"/>
                          <a:ea typeface="Garet Bold"/>
                          <a:cs typeface="Garet Bold"/>
                          <a:sym typeface="Garet Bold"/>
                        </a:rPr>
                        <a:t>Rekomendasi Perbaikan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b="1">
                          <a:solidFill>
                            <a:srgbClr val="000000"/>
                          </a:solidFill>
                          <a:latin typeface="Garet Bold"/>
                          <a:ea typeface="Garet Bold"/>
                          <a:cs typeface="Garet Bold"/>
                          <a:sym typeface="Garet Bold"/>
                        </a:rPr>
                        <a:t>PIC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4615">
                <a:tc>
                  <a:txBody>
                    <a:bodyPr/>
                    <a:lstStyle/>
                    <a:p>
                      <a:pPr algn="ctr">
                        <a:lnSpc>
                          <a:spcPts val="2725"/>
                        </a:lnSpc>
                        <a:defRPr/>
                      </a:pPr>
                      <a:r>
                        <a:rPr lang="en-US" sz="1946">
                          <a:solidFill>
                            <a:srgbClr val="000000"/>
                          </a:solidFill>
                          <a:latin typeface="Garet"/>
                          <a:ea typeface="Garet"/>
                          <a:cs typeface="Garet"/>
                          <a:sym typeface="Garet"/>
                        </a:rPr>
                        <a:t>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725"/>
                        </a:lnSpc>
                        <a:defRPr/>
                      </a:pPr>
                      <a:r>
                        <a:rPr lang="en-US" sz="1946" dirty="0">
                          <a:solidFill>
                            <a:srgbClr val="000000"/>
                          </a:solidFill>
                          <a:latin typeface="Garet"/>
                          <a:ea typeface="Garet"/>
                          <a:cs typeface="Garet"/>
                          <a:sym typeface="Garet"/>
                        </a:rPr>
                        <a:t>Review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SOP yang </a:t>
                      </a:r>
                      <a:r>
                        <a:rPr lang="en-US" sz="1946" dirty="0" err="1">
                          <a:solidFill>
                            <a:srgbClr val="000000"/>
                          </a:solidFill>
                          <a:latin typeface="Garet"/>
                          <a:ea typeface="Garet"/>
                          <a:cs typeface="Garet"/>
                          <a:sym typeface="Garet"/>
                        </a:rPr>
                        <a:t>telah</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ditetapkan</a:t>
                      </a:r>
                      <a:r>
                        <a:rPr lang="en-US" sz="1946" dirty="0">
                          <a:solidFill>
                            <a:srgbClr val="000000"/>
                          </a:solidFill>
                          <a:latin typeface="Garet"/>
                          <a:ea typeface="Garet"/>
                          <a:cs typeface="Garet"/>
                          <a:sym typeface="Garet"/>
                        </a:rPr>
                        <a:t> agar </a:t>
                      </a:r>
                      <a:r>
                        <a:rPr lang="en-US" sz="1946" dirty="0" err="1">
                          <a:solidFill>
                            <a:srgbClr val="000000"/>
                          </a:solidFill>
                          <a:latin typeface="Garet"/>
                          <a:ea typeface="Garet"/>
                          <a:cs typeface="Garet"/>
                          <a:sym typeface="Garet"/>
                        </a:rPr>
                        <a:t>sesuai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dengan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persyaratan</a:t>
                      </a:r>
                      <a:r>
                        <a:rPr lang="en-US" sz="1946" dirty="0">
                          <a:solidFill>
                            <a:srgbClr val="000000"/>
                          </a:solidFill>
                          <a:latin typeface="Garet"/>
                          <a:ea typeface="Garet"/>
                          <a:cs typeface="Garet"/>
                          <a:sym typeface="Garet"/>
                        </a:rPr>
                        <a:t> CDAKB</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CMS &amp; PJT CDAKB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4615">
                <a:tc>
                  <a:txBody>
                    <a:bodyPr/>
                    <a:lstStyle/>
                    <a:p>
                      <a:pPr algn="ctr">
                        <a:lnSpc>
                          <a:spcPts val="2725"/>
                        </a:lnSpc>
                        <a:defRPr/>
                      </a:pPr>
                      <a:r>
                        <a:rPr lang="en-US" sz="1946">
                          <a:solidFill>
                            <a:srgbClr val="000000"/>
                          </a:solidFill>
                          <a:latin typeface="Garet"/>
                          <a:ea typeface="Garet"/>
                          <a:cs typeface="Garet"/>
                          <a:sym typeface="Garet"/>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Sosialisasi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kembali</a:t>
                      </a:r>
                      <a:r>
                        <a:rPr lang="en-US" sz="1946" dirty="0">
                          <a:solidFill>
                            <a:srgbClr val="000000"/>
                          </a:solidFill>
                          <a:latin typeface="Garet"/>
                          <a:ea typeface="Garet"/>
                          <a:cs typeface="Garet"/>
                          <a:sym typeface="Garet"/>
                        </a:rPr>
                        <a:t>  proses </a:t>
                      </a:r>
                      <a:r>
                        <a:rPr lang="en-US" sz="1946" dirty="0" err="1">
                          <a:solidFill>
                            <a:srgbClr val="000000"/>
                          </a:solidFill>
                          <a:latin typeface="Garet"/>
                          <a:ea typeface="Garet"/>
                          <a:cs typeface="Garet"/>
                          <a:sym typeface="Garet"/>
                        </a:rPr>
                        <a:t>kegiatan</a:t>
                      </a:r>
                      <a:r>
                        <a:rPr lang="en-US" sz="1946" dirty="0">
                          <a:solidFill>
                            <a:srgbClr val="000000"/>
                          </a:solidFill>
                          <a:latin typeface="Garet"/>
                          <a:ea typeface="Garet"/>
                          <a:cs typeface="Garet"/>
                          <a:sym typeface="Garet"/>
                        </a:rPr>
                        <a:t> Internal Audit </a:t>
                      </a:r>
                      <a:r>
                        <a:rPr lang="en-US" sz="1946" dirty="0" err="1">
                          <a:solidFill>
                            <a:srgbClr val="000000"/>
                          </a:solidFill>
                          <a:latin typeface="Garet"/>
                          <a:ea typeface="Garet"/>
                          <a:cs typeface="Garet"/>
                          <a:sym typeface="Garet"/>
                        </a:rPr>
                        <a:t>kepada</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tim</a:t>
                      </a:r>
                      <a:r>
                        <a:rPr lang="en-US" sz="1946" dirty="0">
                          <a:solidFill>
                            <a:srgbClr val="000000"/>
                          </a:solidFill>
                          <a:latin typeface="Garet"/>
                          <a:ea typeface="Garet"/>
                          <a:cs typeface="Garet"/>
                          <a:sym typeface="Garet"/>
                        </a:rPr>
                        <a:t> Internal Audit</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Internal Audit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9973">
                <a:tc>
                  <a:txBody>
                    <a:bodyPr/>
                    <a:lstStyle/>
                    <a:p>
                      <a:pPr algn="ctr">
                        <a:lnSpc>
                          <a:spcPts val="2725"/>
                        </a:lnSpc>
                        <a:defRPr/>
                      </a:pPr>
                      <a:r>
                        <a:rPr lang="en-US" sz="1946">
                          <a:solidFill>
                            <a:srgbClr val="000000"/>
                          </a:solidFill>
                          <a:latin typeface="Garet"/>
                          <a:ea typeface="Garet"/>
                          <a:cs typeface="Garet"/>
                          <a:sym typeface="Garet"/>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Sosialiasi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kembali</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IK yang </a:t>
                      </a:r>
                      <a:r>
                        <a:rPr lang="en-US" sz="1946" dirty="0" err="1">
                          <a:solidFill>
                            <a:srgbClr val="000000"/>
                          </a:solidFill>
                          <a:latin typeface="Garet"/>
                          <a:ea typeface="Garet"/>
                          <a:cs typeface="Garet"/>
                          <a:sym typeface="Garet"/>
                        </a:rPr>
                        <a:t>perlu</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dilaksanakan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dalam</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pemenuhan</a:t>
                      </a:r>
                      <a:r>
                        <a:rPr lang="en-US" sz="1946" dirty="0">
                          <a:solidFill>
                            <a:srgbClr val="000000"/>
                          </a:solidFill>
                          <a:latin typeface="Garet"/>
                          <a:ea typeface="Garet"/>
                          <a:cs typeface="Garet"/>
                          <a:sym typeface="Garet"/>
                        </a:rPr>
                        <a:t> CDAKB yang </a:t>
                      </a:r>
                      <a:r>
                        <a:rPr lang="en-US" sz="1946" dirty="0" err="1">
                          <a:solidFill>
                            <a:srgbClr val="000000"/>
                          </a:solidFill>
                          <a:latin typeface="Garet"/>
                          <a:ea typeface="Garet"/>
                          <a:cs typeface="Garet"/>
                          <a:sym typeface="Garet"/>
                        </a:rPr>
                        <a:t>baik</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NSB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4615">
                <a:tc>
                  <a:txBody>
                    <a:bodyPr/>
                    <a:lstStyle/>
                    <a:p>
                      <a:pPr algn="ctr">
                        <a:lnSpc>
                          <a:spcPts val="2725"/>
                        </a:lnSpc>
                        <a:defRPr/>
                      </a:pPr>
                      <a:r>
                        <a:rPr lang="en-US" sz="1946">
                          <a:solidFill>
                            <a:srgbClr val="000000"/>
                          </a:solidFill>
                          <a:latin typeface="Garet"/>
                          <a:ea typeface="Garet"/>
                          <a:cs typeface="Garet"/>
                          <a:sym typeface="Garet"/>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dirty="0" err="1">
                          <a:solidFill>
                            <a:srgbClr val="000000"/>
                          </a:solidFill>
                          <a:latin typeface="Garet"/>
                          <a:ea typeface="Garet"/>
                          <a:cs typeface="Garet"/>
                          <a:sym typeface="Garet"/>
                        </a:rPr>
                        <a:t>Perlu</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dibuatkan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kebijakan</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atas</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barang</a:t>
                      </a:r>
                      <a:r>
                        <a:rPr lang="en-US" sz="1946" dirty="0">
                          <a:solidFill>
                            <a:srgbClr val="000000"/>
                          </a:solidFill>
                          <a:latin typeface="Garet"/>
                          <a:ea typeface="Garet"/>
                          <a:cs typeface="Garet"/>
                          <a:sym typeface="Garet"/>
                        </a:rPr>
                        <a:t> </a:t>
                      </a:r>
                      <a:r>
                        <a:rPr lang="en-US" sz="1946" dirty="0" err="1">
                          <a:solidFill>
                            <a:srgbClr val="000000"/>
                          </a:solidFill>
                          <a:latin typeface="Garet"/>
                          <a:ea typeface="Garet"/>
                          <a:cs typeface="Garet"/>
                          <a:sym typeface="Garet"/>
                        </a:rPr>
                        <a:t>titipan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1946">
                          <a:solidFill>
                            <a:srgbClr val="000000"/>
                          </a:solidFill>
                          <a:latin typeface="Garet"/>
                          <a:ea typeface="Garet"/>
                          <a:cs typeface="Garet"/>
                          <a:sym typeface="Garet"/>
                        </a:rPr>
                        <a:t>Sales &amp; Distribusi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4615">
                <a:tc>
                  <a:txBody>
                    <a:bodyPr/>
                    <a:lstStyle/>
                    <a:p>
                      <a:pPr marL="0" algn="ctr" defTabSz="914400" rtl="0" eaLnBrk="1" latinLnBrk="0" hangingPunct="1">
                        <a:lnSpc>
                          <a:spcPts val="2725"/>
                        </a:lnSpc>
                        <a:defRPr/>
                      </a:pPr>
                      <a:r>
                        <a:rPr lang="en-US" sz="1946" kern="1200" dirty="0">
                          <a:solidFill>
                            <a:srgbClr val="000000"/>
                          </a:solidFill>
                          <a:latin typeface="Garet"/>
                          <a:ea typeface="Garet"/>
                          <a:cs typeface="Garet"/>
                          <a:sym typeface="Garet"/>
                        </a:rPr>
                        <a:t>5</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2725"/>
                        </a:lnSpc>
                        <a:defRPr/>
                      </a:pPr>
                      <a:r>
                        <a:rPr lang="en-US" sz="1946" kern="1200" dirty="0" err="1">
                          <a:solidFill>
                            <a:srgbClr val="000000"/>
                          </a:solidFill>
                          <a:latin typeface="Garet"/>
                          <a:ea typeface="Garet"/>
                          <a:cs typeface="Garet"/>
                          <a:sym typeface="Garet"/>
                        </a:rPr>
                        <a:t>Perlu</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dibuatkan</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kebijakan</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atas</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tenggat</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waktu</a:t>
                      </a:r>
                      <a:r>
                        <a:rPr lang="en-US" sz="1946" kern="1200" dirty="0">
                          <a:solidFill>
                            <a:srgbClr val="000000"/>
                          </a:solidFill>
                          <a:latin typeface="Garet"/>
                          <a:ea typeface="Garet"/>
                          <a:cs typeface="Garet"/>
                          <a:sym typeface="Garet"/>
                        </a:rPr>
                        <a:t> </a:t>
                      </a:r>
                      <a:r>
                        <a:rPr lang="en-US" sz="1946" kern="1200" dirty="0" err="1">
                          <a:solidFill>
                            <a:srgbClr val="000000"/>
                          </a:solidFill>
                          <a:latin typeface="Garet"/>
                          <a:ea typeface="Garet"/>
                          <a:cs typeface="Garet"/>
                          <a:sym typeface="Garet"/>
                        </a:rPr>
                        <a:t>revisi</a:t>
                      </a:r>
                      <a:r>
                        <a:rPr lang="en-US" sz="1946" kern="1200" dirty="0">
                          <a:solidFill>
                            <a:srgbClr val="000000"/>
                          </a:solidFill>
                          <a:latin typeface="Garet"/>
                          <a:ea typeface="Garet"/>
                          <a:cs typeface="Garet"/>
                          <a:sym typeface="Garet"/>
                        </a:rPr>
                        <a:t> PO Customer</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2725"/>
                        </a:lnSpc>
                        <a:defRPr/>
                      </a:pPr>
                      <a:r>
                        <a:rPr lang="en-US" sz="1946" kern="1200" dirty="0">
                          <a:solidFill>
                            <a:srgbClr val="000000"/>
                          </a:solidFill>
                          <a:latin typeface="Garet"/>
                          <a:ea typeface="Garet"/>
                          <a:cs typeface="Garet"/>
                          <a:sym typeface="Garet"/>
                        </a:rPr>
                        <a:t>Sales &amp; </a:t>
                      </a:r>
                      <a:r>
                        <a:rPr lang="en-US" sz="1946" kern="1200" dirty="0" err="1">
                          <a:solidFill>
                            <a:srgbClr val="000000"/>
                          </a:solidFill>
                          <a:latin typeface="Garet"/>
                          <a:ea typeface="Garet"/>
                          <a:cs typeface="Garet"/>
                          <a:sym typeface="Garet"/>
                        </a:rPr>
                        <a:t>Distribusi</a:t>
                      </a:r>
                      <a:endParaRPr lang="en-US" sz="1946" kern="1200" dirty="0">
                        <a:solidFill>
                          <a:srgbClr val="000000"/>
                        </a:solidFill>
                        <a:latin typeface="Gare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4615">
                <a:tc>
                  <a:txBody>
                    <a:bodyPr/>
                    <a:lstStyle/>
                    <a:p>
                      <a:pPr algn="ctr">
                        <a:lnSpc>
                          <a:spcPts val="2725"/>
                        </a:lnSpc>
                        <a:defRPr/>
                      </a:pPr>
                      <a:r>
                        <a:rPr lang="en-US" sz="2400" dirty="0"/>
                        <a:t>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2400" dirty="0"/>
                        <a:t>Review </a:t>
                      </a:r>
                      <a:r>
                        <a:rPr lang="en-US" sz="2400" dirty="0" err="1"/>
                        <a:t>efektivitas</a:t>
                      </a:r>
                      <a:r>
                        <a:rPr lang="en-US" sz="2400" dirty="0"/>
                        <a:t> TNA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25"/>
                        </a:lnSpc>
                        <a:defRPr/>
                      </a:pPr>
                      <a:r>
                        <a:rPr lang="en-US" sz="2400" dirty="0"/>
                        <a:t>HCGA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597600"/>
                  </a:ext>
                </a:extLst>
              </a:tr>
            </a:tbl>
          </a:graphicData>
        </a:graphic>
      </p:graphicFrame>
      <p:sp>
        <p:nvSpPr>
          <p:cNvPr id="12" name="TextBox 12"/>
          <p:cNvSpPr txBox="1"/>
          <p:nvPr/>
        </p:nvSpPr>
        <p:spPr>
          <a:xfrm>
            <a:off x="1265919" y="1940720"/>
            <a:ext cx="9249438" cy="717517"/>
          </a:xfrm>
          <a:prstGeom prst="rect">
            <a:avLst/>
          </a:prstGeom>
        </p:spPr>
        <p:txBody>
          <a:bodyPr lIns="0" tIns="0" rIns="0" bIns="0" rtlCol="0" anchor="t">
            <a:spAutoFit/>
          </a:bodyPr>
          <a:lstStyle/>
          <a:p>
            <a:pPr algn="just">
              <a:lnSpc>
                <a:spcPts val="5808"/>
              </a:lnSpc>
            </a:pPr>
            <a:r>
              <a:rPr lang="en-US" sz="4149" b="1" spc="-145">
                <a:solidFill>
                  <a:srgbClr val="1971E7"/>
                </a:solidFill>
                <a:latin typeface="Garet Bold"/>
                <a:ea typeface="Garet Bold"/>
                <a:cs typeface="Garet Bold"/>
                <a:sym typeface="Garet Bold"/>
              </a:rPr>
              <a:t>Peluang untuk Perbaikan Kinerja</a:t>
            </a:r>
          </a:p>
        </p:txBody>
      </p:sp>
      <p:sp>
        <p:nvSpPr>
          <p:cNvPr id="13" name="Freeform 13"/>
          <p:cNvSpPr/>
          <p:nvPr/>
        </p:nvSpPr>
        <p:spPr>
          <a:xfrm>
            <a:off x="676639" y="9088037"/>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4" name="Freeform 14"/>
          <p:cNvSpPr/>
          <p:nvPr/>
        </p:nvSpPr>
        <p:spPr>
          <a:xfrm>
            <a:off x="687970" y="356838"/>
            <a:ext cx="1155899" cy="1155899"/>
          </a:xfrm>
          <a:custGeom>
            <a:avLst/>
            <a:gdLst/>
            <a:ahLst/>
            <a:cxnLst/>
            <a:rect l="l" t="t" r="r" b="b"/>
            <a:pathLst>
              <a:path w="1155899" h="1155899">
                <a:moveTo>
                  <a:pt x="0" y="0"/>
                </a:moveTo>
                <a:lnTo>
                  <a:pt x="1155898" y="0"/>
                </a:lnTo>
                <a:lnTo>
                  <a:pt x="1155898" y="1155899"/>
                </a:lnTo>
                <a:lnTo>
                  <a:pt x="0" y="11558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9540" y="8099713"/>
            <a:ext cx="10236981" cy="10236981"/>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726785" y="5726047"/>
            <a:ext cx="8937345" cy="89373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2560414" y="0"/>
            <a:ext cx="5727586" cy="572758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AB">
                <a:alpha val="24706"/>
              </a:srgbClr>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1078030" y="46761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1596580" y="9043398"/>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34144" y="412942"/>
            <a:ext cx="8368770" cy="2450850"/>
          </a:xfrm>
          <a:prstGeom prst="rect">
            <a:avLst/>
          </a:prstGeom>
        </p:spPr>
        <p:txBody>
          <a:bodyPr lIns="0" tIns="0" rIns="0" bIns="0" rtlCol="0" anchor="t">
            <a:spAutoFit/>
          </a:bodyPr>
          <a:lstStyle/>
          <a:p>
            <a:pPr algn="l">
              <a:lnSpc>
                <a:spcPts val="6396"/>
              </a:lnSpc>
              <a:spcBef>
                <a:spcPct val="0"/>
              </a:spcBef>
            </a:pPr>
            <a:r>
              <a:rPr lang="en-US" sz="6396" b="1" spc="-211">
                <a:solidFill>
                  <a:srgbClr val="1971E7"/>
                </a:solidFill>
                <a:latin typeface="Garet Bold"/>
                <a:ea typeface="Garet Bold"/>
                <a:cs typeface="Garet Bold"/>
                <a:sym typeface="Garet Bold"/>
              </a:rPr>
              <a:t>Persyaratan Regulasi Baru atau yang Direvisi</a:t>
            </a:r>
          </a:p>
        </p:txBody>
      </p:sp>
      <p:sp>
        <p:nvSpPr>
          <p:cNvPr id="12" name="Freeform 12"/>
          <p:cNvSpPr/>
          <p:nvPr/>
        </p:nvSpPr>
        <p:spPr>
          <a:xfrm>
            <a:off x="14650780" y="9043398"/>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6"/>
            <a:stretch>
              <a:fillRect t="-157767" b="-153423"/>
            </a:stretch>
          </a:blipFill>
        </p:spPr>
      </p:sp>
      <p:graphicFrame>
        <p:nvGraphicFramePr>
          <p:cNvPr id="13" name="Table 13"/>
          <p:cNvGraphicFramePr>
            <a:graphicFrameLocks noGrp="1"/>
          </p:cNvGraphicFramePr>
          <p:nvPr/>
        </p:nvGraphicFramePr>
        <p:xfrm>
          <a:off x="1888238" y="4803285"/>
          <a:ext cx="14511525" cy="1318753"/>
        </p:xfrm>
        <a:graphic>
          <a:graphicData uri="http://schemas.openxmlformats.org/drawingml/2006/table">
            <a:tbl>
              <a:tblPr/>
              <a:tblGrid>
                <a:gridCol w="14511525">
                  <a:extLst>
                    <a:ext uri="{9D8B030D-6E8A-4147-A177-3AD203B41FA5}">
                      <a16:colId xmlns:a16="http://schemas.microsoft.com/office/drawing/2014/main" val="20000"/>
                    </a:ext>
                  </a:extLst>
                </a:gridCol>
              </a:tblGrid>
              <a:tr h="655940">
                <a:tc>
                  <a:txBody>
                    <a:bodyPr/>
                    <a:lstStyle/>
                    <a:p>
                      <a:pPr algn="ctr">
                        <a:lnSpc>
                          <a:spcPts val="823"/>
                        </a:lnSpc>
                        <a:defRPr/>
                      </a:pPr>
                      <a:r>
                        <a:rPr lang="en-US" sz="1646" dirty="0" err="1">
                          <a:solidFill>
                            <a:srgbClr val="000000"/>
                          </a:solidFill>
                          <a:latin typeface="Garet"/>
                          <a:ea typeface="Garet"/>
                          <a:cs typeface="Garet"/>
                          <a:sym typeface="Garet"/>
                        </a:rPr>
                        <a:t>Permen</a:t>
                      </a:r>
                      <a:r>
                        <a:rPr lang="en-US" sz="1646" dirty="0">
                          <a:solidFill>
                            <a:srgbClr val="000000"/>
                          </a:solidFill>
                          <a:latin typeface="Garet"/>
                          <a:ea typeface="Garet"/>
                          <a:cs typeface="Garet"/>
                          <a:sym typeface="Garet"/>
                        </a:rPr>
                        <a:t> LHK no 14/2024 </a:t>
                      </a:r>
                      <a:r>
                        <a:rPr lang="en-US" sz="1646" dirty="0" err="1">
                          <a:solidFill>
                            <a:srgbClr val="000000"/>
                          </a:solidFill>
                          <a:latin typeface="Garet"/>
                          <a:ea typeface="Garet"/>
                          <a:cs typeface="Garet"/>
                          <a:sym typeface="Garet"/>
                        </a:rPr>
                        <a:t>tentang</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sanksi</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administratif</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baru</a:t>
                      </a:r>
                      <a:r>
                        <a:rPr lang="en-US" sz="1646" dirty="0">
                          <a:solidFill>
                            <a:srgbClr val="000000"/>
                          </a:solidFill>
                          <a:latin typeface="Garet"/>
                          <a:ea typeface="Garet"/>
                          <a:cs typeface="Garet"/>
                          <a:sym typeface="Garet"/>
                        </a:rPr>
                        <a:t> dan </a:t>
                      </a:r>
                      <a:r>
                        <a:rPr lang="en-US" sz="1646" dirty="0" err="1">
                          <a:solidFill>
                            <a:srgbClr val="000000"/>
                          </a:solidFill>
                          <a:latin typeface="Garet"/>
                          <a:ea typeface="Garet"/>
                          <a:cs typeface="Garet"/>
                          <a:sym typeface="Garet"/>
                        </a:rPr>
                        <a:t>pengawasan</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lingkungan</a:t>
                      </a:r>
                      <a:r>
                        <a:rPr lang="en-US" sz="1646" dirty="0">
                          <a:solidFill>
                            <a:srgbClr val="000000"/>
                          </a:solidFill>
                          <a:latin typeface="Garet"/>
                          <a:ea typeface="Garet"/>
                          <a:cs typeface="Garet"/>
                          <a:sym typeface="Garet"/>
                        </a:rPr>
                        <a:t>;</a:t>
                      </a:r>
                      <a:endParaRPr lang="en-US" sz="1100" dirty="0"/>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5940">
                <a:tc>
                  <a:txBody>
                    <a:bodyPr/>
                    <a:lstStyle/>
                    <a:p>
                      <a:pPr algn="ctr">
                        <a:lnSpc>
                          <a:spcPts val="2305"/>
                        </a:lnSpc>
                        <a:defRPr/>
                      </a:pPr>
                      <a:r>
                        <a:rPr lang="en-US" sz="1646" dirty="0" err="1">
                          <a:solidFill>
                            <a:srgbClr val="000000"/>
                          </a:solidFill>
                          <a:latin typeface="Garet"/>
                          <a:ea typeface="Garet"/>
                          <a:cs typeface="Garet"/>
                          <a:sym typeface="Garet"/>
                        </a:rPr>
                        <a:t>Permen</a:t>
                      </a:r>
                      <a:r>
                        <a:rPr lang="en-US" sz="1646" dirty="0">
                          <a:solidFill>
                            <a:srgbClr val="000000"/>
                          </a:solidFill>
                          <a:latin typeface="Garet"/>
                          <a:ea typeface="Garet"/>
                          <a:cs typeface="Garet"/>
                          <a:sym typeface="Garet"/>
                        </a:rPr>
                        <a:t> LHK no 6 </a:t>
                      </a:r>
                      <a:r>
                        <a:rPr lang="en-US" sz="1646" dirty="0" err="1">
                          <a:solidFill>
                            <a:srgbClr val="000000"/>
                          </a:solidFill>
                          <a:latin typeface="Garet"/>
                          <a:ea typeface="Garet"/>
                          <a:cs typeface="Garet"/>
                          <a:sym typeface="Garet"/>
                        </a:rPr>
                        <a:t>tahun</a:t>
                      </a:r>
                      <a:r>
                        <a:rPr lang="en-US" sz="1646" dirty="0">
                          <a:solidFill>
                            <a:srgbClr val="000000"/>
                          </a:solidFill>
                          <a:latin typeface="Garet"/>
                          <a:ea typeface="Garet"/>
                          <a:cs typeface="Garet"/>
                          <a:sym typeface="Garet"/>
                        </a:rPr>
                        <a:t> 2021 </a:t>
                      </a:r>
                      <a:r>
                        <a:rPr lang="en-US" sz="1646" dirty="0" err="1">
                          <a:solidFill>
                            <a:srgbClr val="000000"/>
                          </a:solidFill>
                          <a:latin typeface="Garet"/>
                          <a:ea typeface="Garet"/>
                          <a:cs typeface="Garet"/>
                          <a:sym typeface="Garet"/>
                        </a:rPr>
                        <a:t>tentang</a:t>
                      </a:r>
                      <a:r>
                        <a:rPr lang="en-US" sz="1646" dirty="0">
                          <a:solidFill>
                            <a:srgbClr val="000000"/>
                          </a:solidFill>
                          <a:latin typeface="Garet"/>
                          <a:ea typeface="Garet"/>
                          <a:cs typeface="Garet"/>
                          <a:sym typeface="Garet"/>
                        </a:rPr>
                        <a:t> tata </a:t>
                      </a:r>
                      <a:r>
                        <a:rPr lang="en-US" sz="1646" dirty="0" err="1">
                          <a:solidFill>
                            <a:srgbClr val="000000"/>
                          </a:solidFill>
                          <a:latin typeface="Garet"/>
                          <a:ea typeface="Garet"/>
                          <a:cs typeface="Garet"/>
                          <a:sym typeface="Garet"/>
                        </a:rPr>
                        <a:t>cara</a:t>
                      </a:r>
                      <a:r>
                        <a:rPr lang="en-US" sz="1646" dirty="0">
                          <a:solidFill>
                            <a:srgbClr val="000000"/>
                          </a:solidFill>
                          <a:latin typeface="Garet"/>
                          <a:ea typeface="Garet"/>
                          <a:cs typeface="Garet"/>
                          <a:sym typeface="Garet"/>
                        </a:rPr>
                        <a:t> dan </a:t>
                      </a:r>
                      <a:r>
                        <a:rPr lang="en-US" sz="1646" dirty="0" err="1">
                          <a:solidFill>
                            <a:srgbClr val="000000"/>
                          </a:solidFill>
                          <a:latin typeface="Garet"/>
                          <a:ea typeface="Garet"/>
                          <a:cs typeface="Garet"/>
                          <a:sym typeface="Garet"/>
                        </a:rPr>
                        <a:t>persyaratan</a:t>
                      </a:r>
                      <a:r>
                        <a:rPr lang="en-US" sz="1646" dirty="0">
                          <a:solidFill>
                            <a:srgbClr val="000000"/>
                          </a:solidFill>
                          <a:latin typeface="Garet"/>
                          <a:ea typeface="Garet"/>
                          <a:cs typeface="Garet"/>
                          <a:sym typeface="Garet"/>
                        </a:rPr>
                        <a:t> </a:t>
                      </a:r>
                      <a:r>
                        <a:rPr lang="en-US" sz="1646" dirty="0" err="1">
                          <a:solidFill>
                            <a:srgbClr val="000000"/>
                          </a:solidFill>
                          <a:latin typeface="Garet"/>
                          <a:ea typeface="Garet"/>
                          <a:cs typeface="Garet"/>
                          <a:sym typeface="Garet"/>
                        </a:rPr>
                        <a:t>pengelolaan</a:t>
                      </a:r>
                      <a:r>
                        <a:rPr lang="en-US" sz="1646" dirty="0">
                          <a:solidFill>
                            <a:srgbClr val="000000"/>
                          </a:solidFill>
                          <a:latin typeface="Garet"/>
                          <a:ea typeface="Garet"/>
                          <a:cs typeface="Garet"/>
                          <a:sym typeface="Garet"/>
                        </a:rPr>
                        <a:t> LB3.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Freeform 14"/>
          <p:cNvSpPr/>
          <p:nvPr/>
        </p:nvSpPr>
        <p:spPr>
          <a:xfrm>
            <a:off x="16399762" y="467618"/>
            <a:ext cx="1462037" cy="1462037"/>
          </a:xfrm>
          <a:custGeom>
            <a:avLst/>
            <a:gdLst/>
            <a:ahLst/>
            <a:cxnLst/>
            <a:rect l="l" t="t" r="r" b="b"/>
            <a:pathLst>
              <a:path w="1462037" h="1462037">
                <a:moveTo>
                  <a:pt x="0" y="0"/>
                </a:moveTo>
                <a:lnTo>
                  <a:pt x="1462037" y="0"/>
                </a:lnTo>
                <a:lnTo>
                  <a:pt x="1462037" y="1462037"/>
                </a:lnTo>
                <a:lnTo>
                  <a:pt x="0" y="1462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9581319" y="0"/>
            <a:ext cx="8706681" cy="11512966"/>
          </a:xfrm>
          <a:custGeom>
            <a:avLst/>
            <a:gdLst/>
            <a:ahLst/>
            <a:cxnLst/>
            <a:rect l="l" t="t" r="r" b="b"/>
            <a:pathLst>
              <a:path w="8706681" h="11512966">
                <a:moveTo>
                  <a:pt x="0" y="0"/>
                </a:moveTo>
                <a:lnTo>
                  <a:pt x="8706681" y="0"/>
                </a:lnTo>
                <a:lnTo>
                  <a:pt x="8706681" y="11512966"/>
                </a:lnTo>
                <a:lnTo>
                  <a:pt x="0" y="1151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21662" y="1028700"/>
            <a:ext cx="4811902" cy="623706"/>
            <a:chOff x="0" y="0"/>
            <a:chExt cx="1267332" cy="164268"/>
          </a:xfrm>
        </p:grpSpPr>
        <p:sp>
          <p:nvSpPr>
            <p:cNvPr id="5" name="Freeform 5"/>
            <p:cNvSpPr/>
            <p:nvPr/>
          </p:nvSpPr>
          <p:spPr>
            <a:xfrm>
              <a:off x="0" y="0"/>
              <a:ext cx="1267332" cy="164268"/>
            </a:xfrm>
            <a:custGeom>
              <a:avLst/>
              <a:gdLst/>
              <a:ahLst/>
              <a:cxnLst/>
              <a:rect l="l" t="t" r="r" b="b"/>
              <a:pathLst>
                <a:path w="1267332" h="164268">
                  <a:moveTo>
                    <a:pt x="82054" y="0"/>
                  </a:moveTo>
                  <a:lnTo>
                    <a:pt x="1185278" y="0"/>
                  </a:lnTo>
                  <a:cubicBezTo>
                    <a:pt x="1230595" y="0"/>
                    <a:pt x="1267332" y="36737"/>
                    <a:pt x="1267332" y="82054"/>
                  </a:cubicBezTo>
                  <a:lnTo>
                    <a:pt x="1267332" y="82214"/>
                  </a:lnTo>
                  <a:cubicBezTo>
                    <a:pt x="1267332" y="127531"/>
                    <a:pt x="1230595" y="164268"/>
                    <a:pt x="1185278" y="164268"/>
                  </a:cubicBezTo>
                  <a:lnTo>
                    <a:pt x="82054" y="164268"/>
                  </a:lnTo>
                  <a:cubicBezTo>
                    <a:pt x="36737" y="164268"/>
                    <a:pt x="0" y="127531"/>
                    <a:pt x="0" y="82214"/>
                  </a:cubicBezTo>
                  <a:lnTo>
                    <a:pt x="0" y="82054"/>
                  </a:lnTo>
                  <a:cubicBezTo>
                    <a:pt x="0" y="36737"/>
                    <a:pt x="36737" y="0"/>
                    <a:pt x="82054" y="0"/>
                  </a:cubicBezTo>
                  <a:close/>
                </a:path>
              </a:pathLst>
            </a:custGeom>
            <a:solidFill>
              <a:srgbClr val="FF7300"/>
            </a:solidFill>
          </p:spPr>
        </p:sp>
        <p:sp>
          <p:nvSpPr>
            <p:cNvPr id="6" name="TextBox 6"/>
            <p:cNvSpPr txBox="1"/>
            <p:nvPr/>
          </p:nvSpPr>
          <p:spPr>
            <a:xfrm>
              <a:off x="0" y="-38100"/>
              <a:ext cx="1267332" cy="202368"/>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15004985" y="453367"/>
            <a:ext cx="9833633" cy="9833633"/>
          </a:xfrm>
          <a:custGeom>
            <a:avLst/>
            <a:gdLst/>
            <a:ahLst/>
            <a:cxnLst/>
            <a:rect l="l" t="t" r="r" b="b"/>
            <a:pathLst>
              <a:path w="9833633" h="9833633">
                <a:moveTo>
                  <a:pt x="0" y="0"/>
                </a:moveTo>
                <a:lnTo>
                  <a:pt x="9833633" y="0"/>
                </a:lnTo>
                <a:lnTo>
                  <a:pt x="9833633" y="9833633"/>
                </a:lnTo>
                <a:lnTo>
                  <a:pt x="0" y="9833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347219" y="9258300"/>
            <a:ext cx="1174881" cy="647653"/>
          </a:xfrm>
          <a:custGeom>
            <a:avLst/>
            <a:gdLst/>
            <a:ahLst/>
            <a:cxnLst/>
            <a:rect l="l" t="t" r="r" b="b"/>
            <a:pathLst>
              <a:path w="1174881" h="647653">
                <a:moveTo>
                  <a:pt x="0" y="0"/>
                </a:moveTo>
                <a:lnTo>
                  <a:pt x="1174881" y="0"/>
                </a:lnTo>
                <a:lnTo>
                  <a:pt x="1174881" y="647653"/>
                </a:lnTo>
                <a:lnTo>
                  <a:pt x="0" y="6476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6235113" y="854446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8666033" y="1733380"/>
            <a:ext cx="1082842" cy="270711"/>
          </a:xfrm>
          <a:custGeom>
            <a:avLst/>
            <a:gdLst/>
            <a:ahLst/>
            <a:cxnLst/>
            <a:rect l="l" t="t" r="r" b="b"/>
            <a:pathLst>
              <a:path w="1082842" h="270711">
                <a:moveTo>
                  <a:pt x="0" y="0"/>
                </a:moveTo>
                <a:lnTo>
                  <a:pt x="1082842" y="0"/>
                </a:lnTo>
                <a:lnTo>
                  <a:pt x="1082842" y="270710"/>
                </a:lnTo>
                <a:lnTo>
                  <a:pt x="0" y="270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4839166" y="405016"/>
            <a:ext cx="3211019" cy="780908"/>
          </a:xfrm>
          <a:custGeom>
            <a:avLst/>
            <a:gdLst/>
            <a:ahLst/>
            <a:cxnLst/>
            <a:rect l="l" t="t" r="r" b="b"/>
            <a:pathLst>
              <a:path w="3211019" h="780908">
                <a:moveTo>
                  <a:pt x="0" y="0"/>
                </a:moveTo>
                <a:lnTo>
                  <a:pt x="3211019" y="0"/>
                </a:lnTo>
                <a:lnTo>
                  <a:pt x="3211019" y="780907"/>
                </a:lnTo>
                <a:lnTo>
                  <a:pt x="0" y="780907"/>
                </a:lnTo>
                <a:lnTo>
                  <a:pt x="0" y="0"/>
                </a:lnTo>
                <a:close/>
              </a:path>
            </a:pathLst>
          </a:custGeom>
          <a:blipFill>
            <a:blip r:embed="rId11"/>
            <a:stretch>
              <a:fillRect t="-157767" b="-153423"/>
            </a:stretch>
          </a:blipFill>
        </p:spPr>
      </p:sp>
      <p:sp>
        <p:nvSpPr>
          <p:cNvPr id="12" name="TextBox 12"/>
          <p:cNvSpPr txBox="1"/>
          <p:nvPr/>
        </p:nvSpPr>
        <p:spPr>
          <a:xfrm>
            <a:off x="921662" y="2203294"/>
            <a:ext cx="9286004" cy="1838357"/>
          </a:xfrm>
          <a:prstGeom prst="rect">
            <a:avLst/>
          </a:prstGeom>
        </p:spPr>
        <p:txBody>
          <a:bodyPr lIns="0" tIns="0" rIns="0" bIns="0" rtlCol="0" anchor="t">
            <a:spAutoFit/>
          </a:bodyPr>
          <a:lstStyle/>
          <a:p>
            <a:pPr algn="l">
              <a:lnSpc>
                <a:spcPts val="13534"/>
              </a:lnSpc>
            </a:pPr>
            <a:r>
              <a:rPr lang="en-US" sz="9667" b="1" spc="-319">
                <a:solidFill>
                  <a:srgbClr val="1971E7"/>
                </a:solidFill>
                <a:latin typeface="ITC Avant Garde Gothic Bold"/>
                <a:ea typeface="ITC Avant Garde Gothic Bold"/>
                <a:cs typeface="ITC Avant Garde Gothic Bold"/>
                <a:sym typeface="ITC Avant Garde Gothic Bold"/>
              </a:rPr>
              <a:t>Rapat Tinjauan</a:t>
            </a:r>
          </a:p>
        </p:txBody>
      </p:sp>
      <p:sp>
        <p:nvSpPr>
          <p:cNvPr id="13" name="TextBox 13"/>
          <p:cNvSpPr txBox="1"/>
          <p:nvPr/>
        </p:nvSpPr>
        <p:spPr>
          <a:xfrm>
            <a:off x="1217742" y="1214498"/>
            <a:ext cx="4219743" cy="280685"/>
          </a:xfrm>
          <a:prstGeom prst="rect">
            <a:avLst/>
          </a:prstGeom>
        </p:spPr>
        <p:txBody>
          <a:bodyPr lIns="0" tIns="0" rIns="0" bIns="0" rtlCol="0" anchor="t">
            <a:spAutoFit/>
          </a:bodyPr>
          <a:lstStyle/>
          <a:p>
            <a:pPr marL="0" lvl="0" indent="0" algn="ctr">
              <a:lnSpc>
                <a:spcPts val="2050"/>
              </a:lnSpc>
              <a:spcBef>
                <a:spcPct val="0"/>
              </a:spcBef>
            </a:pPr>
            <a:r>
              <a:rPr lang="en-US" sz="2050" spc="-71">
                <a:solidFill>
                  <a:srgbClr val="FFFFFF"/>
                </a:solidFill>
                <a:latin typeface="Garet"/>
                <a:ea typeface="Garet"/>
                <a:cs typeface="Garet"/>
                <a:sym typeface="Garet"/>
              </a:rPr>
              <a:t>PT Chitose Internasional Tbk</a:t>
            </a:r>
          </a:p>
        </p:txBody>
      </p:sp>
      <p:sp>
        <p:nvSpPr>
          <p:cNvPr id="14" name="TextBox 14"/>
          <p:cNvSpPr txBox="1"/>
          <p:nvPr/>
        </p:nvSpPr>
        <p:spPr>
          <a:xfrm>
            <a:off x="1028700" y="7160895"/>
            <a:ext cx="5099376" cy="280685"/>
          </a:xfrm>
          <a:prstGeom prst="rect">
            <a:avLst/>
          </a:prstGeom>
        </p:spPr>
        <p:txBody>
          <a:bodyPr lIns="0" tIns="0" rIns="0" bIns="0" rtlCol="0" anchor="t">
            <a:spAutoFit/>
          </a:bodyPr>
          <a:lstStyle/>
          <a:p>
            <a:pPr algn="l">
              <a:lnSpc>
                <a:spcPts val="2050"/>
              </a:lnSpc>
            </a:pPr>
            <a:r>
              <a:rPr lang="en-US" sz="2050" spc="-71">
                <a:solidFill>
                  <a:srgbClr val="FFFFFF"/>
                </a:solidFill>
                <a:latin typeface="Garet"/>
                <a:ea typeface="Garet"/>
                <a:cs typeface="Garet"/>
                <a:sym typeface="Garet"/>
              </a:rPr>
              <a:t>CImahi, 01 July 2025</a:t>
            </a:r>
          </a:p>
        </p:txBody>
      </p:sp>
      <p:sp>
        <p:nvSpPr>
          <p:cNvPr id="15" name="TextBox 15"/>
          <p:cNvSpPr txBox="1"/>
          <p:nvPr/>
        </p:nvSpPr>
        <p:spPr>
          <a:xfrm>
            <a:off x="1028700" y="5097400"/>
            <a:ext cx="8720175" cy="931545"/>
          </a:xfrm>
          <a:prstGeom prst="rect">
            <a:avLst/>
          </a:prstGeom>
        </p:spPr>
        <p:txBody>
          <a:bodyPr lIns="0" tIns="0" rIns="0" bIns="0" rtlCol="0" anchor="t">
            <a:spAutoFit/>
          </a:bodyPr>
          <a:lstStyle/>
          <a:p>
            <a:pPr algn="l">
              <a:lnSpc>
                <a:spcPts val="3779"/>
              </a:lnSpc>
            </a:pPr>
            <a:r>
              <a:rPr lang="en-US" sz="2699" spc="-94">
                <a:solidFill>
                  <a:srgbClr val="FFFFFF"/>
                </a:solidFill>
                <a:latin typeface="Garet"/>
                <a:ea typeface="Garet"/>
                <a:cs typeface="Garet"/>
                <a:sym typeface="Garet"/>
              </a:rPr>
              <a:t>Sistem Manajemen Terintegrasi: </a:t>
            </a:r>
          </a:p>
          <a:p>
            <a:pPr algn="l">
              <a:lnSpc>
                <a:spcPts val="3779"/>
              </a:lnSpc>
            </a:pPr>
            <a:r>
              <a:rPr lang="en-US" sz="2699" spc="-94">
                <a:solidFill>
                  <a:srgbClr val="FFFFFF"/>
                </a:solidFill>
                <a:latin typeface="Garet"/>
                <a:ea typeface="Garet"/>
                <a:cs typeface="Garet"/>
                <a:sym typeface="Garet"/>
              </a:rPr>
              <a:t>ISO 9001, 14001, 45001, CPAKB, dan CDAKB.</a:t>
            </a:r>
          </a:p>
        </p:txBody>
      </p:sp>
      <p:sp>
        <p:nvSpPr>
          <p:cNvPr id="16" name="TextBox 16"/>
          <p:cNvSpPr txBox="1"/>
          <p:nvPr/>
        </p:nvSpPr>
        <p:spPr>
          <a:xfrm>
            <a:off x="921662" y="3303072"/>
            <a:ext cx="9286004" cy="1840428"/>
          </a:xfrm>
          <a:prstGeom prst="rect">
            <a:avLst/>
          </a:prstGeom>
        </p:spPr>
        <p:txBody>
          <a:bodyPr lIns="0" tIns="0" rIns="0" bIns="0" rtlCol="0" anchor="t">
            <a:spAutoFit/>
          </a:bodyPr>
          <a:lstStyle/>
          <a:p>
            <a:pPr algn="l">
              <a:lnSpc>
                <a:spcPts val="13534"/>
              </a:lnSpc>
            </a:pPr>
            <a:r>
              <a:rPr lang="en-US" sz="9667" b="1" spc="-319">
                <a:solidFill>
                  <a:srgbClr val="FF7300"/>
                </a:solidFill>
                <a:latin typeface="ITC Avant Garde Gothic Bold"/>
                <a:ea typeface="ITC Avant Garde Gothic Bold"/>
                <a:cs typeface="ITC Avant Garde Gothic Bold"/>
                <a:sym typeface="ITC Avant Garde Gothic Bold"/>
              </a:rPr>
              <a:t>Manajemen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4"/>
            <a:stretch>
              <a:fillRect t="-157767" b="-153423"/>
            </a:stretch>
          </a:blipFill>
        </p:spPr>
      </p:sp>
      <p:sp>
        <p:nvSpPr>
          <p:cNvPr id="11" name="TextBox 11"/>
          <p:cNvSpPr txBox="1"/>
          <p:nvPr/>
        </p:nvSpPr>
        <p:spPr>
          <a:xfrm>
            <a:off x="655389" y="990600"/>
            <a:ext cx="11675179" cy="730072"/>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5.</a:t>
            </a:r>
            <a:r>
              <a:rPr lang="en-US" sz="2060" spc="-72" dirty="0">
                <a:solidFill>
                  <a:srgbClr val="000000"/>
                </a:solidFill>
                <a:latin typeface="Garet"/>
                <a:ea typeface="Garet"/>
                <a:cs typeface="Garet"/>
                <a:sym typeface="Garet"/>
              </a:rPr>
              <a:t> Mapping data material deadstock </a:t>
            </a:r>
            <a:r>
              <a:rPr lang="en-US" sz="2060" spc="-72" dirty="0" err="1">
                <a:solidFill>
                  <a:srgbClr val="000000"/>
                </a:solidFill>
                <a:latin typeface="Garet"/>
                <a:ea typeface="Garet"/>
                <a:cs typeface="Garet"/>
                <a:sym typeface="Garet"/>
              </a:rPr>
              <a:t>seluruh</a:t>
            </a:r>
            <a:r>
              <a:rPr lang="en-US" sz="2060" spc="-72" dirty="0">
                <a:solidFill>
                  <a:srgbClr val="000000"/>
                </a:solidFill>
                <a:latin typeface="Garet"/>
                <a:ea typeface="Garet"/>
                <a:cs typeface="Garet"/>
                <a:sym typeface="Garet"/>
              </a:rPr>
              <a:t> RM &amp; SF </a:t>
            </a:r>
            <a:r>
              <a:rPr lang="en-US" sz="2060" spc="-72" dirty="0" err="1">
                <a:solidFill>
                  <a:srgbClr val="000000"/>
                </a:solidFill>
                <a:latin typeface="Garet"/>
                <a:ea typeface="Garet"/>
                <a:cs typeface="Garet"/>
                <a:sym typeface="Garet"/>
              </a:rPr>
              <a:t>slowmoving</a:t>
            </a:r>
            <a:r>
              <a:rPr lang="en-US" sz="2060" spc="-72" dirty="0">
                <a:solidFill>
                  <a:srgbClr val="000000"/>
                </a:solidFill>
                <a:latin typeface="Garet"/>
                <a:ea typeface="Garet"/>
                <a:cs typeface="Garet"/>
                <a:sym typeface="Garet"/>
              </a:rPr>
              <a:t> dan unmoving </a:t>
            </a:r>
            <a:r>
              <a:rPr lang="en-US" sz="2060" spc="-72" dirty="0" err="1">
                <a:solidFill>
                  <a:srgbClr val="000000"/>
                </a:solidFill>
                <a:latin typeface="Garet"/>
                <a:ea typeface="Garet"/>
                <a:cs typeface="Garet"/>
                <a:sym typeface="Garet"/>
              </a:rPr>
              <a:t>serta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pemanfaatannya</a:t>
            </a:r>
            <a:r>
              <a:rPr lang="en-US" sz="2060" spc="-72" dirty="0">
                <a:solidFill>
                  <a:srgbClr val="000000"/>
                </a:solidFill>
                <a:latin typeface="Garet"/>
                <a:ea typeface="Garet"/>
                <a:cs typeface="Garet"/>
                <a:sym typeface="Garet"/>
              </a:rPr>
              <a:t>.</a:t>
            </a:r>
          </a:p>
        </p:txBody>
      </p:sp>
      <p:graphicFrame>
        <p:nvGraphicFramePr>
          <p:cNvPr id="10" name="Chart 9">
            <a:extLst>
              <a:ext uri="{FF2B5EF4-FFF2-40B4-BE49-F238E27FC236}">
                <a16:creationId xmlns:a16="http://schemas.microsoft.com/office/drawing/2014/main" id="{AE42439E-E904-0B42-4EEB-DED36676BF8A}"/>
              </a:ext>
            </a:extLst>
          </p:cNvPr>
          <p:cNvGraphicFramePr>
            <a:graphicFrameLocks/>
          </p:cNvGraphicFramePr>
          <p:nvPr>
            <p:extLst>
              <p:ext uri="{D42A27DB-BD31-4B8C-83A1-F6EECF244321}">
                <p14:modId xmlns:p14="http://schemas.microsoft.com/office/powerpoint/2010/main" val="598358896"/>
              </p:ext>
            </p:extLst>
          </p:nvPr>
        </p:nvGraphicFramePr>
        <p:xfrm>
          <a:off x="655388" y="1947854"/>
          <a:ext cx="16603911" cy="6852695"/>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hlinkClick r:id="rId6" action="ppaction://hlinksldjump"/>
            <a:extLst>
              <a:ext uri="{FF2B5EF4-FFF2-40B4-BE49-F238E27FC236}">
                <a16:creationId xmlns:a16="http://schemas.microsoft.com/office/drawing/2014/main" id="{3AE4349A-4955-BA13-2221-8EE8B7787D59}"/>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6452641" y="1173555"/>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5343680" y="8460677"/>
            <a:ext cx="1359492" cy="339873"/>
          </a:xfrm>
          <a:custGeom>
            <a:avLst/>
            <a:gdLst/>
            <a:ahLst/>
            <a:cxnLst/>
            <a:rect l="l" t="t" r="r" b="b"/>
            <a:pathLst>
              <a:path w="1359492" h="339873">
                <a:moveTo>
                  <a:pt x="0" y="0"/>
                </a:moveTo>
                <a:lnTo>
                  <a:pt x="1359492" y="0"/>
                </a:lnTo>
                <a:lnTo>
                  <a:pt x="1359492" y="339873"/>
                </a:lnTo>
                <a:lnTo>
                  <a:pt x="0" y="33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6833864" y="8800550"/>
            <a:ext cx="1224286" cy="1224286"/>
          </a:xfrm>
          <a:custGeom>
            <a:avLst/>
            <a:gdLst/>
            <a:ahLst/>
            <a:cxnLst/>
            <a:rect l="l" t="t" r="r" b="b"/>
            <a:pathLst>
              <a:path w="1224286" h="1224286">
                <a:moveTo>
                  <a:pt x="0" y="0"/>
                </a:moveTo>
                <a:lnTo>
                  <a:pt x="1224286" y="0"/>
                </a:lnTo>
                <a:lnTo>
                  <a:pt x="1224286" y="1224286"/>
                </a:lnTo>
                <a:lnTo>
                  <a:pt x="0" y="1224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847131" y="247792"/>
            <a:ext cx="3211019" cy="780908"/>
          </a:xfrm>
          <a:custGeom>
            <a:avLst/>
            <a:gdLst/>
            <a:ahLst/>
            <a:cxnLst/>
            <a:rect l="l" t="t" r="r" b="b"/>
            <a:pathLst>
              <a:path w="3211019" h="780908">
                <a:moveTo>
                  <a:pt x="0" y="0"/>
                </a:moveTo>
                <a:lnTo>
                  <a:pt x="3211019" y="0"/>
                </a:lnTo>
                <a:lnTo>
                  <a:pt x="3211019" y="780908"/>
                </a:lnTo>
                <a:lnTo>
                  <a:pt x="0" y="780908"/>
                </a:lnTo>
                <a:lnTo>
                  <a:pt x="0" y="0"/>
                </a:lnTo>
                <a:close/>
              </a:path>
            </a:pathLst>
          </a:custGeom>
          <a:blipFill>
            <a:blip r:embed="rId6"/>
            <a:stretch>
              <a:fillRect t="-157767" b="-153423"/>
            </a:stretch>
          </a:blipFill>
        </p:spPr>
      </p:sp>
      <p:sp>
        <p:nvSpPr>
          <p:cNvPr id="12" name="TextBox 12"/>
          <p:cNvSpPr txBox="1"/>
          <p:nvPr/>
        </p:nvSpPr>
        <p:spPr>
          <a:xfrm>
            <a:off x="395818" y="271878"/>
            <a:ext cx="14312507" cy="1101968"/>
          </a:xfrm>
          <a:prstGeom prst="rect">
            <a:avLst/>
          </a:prstGeom>
        </p:spPr>
        <p:txBody>
          <a:bodyPr lIns="0" tIns="0" rIns="0" bIns="0" rtlCol="0" anchor="t">
            <a:spAutoFit/>
          </a:bodyPr>
          <a:lstStyle/>
          <a:p>
            <a:pPr algn="just">
              <a:lnSpc>
                <a:spcPts val="2884"/>
              </a:lnSpc>
            </a:pPr>
            <a:r>
              <a:rPr lang="en-US" sz="2060" b="1" spc="-72" dirty="0" err="1">
                <a:solidFill>
                  <a:srgbClr val="000000"/>
                </a:solidFill>
                <a:latin typeface="Garet Bold"/>
                <a:ea typeface="Garet Bold"/>
                <a:cs typeface="Garet Bold"/>
                <a:sym typeface="Garet Bold"/>
              </a:rPr>
              <a:t>Isu</a:t>
            </a:r>
            <a:r>
              <a:rPr lang="en-US" sz="2060" b="1" spc="-72" dirty="0">
                <a:solidFill>
                  <a:srgbClr val="000000"/>
                </a:solidFill>
                <a:latin typeface="Garet Bold"/>
                <a:ea typeface="Garet Bold"/>
                <a:cs typeface="Garet Bold"/>
                <a:sym typeface="Garet Bold"/>
              </a:rPr>
              <a:t> RTM </a:t>
            </a:r>
            <a:r>
              <a:rPr lang="en-US" sz="2060" b="1" spc="-72" dirty="0" err="1">
                <a:solidFill>
                  <a:srgbClr val="000000"/>
                </a:solidFill>
                <a:latin typeface="Garet Bold"/>
                <a:ea typeface="Garet Bold"/>
                <a:cs typeface="Garet Bold"/>
                <a:sym typeface="Garet Bold"/>
              </a:rPr>
              <a:t>Sebelumnya</a:t>
            </a:r>
            <a:r>
              <a:rPr lang="en-US" sz="2060" b="1" spc="-72" dirty="0">
                <a:solidFill>
                  <a:srgbClr val="000000"/>
                </a:solidFill>
                <a:latin typeface="Garet Bold"/>
                <a:ea typeface="Garet Bold"/>
                <a:cs typeface="Garet Bold"/>
                <a:sym typeface="Garet Bold"/>
              </a:rPr>
              <a:t>: 6.</a:t>
            </a:r>
            <a:r>
              <a:rPr lang="en-US" sz="2060" spc="-72" dirty="0">
                <a:solidFill>
                  <a:srgbClr val="000000"/>
                </a:solidFill>
                <a:latin typeface="Garet"/>
                <a:ea typeface="Garet"/>
                <a:cs typeface="Garet"/>
                <a:sym typeface="Garet"/>
              </a:rPr>
              <a:t> Dari </a:t>
            </a:r>
            <a:r>
              <a:rPr lang="en-US" sz="2060" spc="-72" dirty="0" err="1">
                <a:solidFill>
                  <a:srgbClr val="000000"/>
                </a:solidFill>
                <a:latin typeface="Garet"/>
                <a:ea typeface="Garet"/>
                <a:cs typeface="Garet"/>
                <a:sym typeface="Garet"/>
              </a:rPr>
              <a:t>hasil</a:t>
            </a:r>
            <a:r>
              <a:rPr lang="en-US" sz="2060" spc="-72" dirty="0">
                <a:solidFill>
                  <a:srgbClr val="000000"/>
                </a:solidFill>
                <a:latin typeface="Garet"/>
                <a:ea typeface="Garet"/>
                <a:cs typeface="Garet"/>
                <a:sym typeface="Garet"/>
              </a:rPr>
              <a:t> survey </a:t>
            </a:r>
            <a:r>
              <a:rPr lang="en-US" sz="2060" spc="-72" dirty="0" err="1">
                <a:solidFill>
                  <a:srgbClr val="000000"/>
                </a:solidFill>
                <a:latin typeface="Garet"/>
                <a:ea typeface="Garet"/>
                <a:cs typeface="Garet"/>
                <a:sym typeface="Garet"/>
              </a:rPr>
              <a:t>kepuasan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pelanggan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nilai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terendah</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untuk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pengiriman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produk</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perlu</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dianalisa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gapnya</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berapa</a:t>
            </a:r>
            <a:r>
              <a:rPr lang="en-US" sz="2060" spc="-72" dirty="0">
                <a:solidFill>
                  <a:srgbClr val="000000"/>
                </a:solidFill>
                <a:latin typeface="Garet"/>
                <a:ea typeface="Garet"/>
                <a:cs typeface="Garet"/>
                <a:sym typeface="Garet"/>
              </a:rPr>
              <a:t> lama </a:t>
            </a:r>
            <a:r>
              <a:rPr lang="en-US" sz="2060" spc="-72" dirty="0" err="1">
                <a:solidFill>
                  <a:srgbClr val="000000"/>
                </a:solidFill>
                <a:latin typeface="Garet"/>
                <a:ea typeface="Garet"/>
                <a:cs typeface="Garet"/>
                <a:sym typeface="Garet"/>
              </a:rPr>
              <a:t>waktu</a:t>
            </a:r>
            <a:r>
              <a:rPr lang="en-US" sz="2060" spc="-72" dirty="0">
                <a:solidFill>
                  <a:srgbClr val="000000"/>
                </a:solidFill>
                <a:latin typeface="Garet"/>
                <a:ea typeface="Garet"/>
                <a:cs typeface="Garet"/>
                <a:sym typeface="Garet"/>
              </a:rPr>
              <a:t> yang </a:t>
            </a:r>
            <a:r>
              <a:rPr lang="en-US" sz="2060" spc="-72" dirty="0" err="1">
                <a:solidFill>
                  <a:srgbClr val="000000"/>
                </a:solidFill>
                <a:latin typeface="Garet"/>
                <a:ea typeface="Garet"/>
                <a:cs typeface="Garet"/>
                <a:sym typeface="Garet"/>
              </a:rPr>
              <a:t>dijanjikan</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kepada</a:t>
            </a:r>
            <a:r>
              <a:rPr lang="en-US" sz="2060" spc="-72" dirty="0">
                <a:solidFill>
                  <a:srgbClr val="000000"/>
                </a:solidFill>
                <a:latin typeface="Garet"/>
                <a:ea typeface="Garet"/>
                <a:cs typeface="Garet"/>
                <a:sym typeface="Garet"/>
              </a:rPr>
              <a:t> customer, </a:t>
            </a:r>
            <a:r>
              <a:rPr lang="en-US" sz="2060" spc="-72" dirty="0" err="1">
                <a:solidFill>
                  <a:srgbClr val="000000"/>
                </a:solidFill>
                <a:latin typeface="Garet"/>
                <a:ea typeface="Garet"/>
                <a:cs typeface="Garet"/>
                <a:sym typeface="Garet"/>
              </a:rPr>
              <a:t>cantumkan</a:t>
            </a:r>
            <a:r>
              <a:rPr lang="en-US" sz="2060" spc="-72" dirty="0">
                <a:solidFill>
                  <a:srgbClr val="000000"/>
                </a:solidFill>
                <a:latin typeface="Garet"/>
                <a:ea typeface="Garet"/>
                <a:cs typeface="Garet"/>
                <a:sym typeface="Garet"/>
              </a:rPr>
              <a:t> data actual </a:t>
            </a:r>
            <a:r>
              <a:rPr lang="en-US" sz="2060" spc="-72" dirty="0" err="1">
                <a:solidFill>
                  <a:srgbClr val="000000"/>
                </a:solidFill>
                <a:latin typeface="Garet"/>
                <a:ea typeface="Garet"/>
                <a:cs typeface="Garet"/>
                <a:sym typeface="Garet"/>
              </a:rPr>
              <a:t>dari</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mulai</a:t>
            </a:r>
            <a:r>
              <a:rPr lang="en-US" sz="2060" spc="-72" dirty="0">
                <a:solidFill>
                  <a:srgbClr val="000000"/>
                </a:solidFill>
                <a:latin typeface="Garet"/>
                <a:ea typeface="Garet"/>
                <a:cs typeface="Garet"/>
                <a:sym typeface="Garet"/>
              </a:rPr>
              <a:t> PO </a:t>
            </a:r>
            <a:r>
              <a:rPr lang="en-US" sz="2060" spc="-72" dirty="0" err="1">
                <a:solidFill>
                  <a:srgbClr val="000000"/>
                </a:solidFill>
                <a:latin typeface="Garet"/>
                <a:ea typeface="Garet"/>
                <a:cs typeface="Garet"/>
                <a:sym typeface="Garet"/>
              </a:rPr>
              <a:t>sampai</a:t>
            </a:r>
            <a:r>
              <a:rPr lang="en-US" sz="2060" spc="-72" dirty="0">
                <a:solidFill>
                  <a:srgbClr val="000000"/>
                </a:solidFill>
                <a:latin typeface="Garet"/>
                <a:ea typeface="Garet"/>
                <a:cs typeface="Garet"/>
                <a:sym typeface="Garet"/>
              </a:rPr>
              <a:t> SJ </a:t>
            </a:r>
            <a:r>
              <a:rPr lang="en-US" sz="2060" spc="-72" dirty="0" err="1">
                <a:solidFill>
                  <a:srgbClr val="000000"/>
                </a:solidFill>
                <a:latin typeface="Garet"/>
                <a:ea typeface="Garet"/>
                <a:cs typeface="Garet"/>
                <a:sym typeface="Garet"/>
              </a:rPr>
              <a:t>ke</a:t>
            </a:r>
            <a:r>
              <a:rPr lang="en-US" sz="2060" spc="-72" dirty="0">
                <a:solidFill>
                  <a:srgbClr val="000000"/>
                </a:solidFill>
                <a:latin typeface="Garet"/>
                <a:ea typeface="Garet"/>
                <a:cs typeface="Garet"/>
                <a:sym typeface="Garet"/>
              </a:rPr>
              <a:t> </a:t>
            </a:r>
            <a:r>
              <a:rPr lang="en-US" sz="2060" spc="-72" dirty="0" err="1">
                <a:solidFill>
                  <a:srgbClr val="000000"/>
                </a:solidFill>
                <a:latin typeface="Garet"/>
                <a:ea typeface="Garet"/>
                <a:cs typeface="Garet"/>
                <a:sym typeface="Garet"/>
              </a:rPr>
              <a:t>konsumen</a:t>
            </a:r>
            <a:r>
              <a:rPr lang="en-US" sz="2060" spc="-72" dirty="0">
                <a:solidFill>
                  <a:srgbClr val="000000"/>
                </a:solidFill>
                <a:latin typeface="Garet"/>
                <a:ea typeface="Garet"/>
                <a:cs typeface="Garet"/>
                <a:sym typeface="Garet"/>
              </a:rPr>
              <a:t>.</a:t>
            </a:r>
          </a:p>
        </p:txBody>
      </p:sp>
      <p:sp>
        <p:nvSpPr>
          <p:cNvPr id="25" name="Rectangle 24">
            <a:hlinkClick r:id="rId7" action="ppaction://hlinksldjump"/>
            <a:extLst>
              <a:ext uri="{FF2B5EF4-FFF2-40B4-BE49-F238E27FC236}">
                <a16:creationId xmlns:a16="http://schemas.microsoft.com/office/drawing/2014/main" id="{7BE3131B-5506-A55D-D46C-24A0AD3A2686}"/>
              </a:ext>
            </a:extLst>
          </p:cNvPr>
          <p:cNvSpPr/>
          <p:nvPr/>
        </p:nvSpPr>
        <p:spPr>
          <a:xfrm>
            <a:off x="655388" y="9165747"/>
            <a:ext cx="2023719" cy="620661"/>
          </a:xfrm>
          <a:prstGeom prst="rect">
            <a:avLst/>
          </a:prstGeom>
          <a:solidFill>
            <a:srgbClr val="004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HOME</a:t>
            </a:r>
          </a:p>
        </p:txBody>
      </p:sp>
      <p:sp>
        <p:nvSpPr>
          <p:cNvPr id="27" name="TextBox 26">
            <a:extLst>
              <a:ext uri="{FF2B5EF4-FFF2-40B4-BE49-F238E27FC236}">
                <a16:creationId xmlns:a16="http://schemas.microsoft.com/office/drawing/2014/main" id="{72CFA9E1-781D-665F-870F-B0F401AE24ED}"/>
              </a:ext>
            </a:extLst>
          </p:cNvPr>
          <p:cNvSpPr txBox="1"/>
          <p:nvPr/>
        </p:nvSpPr>
        <p:spPr>
          <a:xfrm>
            <a:off x="9372600" y="2619970"/>
            <a:ext cx="7330572" cy="2805063"/>
          </a:xfrm>
          <a:prstGeom prst="rect">
            <a:avLst/>
          </a:prstGeom>
          <a:noFill/>
        </p:spPr>
        <p:txBody>
          <a:bodyPr wrap="square">
            <a:spAutoFit/>
          </a:bodyPr>
          <a:lstStyle/>
          <a:p>
            <a:pPr>
              <a:lnSpc>
                <a:spcPct val="150000"/>
              </a:lnSpc>
            </a:pPr>
            <a:r>
              <a:rPr lang="en-US" sz="2400" dirty="0"/>
              <a:t>Leadtime PO Customer </a:t>
            </a:r>
            <a:r>
              <a:rPr lang="en-US" sz="2400" dirty="0" err="1"/>
              <a:t>sampai</a:t>
            </a:r>
            <a:r>
              <a:rPr lang="en-US" sz="2400" dirty="0"/>
              <a:t> </a:t>
            </a:r>
            <a:r>
              <a:rPr lang="en-US" sz="2400" dirty="0" err="1"/>
              <a:t>dengan</a:t>
            </a:r>
            <a:r>
              <a:rPr lang="en-US" sz="2400" dirty="0"/>
              <a:t> SJ </a:t>
            </a:r>
            <a:r>
              <a:rPr lang="en-US" sz="2400" dirty="0" err="1"/>
              <a:t>periode</a:t>
            </a:r>
            <a:r>
              <a:rPr lang="en-US" sz="2400" dirty="0"/>
              <a:t> Jan-Mei 2025 </a:t>
            </a:r>
            <a:r>
              <a:rPr lang="en-US" sz="2400" dirty="0" err="1"/>
              <a:t>adalah</a:t>
            </a:r>
            <a:r>
              <a:rPr lang="en-US" sz="2400" dirty="0"/>
              <a:t> 17 Hari, </a:t>
            </a:r>
            <a:r>
              <a:rPr lang="en-US" sz="2400" dirty="0" err="1"/>
              <a:t>sehingga</a:t>
            </a:r>
            <a:r>
              <a:rPr lang="en-US" sz="2400" dirty="0"/>
              <a:t> </a:t>
            </a:r>
            <a:r>
              <a:rPr lang="en-US" sz="2400" dirty="0" err="1"/>
              <a:t>dapat</a:t>
            </a:r>
            <a:r>
              <a:rPr lang="en-US" sz="2400" dirty="0"/>
              <a:t> </a:t>
            </a:r>
            <a:r>
              <a:rPr lang="en-US" sz="2400" dirty="0" err="1"/>
              <a:t>disimpulkan</a:t>
            </a:r>
            <a:r>
              <a:rPr lang="en-US" sz="2400" dirty="0"/>
              <a:t> </a:t>
            </a:r>
            <a:r>
              <a:rPr lang="en-US" sz="2400" dirty="0" err="1"/>
              <a:t>bahwa</a:t>
            </a:r>
            <a:r>
              <a:rPr lang="en-US" sz="2400" dirty="0"/>
              <a:t> </a:t>
            </a:r>
            <a:r>
              <a:rPr lang="en-US" sz="2400" dirty="0" err="1"/>
              <a:t>pemenuhan</a:t>
            </a:r>
            <a:r>
              <a:rPr lang="en-US" sz="2400" dirty="0"/>
              <a:t> order customer </a:t>
            </a:r>
            <a:r>
              <a:rPr lang="en-US" sz="2400" dirty="0" err="1"/>
              <a:t>masih</a:t>
            </a:r>
            <a:r>
              <a:rPr lang="en-US" sz="2400" dirty="0"/>
              <a:t> </a:t>
            </a:r>
            <a:r>
              <a:rPr lang="en-US" sz="2400" dirty="0" err="1"/>
              <a:t>dibawah</a:t>
            </a:r>
            <a:r>
              <a:rPr lang="en-US" sz="2400" dirty="0"/>
              <a:t> </a:t>
            </a:r>
            <a:r>
              <a:rPr lang="en-US" sz="2400" dirty="0" err="1"/>
              <a:t>standar</a:t>
            </a:r>
            <a:r>
              <a:rPr lang="en-US" sz="2400" dirty="0"/>
              <a:t> 30 Hari.</a:t>
            </a:r>
          </a:p>
          <a:p>
            <a:pPr>
              <a:lnSpc>
                <a:spcPct val="150000"/>
              </a:lnSpc>
            </a:pPr>
            <a:r>
              <a:rPr lang="en-US" sz="2400" dirty="0"/>
              <a:t> </a:t>
            </a:r>
          </a:p>
        </p:txBody>
      </p:sp>
      <p:graphicFrame>
        <p:nvGraphicFramePr>
          <p:cNvPr id="29" name="Chart 28">
            <a:extLst>
              <a:ext uri="{FF2B5EF4-FFF2-40B4-BE49-F238E27FC236}">
                <a16:creationId xmlns:a16="http://schemas.microsoft.com/office/drawing/2014/main" id="{4F7196C5-DFA7-1832-45B4-7036F2054660}"/>
              </a:ext>
            </a:extLst>
          </p:cNvPr>
          <p:cNvGraphicFramePr>
            <a:graphicFrameLocks/>
          </p:cNvGraphicFramePr>
          <p:nvPr>
            <p:extLst>
              <p:ext uri="{D42A27DB-BD31-4B8C-83A1-F6EECF244321}">
                <p14:modId xmlns:p14="http://schemas.microsoft.com/office/powerpoint/2010/main" val="147514992"/>
              </p:ext>
            </p:extLst>
          </p:nvPr>
        </p:nvGraphicFramePr>
        <p:xfrm>
          <a:off x="655388" y="2171700"/>
          <a:ext cx="8488612" cy="59436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2132</TotalTime>
  <Words>7314</Words>
  <Application>Microsoft Office PowerPoint</Application>
  <PresentationFormat>Custom</PresentationFormat>
  <Paragraphs>1550</Paragraphs>
  <Slides>77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6" baseType="lpstr">
      <vt:lpstr>Aptos Narrow</vt:lpstr>
      <vt:lpstr>Roboto</vt:lpstr>
      <vt:lpstr>Garet</vt:lpstr>
      <vt:lpstr>ITC Avant Garde Gothic Bold</vt:lpstr>
      <vt:lpstr>Garet Bold</vt:lpstr>
      <vt:lpstr>Calibri</vt:lpstr>
      <vt:lpstr>Arial</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 H1 25</dc:title>
  <dc:creator>MT05</dc:creator>
  <cp:lastModifiedBy>MT05</cp:lastModifiedBy>
  <cp:revision>49</cp:revision>
  <dcterms:created xsi:type="dcterms:W3CDTF">2006-08-16T00:00:00Z</dcterms:created>
  <dcterms:modified xsi:type="dcterms:W3CDTF">2025-07-16T09:16:03Z</dcterms:modified>
  <dc:identifier>DAGqrvktUKI</dc:identifier>
</cp:coreProperties>
</file>