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5" r:id="rId4"/>
    <p:sldId id="269" r:id="rId5"/>
    <p:sldId id="270" r:id="rId6"/>
    <p:sldId id="271" r:id="rId7"/>
    <p:sldId id="273" r:id="rId8"/>
    <p:sldId id="277" r:id="rId9"/>
    <p:sldId id="276" r:id="rId10"/>
    <p:sldId id="278" r:id="rId11"/>
    <p:sldId id="280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PER%20INDUK\PROPER%202011%202012\terbitan%20PROPER%20MAL%202012\bahan\Tren%20Peserta%20PROP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Sheet1!$B$4:$K$4</c:f>
              <c:strCache>
                <c:ptCount val="10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85</c:v>
                </c:pt>
                <c:pt idx="1">
                  <c:v>251</c:v>
                </c:pt>
                <c:pt idx="2">
                  <c:v>466</c:v>
                </c:pt>
                <c:pt idx="3">
                  <c:v>519</c:v>
                </c:pt>
                <c:pt idx="4">
                  <c:v>627</c:v>
                </c:pt>
                <c:pt idx="5">
                  <c:v>690</c:v>
                </c:pt>
                <c:pt idx="6">
                  <c:v>1002</c:v>
                </c:pt>
                <c:pt idx="7">
                  <c:v>1317</c:v>
                </c:pt>
                <c:pt idx="8">
                  <c:v>1600</c:v>
                </c:pt>
                <c:pt idx="9">
                  <c:v>2000</c:v>
                </c:pt>
              </c:numCache>
            </c:numRef>
          </c:val>
        </c:ser>
        <c:gapWidth val="0"/>
        <c:axId val="90855680"/>
        <c:axId val="90869760"/>
      </c:barChart>
      <c:lineChart>
        <c:grouping val="standard"/>
        <c:ser>
          <c:idx val="1"/>
          <c:order val="1"/>
          <c:marker>
            <c:symbol val="none"/>
          </c:marker>
          <c:cat>
            <c:strRef>
              <c:f>Sheet1!$B$4:$K$4</c:f>
              <c:strCache>
                <c:ptCount val="10"/>
                <c:pt idx="0">
                  <c:v>2002-2003</c:v>
                </c:pt>
                <c:pt idx="1">
                  <c:v>2003-2004</c:v>
                </c:pt>
                <c:pt idx="2">
                  <c:v>2004-2005</c:v>
                </c:pt>
                <c:pt idx="3">
                  <c:v>2006-2007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600</c:v>
                </c:pt>
                <c:pt idx="1">
                  <c:v>721</c:v>
                </c:pt>
                <c:pt idx="2">
                  <c:v>842</c:v>
                </c:pt>
                <c:pt idx="3">
                  <c:v>963</c:v>
                </c:pt>
                <c:pt idx="4">
                  <c:v>1084</c:v>
                </c:pt>
                <c:pt idx="5">
                  <c:v>1205</c:v>
                </c:pt>
                <c:pt idx="6">
                  <c:v>1532.5</c:v>
                </c:pt>
                <c:pt idx="7">
                  <c:v>1860</c:v>
                </c:pt>
                <c:pt idx="8">
                  <c:v>2187.5</c:v>
                </c:pt>
                <c:pt idx="9">
                  <c:v>2515</c:v>
                </c:pt>
              </c:numCache>
            </c:numRef>
          </c:val>
        </c:ser>
        <c:marker val="1"/>
        <c:axId val="90855680"/>
        <c:axId val="90869760"/>
      </c:lineChart>
      <c:catAx>
        <c:axId val="90855680"/>
        <c:scaling>
          <c:orientation val="minMax"/>
        </c:scaling>
        <c:axPos val="b"/>
        <c:tickLblPos val="nextTo"/>
        <c:crossAx val="90869760"/>
        <c:crosses val="autoZero"/>
        <c:auto val="1"/>
        <c:lblAlgn val="ctr"/>
        <c:lblOffset val="100"/>
      </c:catAx>
      <c:valAx>
        <c:axId val="90869760"/>
        <c:scaling>
          <c:orientation val="minMax"/>
          <c:max val="2700"/>
          <c:min val="0"/>
        </c:scaling>
        <c:axPos val="l"/>
        <c:majorGridlines/>
        <c:numFmt formatCode="General" sourceLinked="1"/>
        <c:tickLblPos val="nextTo"/>
        <c:crossAx val="90855680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1DC6A-4261-4746-8672-555C759B3D9B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A7C18D3-EFC9-4528-BDDA-922CC5DD898F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1600 KLH + 30 PROVINSI</a:t>
          </a:r>
          <a:endParaRPr lang="id-ID" sz="1600" dirty="0">
            <a:solidFill>
              <a:schemeClr val="tx1"/>
            </a:solidFill>
          </a:endParaRPr>
        </a:p>
      </dgm:t>
    </dgm:pt>
    <dgm:pt modelId="{3BF385CB-BE17-4C59-B81B-516E374B7F45}" type="parTrans" cxnId="{9E15A039-1844-4AFC-9D0F-4F47D6471EFE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9F54C00F-C1D3-42A5-8A21-E31FC3AA188B}" type="sibTrans" cxnId="{9E15A039-1844-4AFC-9D0F-4F47D6471EFE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6E212F4E-F917-4B20-A5C2-7FDBE3EAD4BA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1317 KLH + 22 PROVINSI</a:t>
          </a:r>
          <a:endParaRPr lang="id-ID" sz="1600" dirty="0">
            <a:solidFill>
              <a:schemeClr val="tx1"/>
            </a:solidFill>
          </a:endParaRPr>
        </a:p>
      </dgm:t>
    </dgm:pt>
    <dgm:pt modelId="{6E94CBAD-5509-44C7-BF87-91EEDD3838AA}" type="parTrans" cxnId="{EAFA4455-5051-4C34-91F3-6635F317EF4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13ACCAFD-DD26-4364-9B7F-C6806672C26B}" type="sibTrans" cxnId="{EAFA4455-5051-4C34-91F3-6635F317EF44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2CA7AC1-E9BC-49C3-9B24-6C6A12474B50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1002 – KLH  + 5 PROVINSI</a:t>
          </a:r>
          <a:endParaRPr lang="id-ID" sz="1600" dirty="0">
            <a:solidFill>
              <a:schemeClr val="tx1"/>
            </a:solidFill>
          </a:endParaRPr>
        </a:p>
      </dgm:t>
    </dgm:pt>
    <dgm:pt modelId="{E64E64B7-F87A-40B1-A03B-5ABEAFD7E00D}" type="parTrans" cxnId="{D01B3A20-260E-44A7-A281-33DD8B4D824D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9B9BCF37-AEF3-47D2-BEB0-57F24DFC6AD1}" type="sibTrans" cxnId="{D01B3A20-260E-44A7-A281-33DD8B4D824D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A3F6AE32-A29D-49BF-BC0F-9D258D6CF0B8}">
      <dgm:prSet phldrT="[Text]" custT="1"/>
      <dgm:spPr/>
      <dgm:t>
        <a:bodyPr/>
        <a:lstStyle/>
        <a:p>
          <a:r>
            <a:rPr lang="id-ID" sz="1600" dirty="0" smtClean="0">
              <a:solidFill>
                <a:schemeClr val="tx1"/>
              </a:solidFill>
            </a:rPr>
            <a:t>690 - KLH</a:t>
          </a:r>
          <a:endParaRPr lang="id-ID" sz="1600" dirty="0">
            <a:solidFill>
              <a:schemeClr val="tx1"/>
            </a:solidFill>
          </a:endParaRPr>
        </a:p>
      </dgm:t>
    </dgm:pt>
    <dgm:pt modelId="{D45C234D-6335-4CCE-B8EF-DFAE1C46B4EE}" type="parTrans" cxnId="{C2C63BB3-DF68-4B8A-B39B-A342CDCE5D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EE89E38E-977A-43AC-BE63-B35F3BC7DF89}" type="sibTrans" cxnId="{C2C63BB3-DF68-4B8A-B39B-A342CDCE5D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8CB886C2-40C9-472D-8C91-5C30437729FF}" type="pres">
      <dgm:prSet presAssocID="{62B1DC6A-4261-4746-8672-555C759B3D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9A5D680-6240-49AE-ACED-2DFE5FFDD9D2}" type="pres">
      <dgm:prSet presAssocID="{62B1DC6A-4261-4746-8672-555C759B3D9B}" presName="comp1" presStyleCnt="0"/>
      <dgm:spPr/>
    </dgm:pt>
    <dgm:pt modelId="{12E16958-B13E-404D-BD59-FCAAFBA7D433}" type="pres">
      <dgm:prSet presAssocID="{62B1DC6A-4261-4746-8672-555C759B3D9B}" presName="circle1" presStyleLbl="node1" presStyleIdx="0" presStyleCnt="4"/>
      <dgm:spPr/>
      <dgm:t>
        <a:bodyPr/>
        <a:lstStyle/>
        <a:p>
          <a:endParaRPr lang="id-ID"/>
        </a:p>
      </dgm:t>
    </dgm:pt>
    <dgm:pt modelId="{FCAA25AE-8267-4666-9209-C8ABBE56C103}" type="pres">
      <dgm:prSet presAssocID="{62B1DC6A-4261-4746-8672-555C759B3D9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2F74AC-D01A-4973-BEA0-E428D7CD21C5}" type="pres">
      <dgm:prSet presAssocID="{62B1DC6A-4261-4746-8672-555C759B3D9B}" presName="comp2" presStyleCnt="0"/>
      <dgm:spPr/>
    </dgm:pt>
    <dgm:pt modelId="{D99F48DD-A792-4DFD-8FC0-7F9E056150AD}" type="pres">
      <dgm:prSet presAssocID="{62B1DC6A-4261-4746-8672-555C759B3D9B}" presName="circle2" presStyleLbl="node1" presStyleIdx="1" presStyleCnt="4"/>
      <dgm:spPr/>
      <dgm:t>
        <a:bodyPr/>
        <a:lstStyle/>
        <a:p>
          <a:endParaRPr lang="id-ID"/>
        </a:p>
      </dgm:t>
    </dgm:pt>
    <dgm:pt modelId="{FC6194FE-1499-4534-ACAA-7262BD37C278}" type="pres">
      <dgm:prSet presAssocID="{62B1DC6A-4261-4746-8672-555C759B3D9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E5FE15-6063-4A29-A56C-596EF77D6E8C}" type="pres">
      <dgm:prSet presAssocID="{62B1DC6A-4261-4746-8672-555C759B3D9B}" presName="comp3" presStyleCnt="0"/>
      <dgm:spPr/>
    </dgm:pt>
    <dgm:pt modelId="{1E026BB5-42E4-48C6-BCE6-F6A6BC57E071}" type="pres">
      <dgm:prSet presAssocID="{62B1DC6A-4261-4746-8672-555C759B3D9B}" presName="circle3" presStyleLbl="node1" presStyleIdx="2" presStyleCnt="4"/>
      <dgm:spPr/>
      <dgm:t>
        <a:bodyPr/>
        <a:lstStyle/>
        <a:p>
          <a:endParaRPr lang="id-ID"/>
        </a:p>
      </dgm:t>
    </dgm:pt>
    <dgm:pt modelId="{1C048D16-80CB-4DE0-AB9F-0D23177B3727}" type="pres">
      <dgm:prSet presAssocID="{62B1DC6A-4261-4746-8672-555C759B3D9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D1B6A-96E8-498D-9547-7005113EE9EC}" type="pres">
      <dgm:prSet presAssocID="{62B1DC6A-4261-4746-8672-555C759B3D9B}" presName="comp4" presStyleCnt="0"/>
      <dgm:spPr/>
    </dgm:pt>
    <dgm:pt modelId="{86DB7F50-4FEC-4554-A8E6-FDD52A9FD99F}" type="pres">
      <dgm:prSet presAssocID="{62B1DC6A-4261-4746-8672-555C759B3D9B}" presName="circle4" presStyleLbl="node1" presStyleIdx="3" presStyleCnt="4"/>
      <dgm:spPr/>
      <dgm:t>
        <a:bodyPr/>
        <a:lstStyle/>
        <a:p>
          <a:endParaRPr lang="id-ID"/>
        </a:p>
      </dgm:t>
    </dgm:pt>
    <dgm:pt modelId="{0EE1C89D-E983-4170-B8ED-D8A04A6DF089}" type="pres">
      <dgm:prSet presAssocID="{62B1DC6A-4261-4746-8672-555C759B3D9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E1DC394-2DD1-4742-8AB2-C530152A6B37}" type="presOf" srcId="{A3F6AE32-A29D-49BF-BC0F-9D258D6CF0B8}" destId="{86DB7F50-4FEC-4554-A8E6-FDD52A9FD99F}" srcOrd="0" destOrd="0" presId="urn:microsoft.com/office/officeart/2005/8/layout/venn2"/>
    <dgm:cxn modelId="{7D7257CD-2A4B-4269-982A-11A1938CA24A}" type="presOf" srcId="{E2CA7AC1-E9BC-49C3-9B24-6C6A12474B50}" destId="{1C048D16-80CB-4DE0-AB9F-0D23177B3727}" srcOrd="1" destOrd="0" presId="urn:microsoft.com/office/officeart/2005/8/layout/venn2"/>
    <dgm:cxn modelId="{9AD4AA6A-843B-4589-828A-A2499E18BCEA}" type="presOf" srcId="{6E212F4E-F917-4B20-A5C2-7FDBE3EAD4BA}" destId="{FC6194FE-1499-4534-ACAA-7262BD37C278}" srcOrd="1" destOrd="0" presId="urn:microsoft.com/office/officeart/2005/8/layout/venn2"/>
    <dgm:cxn modelId="{D1D67627-3269-4B0F-AAA1-5B4EE2D26D8A}" type="presOf" srcId="{62B1DC6A-4261-4746-8672-555C759B3D9B}" destId="{8CB886C2-40C9-472D-8C91-5C30437729FF}" srcOrd="0" destOrd="0" presId="urn:microsoft.com/office/officeart/2005/8/layout/venn2"/>
    <dgm:cxn modelId="{9E15A039-1844-4AFC-9D0F-4F47D6471EFE}" srcId="{62B1DC6A-4261-4746-8672-555C759B3D9B}" destId="{4A7C18D3-EFC9-4528-BDDA-922CC5DD898F}" srcOrd="0" destOrd="0" parTransId="{3BF385CB-BE17-4C59-B81B-516E374B7F45}" sibTransId="{9F54C00F-C1D3-42A5-8A21-E31FC3AA188B}"/>
    <dgm:cxn modelId="{8CCD3D9B-696D-4B0E-9305-637CCBD2E883}" type="presOf" srcId="{6E212F4E-F917-4B20-A5C2-7FDBE3EAD4BA}" destId="{D99F48DD-A792-4DFD-8FC0-7F9E056150AD}" srcOrd="0" destOrd="0" presId="urn:microsoft.com/office/officeart/2005/8/layout/venn2"/>
    <dgm:cxn modelId="{C2C63BB3-DF68-4B8A-B39B-A342CDCE5D65}" srcId="{62B1DC6A-4261-4746-8672-555C759B3D9B}" destId="{A3F6AE32-A29D-49BF-BC0F-9D258D6CF0B8}" srcOrd="3" destOrd="0" parTransId="{D45C234D-6335-4CCE-B8EF-DFAE1C46B4EE}" sibTransId="{EE89E38E-977A-43AC-BE63-B35F3BC7DF89}"/>
    <dgm:cxn modelId="{928B02F3-5D4C-4AB2-B5C8-552350FA264E}" type="presOf" srcId="{A3F6AE32-A29D-49BF-BC0F-9D258D6CF0B8}" destId="{0EE1C89D-E983-4170-B8ED-D8A04A6DF089}" srcOrd="1" destOrd="0" presId="urn:microsoft.com/office/officeart/2005/8/layout/venn2"/>
    <dgm:cxn modelId="{1AAABCED-B78E-418D-8969-80ACF316B8A5}" type="presOf" srcId="{E2CA7AC1-E9BC-49C3-9B24-6C6A12474B50}" destId="{1E026BB5-42E4-48C6-BCE6-F6A6BC57E071}" srcOrd="0" destOrd="0" presId="urn:microsoft.com/office/officeart/2005/8/layout/venn2"/>
    <dgm:cxn modelId="{C052657E-660F-4FB1-9754-9B90310EBFAB}" type="presOf" srcId="{4A7C18D3-EFC9-4528-BDDA-922CC5DD898F}" destId="{FCAA25AE-8267-4666-9209-C8ABBE56C103}" srcOrd="1" destOrd="0" presId="urn:microsoft.com/office/officeart/2005/8/layout/venn2"/>
    <dgm:cxn modelId="{EAFA4455-5051-4C34-91F3-6635F317EF44}" srcId="{62B1DC6A-4261-4746-8672-555C759B3D9B}" destId="{6E212F4E-F917-4B20-A5C2-7FDBE3EAD4BA}" srcOrd="1" destOrd="0" parTransId="{6E94CBAD-5509-44C7-BF87-91EEDD3838AA}" sibTransId="{13ACCAFD-DD26-4364-9B7F-C6806672C26B}"/>
    <dgm:cxn modelId="{1F7FD7E6-8962-4154-835F-AA8D55CCB90E}" type="presOf" srcId="{4A7C18D3-EFC9-4528-BDDA-922CC5DD898F}" destId="{12E16958-B13E-404D-BD59-FCAAFBA7D433}" srcOrd="0" destOrd="0" presId="urn:microsoft.com/office/officeart/2005/8/layout/venn2"/>
    <dgm:cxn modelId="{D01B3A20-260E-44A7-A281-33DD8B4D824D}" srcId="{62B1DC6A-4261-4746-8672-555C759B3D9B}" destId="{E2CA7AC1-E9BC-49C3-9B24-6C6A12474B50}" srcOrd="2" destOrd="0" parTransId="{E64E64B7-F87A-40B1-A03B-5ABEAFD7E00D}" sibTransId="{9B9BCF37-AEF3-47D2-BEB0-57F24DFC6AD1}"/>
    <dgm:cxn modelId="{B604FE0C-B6EF-4870-BD22-78666CB375F8}" type="presParOf" srcId="{8CB886C2-40C9-472D-8C91-5C30437729FF}" destId="{19A5D680-6240-49AE-ACED-2DFE5FFDD9D2}" srcOrd="0" destOrd="0" presId="urn:microsoft.com/office/officeart/2005/8/layout/venn2"/>
    <dgm:cxn modelId="{C1A1D1A5-4779-4907-BC10-BCDEB65F5A42}" type="presParOf" srcId="{19A5D680-6240-49AE-ACED-2DFE5FFDD9D2}" destId="{12E16958-B13E-404D-BD59-FCAAFBA7D433}" srcOrd="0" destOrd="0" presId="urn:microsoft.com/office/officeart/2005/8/layout/venn2"/>
    <dgm:cxn modelId="{C8B8C18E-F9CD-4698-BBB6-AD58762931B8}" type="presParOf" srcId="{19A5D680-6240-49AE-ACED-2DFE5FFDD9D2}" destId="{FCAA25AE-8267-4666-9209-C8ABBE56C103}" srcOrd="1" destOrd="0" presId="urn:microsoft.com/office/officeart/2005/8/layout/venn2"/>
    <dgm:cxn modelId="{75AA219F-0161-4008-8DB1-AE1EB802E56C}" type="presParOf" srcId="{8CB886C2-40C9-472D-8C91-5C30437729FF}" destId="{CD2F74AC-D01A-4973-BEA0-E428D7CD21C5}" srcOrd="1" destOrd="0" presId="urn:microsoft.com/office/officeart/2005/8/layout/venn2"/>
    <dgm:cxn modelId="{C4876B9E-1A61-4E88-8F53-302F2382AB5A}" type="presParOf" srcId="{CD2F74AC-D01A-4973-BEA0-E428D7CD21C5}" destId="{D99F48DD-A792-4DFD-8FC0-7F9E056150AD}" srcOrd="0" destOrd="0" presId="urn:microsoft.com/office/officeart/2005/8/layout/venn2"/>
    <dgm:cxn modelId="{F3BA1F5D-BF63-44F9-9B26-004AC3D7CA4D}" type="presParOf" srcId="{CD2F74AC-D01A-4973-BEA0-E428D7CD21C5}" destId="{FC6194FE-1499-4534-ACAA-7262BD37C278}" srcOrd="1" destOrd="0" presId="urn:microsoft.com/office/officeart/2005/8/layout/venn2"/>
    <dgm:cxn modelId="{C10E03AA-DC63-46E9-A26A-2A78DCF75DAE}" type="presParOf" srcId="{8CB886C2-40C9-472D-8C91-5C30437729FF}" destId="{ABE5FE15-6063-4A29-A56C-596EF77D6E8C}" srcOrd="2" destOrd="0" presId="urn:microsoft.com/office/officeart/2005/8/layout/venn2"/>
    <dgm:cxn modelId="{9C1C9541-8DB4-42AF-A069-9CF6DB8BF297}" type="presParOf" srcId="{ABE5FE15-6063-4A29-A56C-596EF77D6E8C}" destId="{1E026BB5-42E4-48C6-BCE6-F6A6BC57E071}" srcOrd="0" destOrd="0" presId="urn:microsoft.com/office/officeart/2005/8/layout/venn2"/>
    <dgm:cxn modelId="{534BA9FB-566C-478A-8399-3F507BD22CB1}" type="presParOf" srcId="{ABE5FE15-6063-4A29-A56C-596EF77D6E8C}" destId="{1C048D16-80CB-4DE0-AB9F-0D23177B3727}" srcOrd="1" destOrd="0" presId="urn:microsoft.com/office/officeart/2005/8/layout/venn2"/>
    <dgm:cxn modelId="{8D9BCD8B-6A8C-4415-9886-968F325FA1CD}" type="presParOf" srcId="{8CB886C2-40C9-472D-8C91-5C30437729FF}" destId="{8BBD1B6A-96E8-498D-9547-7005113EE9EC}" srcOrd="3" destOrd="0" presId="urn:microsoft.com/office/officeart/2005/8/layout/venn2"/>
    <dgm:cxn modelId="{DE4CF285-5A67-49DD-A820-7D00C6B8062B}" type="presParOf" srcId="{8BBD1B6A-96E8-498D-9547-7005113EE9EC}" destId="{86DB7F50-4FEC-4554-A8E6-FDD52A9FD99F}" srcOrd="0" destOrd="0" presId="urn:microsoft.com/office/officeart/2005/8/layout/venn2"/>
    <dgm:cxn modelId="{D11552F8-43A5-4B8C-B035-885BFA6E25EE}" type="presParOf" srcId="{8BBD1B6A-96E8-498D-9547-7005113EE9EC}" destId="{0EE1C89D-E983-4170-B8ED-D8A04A6DF08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49A4F20-C484-435B-A699-168107F83505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PERSIAPAN</a:t>
          </a:r>
          <a:endParaRPr lang="id-ID" sz="1400" dirty="0">
            <a:solidFill>
              <a:schemeClr val="tx1"/>
            </a:solidFill>
          </a:endParaRPr>
        </a:p>
      </dgm:t>
    </dgm:pt>
    <dgm:pt modelId="{6C9F25AA-7AE9-481D-B309-E9BDD186AA36}" type="par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67CD62-3C5E-4BA5-8F88-1BA160ECBC64}" type="sib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7216963-6AC5-45F0-80F9-CBF1AA210124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VERIFIKASI </a:t>
          </a:r>
        </a:p>
        <a:p>
          <a:r>
            <a:rPr lang="id-ID" sz="1400" dirty="0" smtClean="0">
              <a:solidFill>
                <a:schemeClr val="tx1"/>
              </a:solidFill>
            </a:rPr>
            <a:t>LAPANGAN</a:t>
          </a:r>
          <a:endParaRPr lang="id-ID" sz="1400" dirty="0">
            <a:solidFill>
              <a:schemeClr val="tx1"/>
            </a:solidFill>
          </a:endParaRPr>
        </a:p>
      </dgm:t>
    </dgm:pt>
    <dgm:pt modelId="{8E82D276-9B75-4841-BE06-D263F6DDD77A}" type="par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5204617-BA31-43C8-9268-AC172AD76F82}" type="sib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CEA04C4-AE5B-4A42-A864-54BA994CFE6A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</a:t>
          </a:r>
        </a:p>
        <a:p>
          <a:r>
            <a:rPr lang="id-ID" sz="1400" dirty="0" smtClean="0">
              <a:solidFill>
                <a:schemeClr val="tx1"/>
              </a:solidFill>
            </a:rPr>
            <a:t>BIRU, </a:t>
          </a:r>
        </a:p>
        <a:p>
          <a:r>
            <a:rPr lang="id-ID" sz="1400" dirty="0" smtClean="0">
              <a:solidFill>
                <a:schemeClr val="tx1"/>
              </a:solidFill>
            </a:rPr>
            <a:t>MERAH, HITAM</a:t>
          </a:r>
          <a:endParaRPr lang="id-ID" sz="1400" dirty="0">
            <a:solidFill>
              <a:schemeClr val="tx1"/>
            </a:solidFill>
          </a:endParaRPr>
        </a:p>
      </dgm:t>
    </dgm:pt>
    <dgm:pt modelId="{481B69DF-39C7-43D0-ABF3-3D4E40308206}" type="par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09CCC610-BF95-4995-A0E7-457BED28B0E5}" type="sib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D42B6396-247F-4640-9A73-C308E714A06D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HIJAU EMAS</a:t>
          </a:r>
          <a:endParaRPr lang="id-ID" sz="1400" dirty="0">
            <a:solidFill>
              <a:schemeClr val="tx1"/>
            </a:solidFill>
          </a:endParaRPr>
        </a:p>
      </dgm:t>
    </dgm:pt>
    <dgm:pt modelId="{FE32C6BF-7A4C-4B80-BC73-8DD337A46F48}" type="par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96BD304-3B4C-4362-814C-0D8484CFC315}" type="sib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4CB7E387-8039-41F8-B535-66BA12402B67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PENGUMUMAN</a:t>
          </a:r>
          <a:endParaRPr lang="id-ID" sz="1400" dirty="0">
            <a:solidFill>
              <a:schemeClr val="tx1"/>
            </a:solidFill>
          </a:endParaRPr>
        </a:p>
      </dgm:t>
    </dgm:pt>
    <dgm:pt modelId="{88122E81-1A2D-4049-B084-66924E0AE85A}" type="par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FE6DD1E-E012-43F7-9D03-8CB7688FF82E}" type="sib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740EC12-583D-4EAD-90EB-0C5E10C9F138}" type="pres">
      <dgm:prSet presAssocID="{BDEE7DAE-C4EC-406B-8344-162489690DA1}" presName="linearProcess" presStyleCnt="0"/>
      <dgm:spPr/>
    </dgm:pt>
    <dgm:pt modelId="{B77DABA3-5168-420F-8B12-29592D63820E}" type="pres">
      <dgm:prSet presAssocID="{849A4F20-C484-435B-A699-168107F8350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AB76A-98DA-4D2E-BD88-6C1B6E1B8E05}" type="pres">
      <dgm:prSet presAssocID="{FD67CD62-3C5E-4BA5-8F88-1BA160ECBC64}" presName="sibTrans" presStyleCnt="0"/>
      <dgm:spPr/>
    </dgm:pt>
    <dgm:pt modelId="{C5BB3BD0-8516-4147-9CBE-95F825CFAD53}" type="pres">
      <dgm:prSet presAssocID="{67216963-6AC5-45F0-80F9-CBF1AA21012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E24097-0ED9-4683-854B-3E68E91648EA}" type="pres">
      <dgm:prSet presAssocID="{25204617-BA31-43C8-9268-AC172AD76F82}" presName="sibTrans" presStyleCnt="0"/>
      <dgm:spPr/>
    </dgm:pt>
    <dgm:pt modelId="{3A010534-8F53-459D-9FBA-C654C20CE8C5}" type="pres">
      <dgm:prSet presAssocID="{2CEA04C4-AE5B-4A42-A864-54BA994CFE6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692E25-CD99-4F4B-A83B-4CFE58654DE4}" type="pres">
      <dgm:prSet presAssocID="{09CCC610-BF95-4995-A0E7-457BED28B0E5}" presName="sibTrans" presStyleCnt="0"/>
      <dgm:spPr/>
    </dgm:pt>
    <dgm:pt modelId="{AFAE46BF-5D0E-43A3-B435-256106805CB9}" type="pres">
      <dgm:prSet presAssocID="{D42B6396-247F-4640-9A73-C308E714A06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5EF265-0C71-4851-B408-0691FA4D3F78}" type="pres">
      <dgm:prSet presAssocID="{696BD304-3B4C-4362-814C-0D8484CFC315}" presName="sibTrans" presStyleCnt="0"/>
      <dgm:spPr/>
    </dgm:pt>
    <dgm:pt modelId="{8D6030E1-CAEE-490E-BD75-E3512D6AF545}" type="pres">
      <dgm:prSet presAssocID="{4CB7E387-8039-41F8-B535-66BA12402B6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CA5C4C-BE6C-466B-87B3-10EFDCAC5EFA}" type="presOf" srcId="{4CB7E387-8039-41F8-B535-66BA12402B67}" destId="{8D6030E1-CAEE-490E-BD75-E3512D6AF545}" srcOrd="0" destOrd="0" presId="urn:microsoft.com/office/officeart/2005/8/layout/hProcess9"/>
    <dgm:cxn modelId="{87B30643-E4F3-4E06-931A-1850EFA1090B}" srcId="{BDEE7DAE-C4EC-406B-8344-162489690DA1}" destId="{4CB7E387-8039-41F8-B535-66BA12402B67}" srcOrd="4" destOrd="0" parTransId="{88122E81-1A2D-4049-B084-66924E0AE85A}" sibTransId="{FFE6DD1E-E012-43F7-9D03-8CB7688FF82E}"/>
    <dgm:cxn modelId="{D1F27D43-C8DD-4877-9598-B1033FEE3C4C}" srcId="{BDEE7DAE-C4EC-406B-8344-162489690DA1}" destId="{2CEA04C4-AE5B-4A42-A864-54BA994CFE6A}" srcOrd="2" destOrd="0" parTransId="{481B69DF-39C7-43D0-ABF3-3D4E40308206}" sibTransId="{09CCC610-BF95-4995-A0E7-457BED28B0E5}"/>
    <dgm:cxn modelId="{93EFEED3-BB8D-4F56-A2DB-3A319E535796}" srcId="{BDEE7DAE-C4EC-406B-8344-162489690DA1}" destId="{67216963-6AC5-45F0-80F9-CBF1AA210124}" srcOrd="1" destOrd="0" parTransId="{8E82D276-9B75-4841-BE06-D263F6DDD77A}" sibTransId="{25204617-BA31-43C8-9268-AC172AD76F82}"/>
    <dgm:cxn modelId="{993F49B0-34C5-4767-8CA0-D8C30533C41B}" srcId="{BDEE7DAE-C4EC-406B-8344-162489690DA1}" destId="{D42B6396-247F-4640-9A73-C308E714A06D}" srcOrd="3" destOrd="0" parTransId="{FE32C6BF-7A4C-4B80-BC73-8DD337A46F48}" sibTransId="{696BD304-3B4C-4362-814C-0D8484CFC315}"/>
    <dgm:cxn modelId="{3178389A-20FB-4C87-848B-A7903DA50FA0}" type="presOf" srcId="{BDEE7DAE-C4EC-406B-8344-162489690DA1}" destId="{FDC61D0B-C1C2-4EDE-BFD6-EDF939326685}" srcOrd="0" destOrd="0" presId="urn:microsoft.com/office/officeart/2005/8/layout/hProcess9"/>
    <dgm:cxn modelId="{8D08B506-8674-481E-9999-B11745C0EAC7}" type="presOf" srcId="{849A4F20-C484-435B-A699-168107F83505}" destId="{B77DABA3-5168-420F-8B12-29592D63820E}" srcOrd="0" destOrd="0" presId="urn:microsoft.com/office/officeart/2005/8/layout/hProcess9"/>
    <dgm:cxn modelId="{3AF3EEA8-6119-432D-9451-1AC023F9DD19}" type="presOf" srcId="{D42B6396-247F-4640-9A73-C308E714A06D}" destId="{AFAE46BF-5D0E-43A3-B435-256106805CB9}" srcOrd="0" destOrd="0" presId="urn:microsoft.com/office/officeart/2005/8/layout/hProcess9"/>
    <dgm:cxn modelId="{7B70DC89-0381-4666-90A5-1FB775BBB834}" type="presOf" srcId="{67216963-6AC5-45F0-80F9-CBF1AA210124}" destId="{C5BB3BD0-8516-4147-9CBE-95F825CFAD53}" srcOrd="0" destOrd="0" presId="urn:microsoft.com/office/officeart/2005/8/layout/hProcess9"/>
    <dgm:cxn modelId="{BA3B5B97-868F-4210-8208-CFE7512A4758}" type="presOf" srcId="{2CEA04C4-AE5B-4A42-A864-54BA994CFE6A}" destId="{3A010534-8F53-459D-9FBA-C654C20CE8C5}" srcOrd="0" destOrd="0" presId="urn:microsoft.com/office/officeart/2005/8/layout/hProcess9"/>
    <dgm:cxn modelId="{345F180D-148E-4BEB-A515-A1C91519C603}" srcId="{BDEE7DAE-C4EC-406B-8344-162489690DA1}" destId="{849A4F20-C484-435B-A699-168107F83505}" srcOrd="0" destOrd="0" parTransId="{6C9F25AA-7AE9-481D-B309-E9BDD186AA36}" sibTransId="{FD67CD62-3C5E-4BA5-8F88-1BA160ECBC64}"/>
    <dgm:cxn modelId="{35537CF9-1CFA-420E-8C4C-4606BCF00867}" type="presParOf" srcId="{FDC61D0B-C1C2-4EDE-BFD6-EDF939326685}" destId="{83BEDCDF-C50B-4F7E-9A9A-A2879B77DDB6}" srcOrd="0" destOrd="0" presId="urn:microsoft.com/office/officeart/2005/8/layout/hProcess9"/>
    <dgm:cxn modelId="{971BD6D8-BB45-44BA-A0D2-A050A3C2AAA1}" type="presParOf" srcId="{FDC61D0B-C1C2-4EDE-BFD6-EDF939326685}" destId="{D740EC12-583D-4EAD-90EB-0C5E10C9F138}" srcOrd="1" destOrd="0" presId="urn:microsoft.com/office/officeart/2005/8/layout/hProcess9"/>
    <dgm:cxn modelId="{67AF875D-91E2-4740-B76D-61AAAB5550C0}" type="presParOf" srcId="{D740EC12-583D-4EAD-90EB-0C5E10C9F138}" destId="{B77DABA3-5168-420F-8B12-29592D63820E}" srcOrd="0" destOrd="0" presId="urn:microsoft.com/office/officeart/2005/8/layout/hProcess9"/>
    <dgm:cxn modelId="{1D67C7E6-77A6-4CE9-B205-036A4278BFA6}" type="presParOf" srcId="{D740EC12-583D-4EAD-90EB-0C5E10C9F138}" destId="{6EDAB76A-98DA-4D2E-BD88-6C1B6E1B8E05}" srcOrd="1" destOrd="0" presId="urn:microsoft.com/office/officeart/2005/8/layout/hProcess9"/>
    <dgm:cxn modelId="{7EB94EBB-00A2-4301-8F56-A7B1B1F39197}" type="presParOf" srcId="{D740EC12-583D-4EAD-90EB-0C5E10C9F138}" destId="{C5BB3BD0-8516-4147-9CBE-95F825CFAD53}" srcOrd="2" destOrd="0" presId="urn:microsoft.com/office/officeart/2005/8/layout/hProcess9"/>
    <dgm:cxn modelId="{97151F93-AD22-4AC5-BFC4-32234A1D6F42}" type="presParOf" srcId="{D740EC12-583D-4EAD-90EB-0C5E10C9F138}" destId="{96E24097-0ED9-4683-854B-3E68E91648EA}" srcOrd="3" destOrd="0" presId="urn:microsoft.com/office/officeart/2005/8/layout/hProcess9"/>
    <dgm:cxn modelId="{AF78E43A-0233-42C1-B30C-4B42641C47A5}" type="presParOf" srcId="{D740EC12-583D-4EAD-90EB-0C5E10C9F138}" destId="{3A010534-8F53-459D-9FBA-C654C20CE8C5}" srcOrd="4" destOrd="0" presId="urn:microsoft.com/office/officeart/2005/8/layout/hProcess9"/>
    <dgm:cxn modelId="{07117F9D-5EA6-42E8-BDFE-42BF998B1DB0}" type="presParOf" srcId="{D740EC12-583D-4EAD-90EB-0C5E10C9F138}" destId="{44692E25-CD99-4F4B-A83B-4CFE58654DE4}" srcOrd="5" destOrd="0" presId="urn:microsoft.com/office/officeart/2005/8/layout/hProcess9"/>
    <dgm:cxn modelId="{06863E89-3F6C-4A2A-ACBA-4C7D7AEB5E51}" type="presParOf" srcId="{D740EC12-583D-4EAD-90EB-0C5E10C9F138}" destId="{AFAE46BF-5D0E-43A3-B435-256106805CB9}" srcOrd="6" destOrd="0" presId="urn:microsoft.com/office/officeart/2005/8/layout/hProcess9"/>
    <dgm:cxn modelId="{9FA621E1-4FD3-4C4F-A403-F4F975650718}" type="presParOf" srcId="{D740EC12-583D-4EAD-90EB-0C5E10C9F138}" destId="{555EF265-0C71-4851-B408-0691FA4D3F78}" srcOrd="7" destOrd="0" presId="urn:microsoft.com/office/officeart/2005/8/layout/hProcess9"/>
    <dgm:cxn modelId="{8741504E-DF28-407B-8C31-EC44FC55F2EB}" type="presParOf" srcId="{D740EC12-583D-4EAD-90EB-0C5E10C9F138}" destId="{8D6030E1-CAEE-490E-BD75-E3512D6AF54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49A4F20-C484-435B-A699-168107F83505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PERSIAPAN</a:t>
          </a:r>
          <a:endParaRPr lang="id-ID" sz="1400" dirty="0">
            <a:solidFill>
              <a:schemeClr val="tx1"/>
            </a:solidFill>
          </a:endParaRPr>
        </a:p>
      </dgm:t>
    </dgm:pt>
    <dgm:pt modelId="{6C9F25AA-7AE9-481D-B309-E9BDD186AA36}" type="par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67CD62-3C5E-4BA5-8F88-1BA160ECBC64}" type="sibTrans" cxnId="{345F180D-148E-4BEB-A515-A1C91519C603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7216963-6AC5-45F0-80F9-CBF1AA210124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VERIFIKASI </a:t>
          </a:r>
        </a:p>
        <a:p>
          <a:r>
            <a:rPr lang="id-ID" sz="1400" dirty="0" smtClean="0">
              <a:solidFill>
                <a:schemeClr val="tx1"/>
              </a:solidFill>
            </a:rPr>
            <a:t>LAPANGAN</a:t>
          </a:r>
          <a:endParaRPr lang="id-ID" sz="1400" dirty="0">
            <a:solidFill>
              <a:schemeClr val="tx1"/>
            </a:solidFill>
          </a:endParaRPr>
        </a:p>
      </dgm:t>
    </dgm:pt>
    <dgm:pt modelId="{8E82D276-9B75-4841-BE06-D263F6DDD77A}" type="par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5204617-BA31-43C8-9268-AC172AD76F82}" type="sibTrans" cxnId="{93EFEED3-BB8D-4F56-A2DB-3A319E535796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2CEA04C4-AE5B-4A42-A864-54BA994CFE6A}">
      <dgm:prSet phldrT="[Text]" custT="1"/>
      <dgm:spPr>
        <a:solidFill>
          <a:srgbClr val="92D05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</a:t>
          </a:r>
        </a:p>
        <a:p>
          <a:r>
            <a:rPr lang="id-ID" sz="1400" dirty="0" smtClean="0">
              <a:solidFill>
                <a:schemeClr val="tx1"/>
              </a:solidFill>
            </a:rPr>
            <a:t>BIRU, </a:t>
          </a:r>
        </a:p>
        <a:p>
          <a:r>
            <a:rPr lang="id-ID" sz="1400" dirty="0" smtClean="0">
              <a:solidFill>
                <a:schemeClr val="tx1"/>
              </a:solidFill>
            </a:rPr>
            <a:t>MERAH, HITAM</a:t>
          </a:r>
          <a:endParaRPr lang="id-ID" sz="1400" dirty="0">
            <a:solidFill>
              <a:schemeClr val="tx1"/>
            </a:solidFill>
          </a:endParaRPr>
        </a:p>
      </dgm:t>
    </dgm:pt>
    <dgm:pt modelId="{481B69DF-39C7-43D0-ABF3-3D4E40308206}" type="par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09CCC610-BF95-4995-A0E7-457BED28B0E5}" type="sibTrans" cxnId="{D1F27D43-C8DD-4877-9598-B1033FEE3C4C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4CB7E387-8039-41F8-B535-66BA12402B67}">
      <dgm:prSet phldrT="[Text]" custT="1"/>
      <dgm:spPr/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PENGUMUMAN</a:t>
          </a:r>
          <a:endParaRPr lang="id-ID" sz="1400" dirty="0">
            <a:solidFill>
              <a:schemeClr val="tx1"/>
            </a:solidFill>
          </a:endParaRPr>
        </a:p>
      </dgm:t>
    </dgm:pt>
    <dgm:pt modelId="{88122E81-1A2D-4049-B084-66924E0AE85A}" type="par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FE6DD1E-E012-43F7-9D03-8CB7688FF82E}" type="sibTrans" cxnId="{87B30643-E4F3-4E06-931A-1850EFA1090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740EC12-583D-4EAD-90EB-0C5E10C9F138}" type="pres">
      <dgm:prSet presAssocID="{BDEE7DAE-C4EC-406B-8344-162489690DA1}" presName="linearProcess" presStyleCnt="0"/>
      <dgm:spPr/>
    </dgm:pt>
    <dgm:pt modelId="{B77DABA3-5168-420F-8B12-29592D63820E}" type="pres">
      <dgm:prSet presAssocID="{849A4F20-C484-435B-A699-168107F8350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AB76A-98DA-4D2E-BD88-6C1B6E1B8E05}" type="pres">
      <dgm:prSet presAssocID="{FD67CD62-3C5E-4BA5-8F88-1BA160ECBC64}" presName="sibTrans" presStyleCnt="0"/>
      <dgm:spPr/>
    </dgm:pt>
    <dgm:pt modelId="{C5BB3BD0-8516-4147-9CBE-95F825CFAD53}" type="pres">
      <dgm:prSet presAssocID="{67216963-6AC5-45F0-80F9-CBF1AA21012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E24097-0ED9-4683-854B-3E68E91648EA}" type="pres">
      <dgm:prSet presAssocID="{25204617-BA31-43C8-9268-AC172AD76F82}" presName="sibTrans" presStyleCnt="0"/>
      <dgm:spPr/>
    </dgm:pt>
    <dgm:pt modelId="{3A010534-8F53-459D-9FBA-C654C20CE8C5}" type="pres">
      <dgm:prSet presAssocID="{2CEA04C4-AE5B-4A42-A864-54BA994CFE6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692E25-CD99-4F4B-A83B-4CFE58654DE4}" type="pres">
      <dgm:prSet presAssocID="{09CCC610-BF95-4995-A0E7-457BED28B0E5}" presName="sibTrans" presStyleCnt="0"/>
      <dgm:spPr/>
    </dgm:pt>
    <dgm:pt modelId="{8D6030E1-CAEE-490E-BD75-E3512D6AF545}" type="pres">
      <dgm:prSet presAssocID="{4CB7E387-8039-41F8-B535-66BA12402B6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DCB284E-5D7F-4A55-AE3C-AB84B8D75E54}" type="presOf" srcId="{4CB7E387-8039-41F8-B535-66BA12402B67}" destId="{8D6030E1-CAEE-490E-BD75-E3512D6AF545}" srcOrd="0" destOrd="0" presId="urn:microsoft.com/office/officeart/2005/8/layout/hProcess9"/>
    <dgm:cxn modelId="{AC85D0CE-F480-4534-9BFB-A62FFA7A4593}" type="presOf" srcId="{2CEA04C4-AE5B-4A42-A864-54BA994CFE6A}" destId="{3A010534-8F53-459D-9FBA-C654C20CE8C5}" srcOrd="0" destOrd="0" presId="urn:microsoft.com/office/officeart/2005/8/layout/hProcess9"/>
    <dgm:cxn modelId="{87B30643-E4F3-4E06-931A-1850EFA1090B}" srcId="{BDEE7DAE-C4EC-406B-8344-162489690DA1}" destId="{4CB7E387-8039-41F8-B535-66BA12402B67}" srcOrd="3" destOrd="0" parTransId="{88122E81-1A2D-4049-B084-66924E0AE85A}" sibTransId="{FFE6DD1E-E012-43F7-9D03-8CB7688FF82E}"/>
    <dgm:cxn modelId="{D1F27D43-C8DD-4877-9598-B1033FEE3C4C}" srcId="{BDEE7DAE-C4EC-406B-8344-162489690DA1}" destId="{2CEA04C4-AE5B-4A42-A864-54BA994CFE6A}" srcOrd="2" destOrd="0" parTransId="{481B69DF-39C7-43D0-ABF3-3D4E40308206}" sibTransId="{09CCC610-BF95-4995-A0E7-457BED28B0E5}"/>
    <dgm:cxn modelId="{93EFEED3-BB8D-4F56-A2DB-3A319E535796}" srcId="{BDEE7DAE-C4EC-406B-8344-162489690DA1}" destId="{67216963-6AC5-45F0-80F9-CBF1AA210124}" srcOrd="1" destOrd="0" parTransId="{8E82D276-9B75-4841-BE06-D263F6DDD77A}" sibTransId="{25204617-BA31-43C8-9268-AC172AD76F82}"/>
    <dgm:cxn modelId="{33A8E543-53C1-449D-894A-574A4B993D4D}" type="presOf" srcId="{849A4F20-C484-435B-A699-168107F83505}" destId="{B77DABA3-5168-420F-8B12-29592D63820E}" srcOrd="0" destOrd="0" presId="urn:microsoft.com/office/officeart/2005/8/layout/hProcess9"/>
    <dgm:cxn modelId="{345F180D-148E-4BEB-A515-A1C91519C603}" srcId="{BDEE7DAE-C4EC-406B-8344-162489690DA1}" destId="{849A4F20-C484-435B-A699-168107F83505}" srcOrd="0" destOrd="0" parTransId="{6C9F25AA-7AE9-481D-B309-E9BDD186AA36}" sibTransId="{FD67CD62-3C5E-4BA5-8F88-1BA160ECBC64}"/>
    <dgm:cxn modelId="{4E940682-B64A-4854-982A-E483A77E1CCA}" type="presOf" srcId="{BDEE7DAE-C4EC-406B-8344-162489690DA1}" destId="{FDC61D0B-C1C2-4EDE-BFD6-EDF939326685}" srcOrd="0" destOrd="0" presId="urn:microsoft.com/office/officeart/2005/8/layout/hProcess9"/>
    <dgm:cxn modelId="{53ECE40A-3848-47AE-B302-2D31805D5E59}" type="presOf" srcId="{67216963-6AC5-45F0-80F9-CBF1AA210124}" destId="{C5BB3BD0-8516-4147-9CBE-95F825CFAD53}" srcOrd="0" destOrd="0" presId="urn:microsoft.com/office/officeart/2005/8/layout/hProcess9"/>
    <dgm:cxn modelId="{4B08AE57-6CFC-4CF0-BBB3-D4BD6CB8B978}" type="presParOf" srcId="{FDC61D0B-C1C2-4EDE-BFD6-EDF939326685}" destId="{83BEDCDF-C50B-4F7E-9A9A-A2879B77DDB6}" srcOrd="0" destOrd="0" presId="urn:microsoft.com/office/officeart/2005/8/layout/hProcess9"/>
    <dgm:cxn modelId="{9A60D28F-F1BC-4702-845A-7412223B5F43}" type="presParOf" srcId="{FDC61D0B-C1C2-4EDE-BFD6-EDF939326685}" destId="{D740EC12-583D-4EAD-90EB-0C5E10C9F138}" srcOrd="1" destOrd="0" presId="urn:microsoft.com/office/officeart/2005/8/layout/hProcess9"/>
    <dgm:cxn modelId="{179810E6-081B-4432-B8DB-0657B2AF9A28}" type="presParOf" srcId="{D740EC12-583D-4EAD-90EB-0C5E10C9F138}" destId="{B77DABA3-5168-420F-8B12-29592D63820E}" srcOrd="0" destOrd="0" presId="urn:microsoft.com/office/officeart/2005/8/layout/hProcess9"/>
    <dgm:cxn modelId="{FC401237-C4B1-4054-8F9D-72A65BC5AB4D}" type="presParOf" srcId="{D740EC12-583D-4EAD-90EB-0C5E10C9F138}" destId="{6EDAB76A-98DA-4D2E-BD88-6C1B6E1B8E05}" srcOrd="1" destOrd="0" presId="urn:microsoft.com/office/officeart/2005/8/layout/hProcess9"/>
    <dgm:cxn modelId="{1C81D0F2-1A34-4959-941B-B147DBFC11F8}" type="presParOf" srcId="{D740EC12-583D-4EAD-90EB-0C5E10C9F138}" destId="{C5BB3BD0-8516-4147-9CBE-95F825CFAD53}" srcOrd="2" destOrd="0" presId="urn:microsoft.com/office/officeart/2005/8/layout/hProcess9"/>
    <dgm:cxn modelId="{59B89EFB-43AB-46D4-8E86-953A870DBD0B}" type="presParOf" srcId="{D740EC12-583D-4EAD-90EB-0C5E10C9F138}" destId="{96E24097-0ED9-4683-854B-3E68E91648EA}" srcOrd="3" destOrd="0" presId="urn:microsoft.com/office/officeart/2005/8/layout/hProcess9"/>
    <dgm:cxn modelId="{D62F662B-D765-4F32-99EB-1078A1081C53}" type="presParOf" srcId="{D740EC12-583D-4EAD-90EB-0C5E10C9F138}" destId="{3A010534-8F53-459D-9FBA-C654C20CE8C5}" srcOrd="4" destOrd="0" presId="urn:microsoft.com/office/officeart/2005/8/layout/hProcess9"/>
    <dgm:cxn modelId="{5B178D98-669F-49E2-9DEF-2F1D07EB23B6}" type="presParOf" srcId="{D740EC12-583D-4EAD-90EB-0C5E10C9F138}" destId="{44692E25-CD99-4F4B-A83B-4CFE58654DE4}" srcOrd="5" destOrd="0" presId="urn:microsoft.com/office/officeart/2005/8/layout/hProcess9"/>
    <dgm:cxn modelId="{3C5653FF-A71D-4AD6-8FF9-CE972BF08BF3}" type="presParOf" srcId="{D740EC12-583D-4EAD-90EB-0C5E10C9F138}" destId="{8D6030E1-CAEE-490E-BD75-E3512D6AF5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E7DAE-C4EC-406B-8344-162489690DA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42B6396-247F-4640-9A73-C308E714A06D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PENILAIAN HIJAU EMAS</a:t>
          </a:r>
          <a:endParaRPr lang="id-ID" sz="1400" dirty="0">
            <a:solidFill>
              <a:schemeClr val="tx1"/>
            </a:solidFill>
          </a:endParaRPr>
        </a:p>
      </dgm:t>
    </dgm:pt>
    <dgm:pt modelId="{FE32C6BF-7A4C-4B80-BC73-8DD337A46F48}" type="par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696BD304-3B4C-4362-814C-0D8484CFC315}" type="sibTrans" cxnId="{993F49B0-34C5-4767-8CA0-D8C30533C41B}">
      <dgm:prSet/>
      <dgm:spPr/>
      <dgm:t>
        <a:bodyPr/>
        <a:lstStyle/>
        <a:p>
          <a:endParaRPr lang="id-ID" sz="1400">
            <a:solidFill>
              <a:schemeClr val="tx1"/>
            </a:solidFill>
          </a:endParaRPr>
        </a:p>
      </dgm:t>
    </dgm:pt>
    <dgm:pt modelId="{FDC61D0B-C1C2-4EDE-BFD6-EDF939326685}" type="pres">
      <dgm:prSet presAssocID="{BDEE7DAE-C4EC-406B-8344-162489690DA1}" presName="CompostProcess" presStyleCnt="0">
        <dgm:presLayoutVars>
          <dgm:dir/>
          <dgm:resizeHandles val="exact"/>
        </dgm:presLayoutVars>
      </dgm:prSet>
      <dgm:spPr/>
    </dgm:pt>
    <dgm:pt modelId="{83BEDCDF-C50B-4F7E-9A9A-A2879B77DDB6}" type="pres">
      <dgm:prSet presAssocID="{BDEE7DAE-C4EC-406B-8344-162489690DA1}" presName="arrow" presStyleLbl="bgShp" presStyleIdx="0" presStyleCnt="1" custScaleX="84034" custLinFactNeighborY="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740EC12-583D-4EAD-90EB-0C5E10C9F138}" type="pres">
      <dgm:prSet presAssocID="{BDEE7DAE-C4EC-406B-8344-162489690DA1}" presName="linearProcess" presStyleCnt="0"/>
      <dgm:spPr/>
    </dgm:pt>
    <dgm:pt modelId="{AFAE46BF-5D0E-43A3-B435-256106805CB9}" type="pres">
      <dgm:prSet presAssocID="{D42B6396-247F-4640-9A73-C308E714A06D}" presName="textNode" presStyleLbl="node1" presStyleIdx="0" presStyleCnt="1" custScaleX="1428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8840BAA-C36E-4EA7-A2F7-66DC080CB1DE}" type="presOf" srcId="{D42B6396-247F-4640-9A73-C308E714A06D}" destId="{AFAE46BF-5D0E-43A3-B435-256106805CB9}" srcOrd="0" destOrd="0" presId="urn:microsoft.com/office/officeart/2005/8/layout/hProcess9"/>
    <dgm:cxn modelId="{6A9F1D6D-1B2F-4449-93C4-ED24E43130A3}" type="presOf" srcId="{BDEE7DAE-C4EC-406B-8344-162489690DA1}" destId="{FDC61D0B-C1C2-4EDE-BFD6-EDF939326685}" srcOrd="0" destOrd="0" presId="urn:microsoft.com/office/officeart/2005/8/layout/hProcess9"/>
    <dgm:cxn modelId="{993F49B0-34C5-4767-8CA0-D8C30533C41B}" srcId="{BDEE7DAE-C4EC-406B-8344-162489690DA1}" destId="{D42B6396-247F-4640-9A73-C308E714A06D}" srcOrd="0" destOrd="0" parTransId="{FE32C6BF-7A4C-4B80-BC73-8DD337A46F48}" sibTransId="{696BD304-3B4C-4362-814C-0D8484CFC315}"/>
    <dgm:cxn modelId="{FDAB491D-0FB3-4439-8BBA-A02D7F01D3E7}" type="presParOf" srcId="{FDC61D0B-C1C2-4EDE-BFD6-EDF939326685}" destId="{83BEDCDF-C50B-4F7E-9A9A-A2879B77DDB6}" srcOrd="0" destOrd="0" presId="urn:microsoft.com/office/officeart/2005/8/layout/hProcess9"/>
    <dgm:cxn modelId="{A1417997-39F5-4588-944D-9EEF87C2F5AB}" type="presParOf" srcId="{FDC61D0B-C1C2-4EDE-BFD6-EDF939326685}" destId="{D740EC12-583D-4EAD-90EB-0C5E10C9F138}" srcOrd="1" destOrd="0" presId="urn:microsoft.com/office/officeart/2005/8/layout/hProcess9"/>
    <dgm:cxn modelId="{ABBA26EB-6DA7-4ADF-A0F1-D473D030E6AA}" type="presParOf" srcId="{D740EC12-583D-4EAD-90EB-0C5E10C9F138}" destId="{AFAE46BF-5D0E-43A3-B435-256106805CB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16958-B13E-404D-BD59-FCAAFBA7D433}">
      <dsp:nvSpPr>
        <dsp:cNvPr id="0" name=""/>
        <dsp:cNvSpPr/>
      </dsp:nvSpPr>
      <dsp:spPr>
        <a:xfrm>
          <a:off x="68064" y="0"/>
          <a:ext cx="4063999" cy="40639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1600 KLH + 30 PROVINSI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31916" y="203199"/>
        <a:ext cx="1136294" cy="609600"/>
      </dsp:txXfrm>
    </dsp:sp>
    <dsp:sp modelId="{D99F48DD-A792-4DFD-8FC0-7F9E056150AD}">
      <dsp:nvSpPr>
        <dsp:cNvPr id="0" name=""/>
        <dsp:cNvSpPr/>
      </dsp:nvSpPr>
      <dsp:spPr>
        <a:xfrm>
          <a:off x="474463" y="812799"/>
          <a:ext cx="3251200" cy="32512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1317 KLH + 22 PROVINSI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31916" y="1007871"/>
        <a:ext cx="1136294" cy="585216"/>
      </dsp:txXfrm>
    </dsp:sp>
    <dsp:sp modelId="{1E026BB5-42E4-48C6-BCE6-F6A6BC57E071}">
      <dsp:nvSpPr>
        <dsp:cNvPr id="0" name=""/>
        <dsp:cNvSpPr/>
      </dsp:nvSpPr>
      <dsp:spPr>
        <a:xfrm>
          <a:off x="880863" y="1625599"/>
          <a:ext cx="2438400" cy="24384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1002 – KLH  + 5 PROVINSI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31916" y="1808479"/>
        <a:ext cx="1136294" cy="548640"/>
      </dsp:txXfrm>
    </dsp:sp>
    <dsp:sp modelId="{86DB7F50-4FEC-4554-A8E6-FDD52A9FD99F}">
      <dsp:nvSpPr>
        <dsp:cNvPr id="0" name=""/>
        <dsp:cNvSpPr/>
      </dsp:nvSpPr>
      <dsp:spPr>
        <a:xfrm>
          <a:off x="1287263" y="2438399"/>
          <a:ext cx="1625600" cy="16256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</a:rPr>
            <a:t>690 - KLH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1525327" y="2844799"/>
        <a:ext cx="1149472" cy="81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666935" y="0"/>
          <a:ext cx="7558608" cy="194421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BA3-5168-420F-8B12-29592D63820E}">
      <dsp:nvSpPr>
        <dsp:cNvPr id="0" name=""/>
        <dsp:cNvSpPr/>
      </dsp:nvSpPr>
      <dsp:spPr>
        <a:xfrm>
          <a:off x="2605" y="583264"/>
          <a:ext cx="1568341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PERSIAPAN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2605" y="583264"/>
        <a:ext cx="1568341" cy="777686"/>
      </dsp:txXfrm>
    </dsp:sp>
    <dsp:sp modelId="{C5BB3BD0-8516-4147-9CBE-95F825CFAD53}">
      <dsp:nvSpPr>
        <dsp:cNvPr id="0" name=""/>
        <dsp:cNvSpPr/>
      </dsp:nvSpPr>
      <dsp:spPr>
        <a:xfrm>
          <a:off x="1832337" y="583264"/>
          <a:ext cx="1568341" cy="77768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VERIFIKASI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LAPANGAN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1832337" y="583264"/>
        <a:ext cx="1568341" cy="777686"/>
      </dsp:txXfrm>
    </dsp:sp>
    <dsp:sp modelId="{3A010534-8F53-459D-9FBA-C654C20CE8C5}">
      <dsp:nvSpPr>
        <dsp:cNvPr id="0" name=""/>
        <dsp:cNvSpPr/>
      </dsp:nvSpPr>
      <dsp:spPr>
        <a:xfrm>
          <a:off x="3662069" y="583264"/>
          <a:ext cx="1568341" cy="77768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BIRU,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MERAH, HITAM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3662069" y="583264"/>
        <a:ext cx="1568341" cy="777686"/>
      </dsp:txXfrm>
    </dsp:sp>
    <dsp:sp modelId="{AFAE46BF-5D0E-43A3-B435-256106805CB9}">
      <dsp:nvSpPr>
        <dsp:cNvPr id="0" name=""/>
        <dsp:cNvSpPr/>
      </dsp:nvSpPr>
      <dsp:spPr>
        <a:xfrm>
          <a:off x="5491801" y="583264"/>
          <a:ext cx="1568341" cy="77768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HIJAU EMAS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5491801" y="583264"/>
        <a:ext cx="1568341" cy="777686"/>
      </dsp:txXfrm>
    </dsp:sp>
    <dsp:sp modelId="{8D6030E1-CAEE-490E-BD75-E3512D6AF545}">
      <dsp:nvSpPr>
        <dsp:cNvPr id="0" name=""/>
        <dsp:cNvSpPr/>
      </dsp:nvSpPr>
      <dsp:spPr>
        <a:xfrm>
          <a:off x="7321533" y="583264"/>
          <a:ext cx="1568341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PENGUMUMAN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7321533" y="583264"/>
        <a:ext cx="1568341" cy="7776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666935" y="0"/>
          <a:ext cx="7558608" cy="194421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ABA3-5168-420F-8B12-29592D63820E}">
      <dsp:nvSpPr>
        <dsp:cNvPr id="0" name=""/>
        <dsp:cNvSpPr/>
      </dsp:nvSpPr>
      <dsp:spPr>
        <a:xfrm>
          <a:off x="3039" y="583264"/>
          <a:ext cx="1974755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PERSIAPAN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3039" y="583264"/>
        <a:ext cx="1974755" cy="777686"/>
      </dsp:txXfrm>
    </dsp:sp>
    <dsp:sp modelId="{C5BB3BD0-8516-4147-9CBE-95F825CFAD53}">
      <dsp:nvSpPr>
        <dsp:cNvPr id="0" name=""/>
        <dsp:cNvSpPr/>
      </dsp:nvSpPr>
      <dsp:spPr>
        <a:xfrm>
          <a:off x="2306921" y="583264"/>
          <a:ext cx="1974755" cy="77768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VERIFIKASI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LAPANGAN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2306921" y="583264"/>
        <a:ext cx="1974755" cy="777686"/>
      </dsp:txXfrm>
    </dsp:sp>
    <dsp:sp modelId="{3A010534-8F53-459D-9FBA-C654C20CE8C5}">
      <dsp:nvSpPr>
        <dsp:cNvPr id="0" name=""/>
        <dsp:cNvSpPr/>
      </dsp:nvSpPr>
      <dsp:spPr>
        <a:xfrm>
          <a:off x="4610802" y="583264"/>
          <a:ext cx="1974755" cy="77768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BIRU,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MERAH, HITAM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4610802" y="583264"/>
        <a:ext cx="1974755" cy="777686"/>
      </dsp:txXfrm>
    </dsp:sp>
    <dsp:sp modelId="{8D6030E1-CAEE-490E-BD75-E3512D6AF545}">
      <dsp:nvSpPr>
        <dsp:cNvPr id="0" name=""/>
        <dsp:cNvSpPr/>
      </dsp:nvSpPr>
      <dsp:spPr>
        <a:xfrm>
          <a:off x="6914684" y="583264"/>
          <a:ext cx="1974755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PENGUMUMAN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6914684" y="583264"/>
        <a:ext cx="1974755" cy="7776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DCDF-C50B-4F7E-9A9A-A2879B77DDB6}">
      <dsp:nvSpPr>
        <dsp:cNvPr id="0" name=""/>
        <dsp:cNvSpPr/>
      </dsp:nvSpPr>
      <dsp:spPr>
        <a:xfrm>
          <a:off x="792078" y="0"/>
          <a:ext cx="3960458" cy="216024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46BF-5D0E-43A3-B435-256106805CB9}">
      <dsp:nvSpPr>
        <dsp:cNvPr id="0" name=""/>
        <dsp:cNvSpPr/>
      </dsp:nvSpPr>
      <dsp:spPr>
        <a:xfrm>
          <a:off x="1584177" y="648071"/>
          <a:ext cx="2376261" cy="8640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PENILAIAN HIJAU EMAS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1584177" y="648071"/>
        <a:ext cx="2376261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8B7D-B9EF-45D4-BD69-D8F6C7D701B2}" type="datetimeFigureOut">
              <a:rPr lang="id-ID" smtClean="0"/>
              <a:pPr/>
              <a:t>22/03/2013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7543-D55C-41B9-A6BD-FB432AE90C9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D951-AD39-4AD2-98A5-18AEB93B9C7D}" type="datetimeFigureOut">
              <a:rPr lang="id-ID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22/03/2013</a:t>
            </a:fld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4456-7A5B-403D-9A66-4769073CA175}" type="slidenum">
              <a:rPr lang="id-ID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slideLayout" Target="../slideLayouts/slideLayout6.xml"/><Relationship Id="rId16" Type="http://schemas.openxmlformats.org/officeDocument/2006/relationships/diagramQuickStyle" Target="../diagrams/quickStyle4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91%20calon%20Hijau%202013.xls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MEKANISME PROPER 2013</a:t>
            </a:r>
            <a:endParaRPr lang="id-ID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784976" cy="1728192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SEKRETARIAT PROPER </a:t>
            </a:r>
          </a:p>
          <a:p>
            <a:endParaRPr lang="id-I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KEMENTERIAN LINGKUNGAN HIDUP</a:t>
            </a:r>
            <a:endParaRPr lang="id-I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857500" y="2000250"/>
            <a:ext cx="5214938" cy="16541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d-ID" sz="5400" smtClean="0">
                <a:latin typeface="Cooper Black" pitchFamily="18" charset="0"/>
              </a:rPr>
              <a:t>Terima Kasih 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 flipV="1">
            <a:off x="0" y="2928938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7" descr="kalpatar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252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0975" y="3643313"/>
            <a:ext cx="2500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6" name="Picture 5" descr="PROP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2357437" cy="1141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31131" y="4286250"/>
            <a:ext cx="6000750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1600" dirty="0" smtClean="0">
                <a:solidFill>
                  <a:srgbClr val="C00000"/>
                </a:solidFill>
              </a:rPr>
              <a:t>Sekretariat PROPER</a:t>
            </a:r>
            <a:br>
              <a:rPr lang="id-ID" sz="1600" dirty="0" smtClean="0">
                <a:solidFill>
                  <a:srgbClr val="C00000"/>
                </a:solidFill>
              </a:rPr>
            </a:br>
            <a:r>
              <a:rPr lang="id-ID" sz="1600" dirty="0" smtClean="0">
                <a:solidFill>
                  <a:srgbClr val="C00000"/>
                </a:solidFill>
              </a:rPr>
              <a:t>Gedung B Lantai </a:t>
            </a:r>
            <a:r>
              <a:rPr lang="en-US" sz="1600" dirty="0" smtClean="0">
                <a:solidFill>
                  <a:srgbClr val="C00000"/>
                </a:solidFill>
              </a:rPr>
              <a:t>4</a:t>
            </a:r>
            <a:r>
              <a:rPr lang="id-ID" sz="1600" dirty="0" smtClean="0">
                <a:solidFill>
                  <a:srgbClr val="C00000"/>
                </a:solidFill>
              </a:rPr>
              <a:t/>
            </a:r>
            <a:br>
              <a:rPr lang="id-ID" sz="1600" dirty="0" smtClean="0">
                <a:solidFill>
                  <a:srgbClr val="C00000"/>
                </a:solidFill>
              </a:rPr>
            </a:br>
            <a:r>
              <a:rPr lang="id-ID" sz="1600" dirty="0" smtClean="0">
                <a:solidFill>
                  <a:srgbClr val="C00000"/>
                </a:solidFill>
              </a:rPr>
              <a:t>Kementerian Lingkungan Hidup</a:t>
            </a:r>
            <a:br>
              <a:rPr lang="id-ID" sz="1600" dirty="0" smtClean="0">
                <a:solidFill>
                  <a:srgbClr val="C00000"/>
                </a:solidFill>
              </a:rPr>
            </a:br>
            <a:r>
              <a:rPr lang="id-ID" sz="1600" dirty="0" smtClean="0">
                <a:solidFill>
                  <a:srgbClr val="C00000"/>
                </a:solidFill>
              </a:rPr>
              <a:t>Jl. D.I. Panjaitan Kav 24 Jakarta 13410</a:t>
            </a:r>
            <a:br>
              <a:rPr lang="id-ID" sz="1600" dirty="0" smtClean="0">
                <a:solidFill>
                  <a:srgbClr val="C00000"/>
                </a:solidFill>
              </a:rPr>
            </a:br>
            <a:r>
              <a:rPr lang="id-ID" sz="1600" dirty="0" smtClean="0">
                <a:solidFill>
                  <a:srgbClr val="C00000"/>
                </a:solidFill>
              </a:rPr>
              <a:t>Telp: 62-21-8520886</a:t>
            </a:r>
            <a:r>
              <a:rPr lang="en-US" sz="1600" dirty="0" smtClean="0">
                <a:solidFill>
                  <a:srgbClr val="C00000"/>
                </a:solidFill>
              </a:rPr>
              <a:t> |  </a:t>
            </a:r>
            <a:r>
              <a:rPr lang="id-ID" sz="1600" dirty="0" smtClean="0">
                <a:solidFill>
                  <a:srgbClr val="C00000"/>
                </a:solidFill>
              </a:rPr>
              <a:t>Fax : 62-21-8520886</a:t>
            </a:r>
            <a:br>
              <a:rPr lang="id-ID" sz="1600" dirty="0" smtClean="0">
                <a:solidFill>
                  <a:srgbClr val="C00000"/>
                </a:solidFill>
              </a:rPr>
            </a:br>
            <a:r>
              <a:rPr lang="id-ID" sz="1600" dirty="0" smtClean="0">
                <a:solidFill>
                  <a:srgbClr val="C00000"/>
                </a:solidFill>
              </a:rPr>
              <a:t>www.menlh.go.id/proper</a:t>
            </a:r>
            <a:br>
              <a:rPr lang="id-ID" sz="1600" dirty="0" smtClean="0">
                <a:solidFill>
                  <a:srgbClr val="C00000"/>
                </a:solidFill>
              </a:rPr>
            </a:br>
            <a:endParaRPr lang="id-ID" sz="1600" dirty="0" smtClean="0">
              <a:solidFill>
                <a:srgbClr val="C0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00063" y="5143500"/>
            <a:ext cx="600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d-ID" sz="1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id-ID" sz="1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id-ID" sz="16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Fakta PROPER mendorong tingkat ketaatan perusahaan terhadap peraturan lingkungan hidup</a:t>
            </a:r>
            <a:endParaRPr lang="id-ID" sz="2800" b="1" dirty="0" smtClean="0"/>
          </a:p>
        </p:txBody>
      </p:sp>
      <p:sp>
        <p:nvSpPr>
          <p:cNvPr id="5" name="Up Arrow 4"/>
          <p:cNvSpPr/>
          <p:nvPr/>
        </p:nvSpPr>
        <p:spPr>
          <a:xfrm>
            <a:off x="4377636" y="1628800"/>
            <a:ext cx="770428" cy="10226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50%</a:t>
            </a:r>
            <a:endParaRPr lang="id-ID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591950" y="2771808"/>
            <a:ext cx="399481" cy="340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38%</a:t>
            </a:r>
            <a:endParaRPr lang="id-ID" sz="1400" b="1" dirty="0"/>
          </a:p>
        </p:txBody>
      </p:sp>
      <p:sp>
        <p:nvSpPr>
          <p:cNvPr id="7" name="Down Arrow 6"/>
          <p:cNvSpPr/>
          <p:nvPr/>
        </p:nvSpPr>
        <p:spPr>
          <a:xfrm>
            <a:off x="4377636" y="3271874"/>
            <a:ext cx="741894" cy="443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12%</a:t>
            </a:r>
            <a:endParaRPr lang="id-ID" sz="1400" b="1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076056" y="1628800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b="1" dirty="0" smtClean="0">
                <a:latin typeface="Calibri" pitchFamily="34" charset="0"/>
              </a:rPr>
              <a:t>PERINGKAT </a:t>
            </a:r>
          </a:p>
          <a:p>
            <a:r>
              <a:rPr lang="id-ID" sz="1100" b="1" dirty="0" smtClean="0">
                <a:latin typeface="Calibri" pitchFamily="34" charset="0"/>
              </a:rPr>
              <a:t>NAIK</a:t>
            </a:r>
            <a:endParaRPr lang="id-ID" sz="1100" b="1" dirty="0">
              <a:latin typeface="Calibri" pitchFamily="34" charset="0"/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076056" y="2708920"/>
            <a:ext cx="99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TETAP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5076056" y="3212976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TURUN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364336" y="4397890"/>
            <a:ext cx="784868" cy="46053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/>
              <a:t>25</a:t>
            </a:r>
            <a:r>
              <a:rPr lang="en-US" sz="1400" b="1" dirty="0" smtClean="0"/>
              <a:t>%</a:t>
            </a:r>
            <a:endParaRPr lang="id-ID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4570290" y="4969394"/>
            <a:ext cx="406968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/>
              <a:t>64</a:t>
            </a:r>
            <a:r>
              <a:rPr lang="en-US" sz="1400" b="1" dirty="0" smtClean="0"/>
              <a:t>%</a:t>
            </a:r>
            <a:endParaRPr lang="id-ID" sz="1400" b="1" dirty="0"/>
          </a:p>
        </p:txBody>
      </p:sp>
      <p:sp>
        <p:nvSpPr>
          <p:cNvPr id="13" name="Down Arrow 12"/>
          <p:cNvSpPr/>
          <p:nvPr/>
        </p:nvSpPr>
        <p:spPr>
          <a:xfrm>
            <a:off x="4355976" y="5969526"/>
            <a:ext cx="755799" cy="33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1</a:t>
            </a:r>
            <a:r>
              <a:rPr lang="id-ID" sz="1400" b="1" dirty="0" smtClean="0"/>
              <a:t>1</a:t>
            </a:r>
            <a:r>
              <a:rPr lang="en-US" sz="1400" b="1" dirty="0" smtClean="0"/>
              <a:t>%</a:t>
            </a:r>
            <a:endParaRPr lang="id-ID" sz="1400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3529" y="1556792"/>
          <a:ext cx="3960439" cy="2088234"/>
        </p:xfrm>
        <a:graphic>
          <a:graphicData uri="http://schemas.openxmlformats.org/drawingml/2006/table">
            <a:tbl>
              <a:tblPr/>
              <a:tblGrid>
                <a:gridCol w="247527"/>
                <a:gridCol w="618818"/>
                <a:gridCol w="556937"/>
                <a:gridCol w="618818"/>
                <a:gridCol w="556937"/>
                <a:gridCol w="678568"/>
                <a:gridCol w="682834"/>
              </a:tblGrid>
              <a:tr h="2320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202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2026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MERAH-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r>
                        <a:rPr lang="id-ID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3529" y="4149080"/>
          <a:ext cx="3960440" cy="2160242"/>
        </p:xfrm>
        <a:graphic>
          <a:graphicData uri="http://schemas.openxmlformats.org/drawingml/2006/table">
            <a:tbl>
              <a:tblPr/>
              <a:tblGrid>
                <a:gridCol w="341416"/>
                <a:gridCol w="790139"/>
                <a:gridCol w="565777"/>
                <a:gridCol w="565777"/>
                <a:gridCol w="565777"/>
                <a:gridCol w="565777"/>
                <a:gridCol w="565777"/>
              </a:tblGrid>
              <a:tr h="30860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2010 - 2011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08606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8606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6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148064" y="4397042"/>
            <a:ext cx="1785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b="1" dirty="0" smtClean="0">
                <a:latin typeface="Calibri" pitchFamily="34" charset="0"/>
              </a:rPr>
              <a:t>PERINGKAT </a:t>
            </a:r>
          </a:p>
          <a:p>
            <a:r>
              <a:rPr lang="id-ID" sz="1100" b="1" dirty="0" smtClean="0">
                <a:latin typeface="Calibri" pitchFamily="34" charset="0"/>
              </a:rPr>
              <a:t>NAIK</a:t>
            </a:r>
            <a:endParaRPr lang="id-ID" sz="1100" b="1" dirty="0">
              <a:latin typeface="Calibri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148064" y="5477162"/>
            <a:ext cx="993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TETAP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148064" y="5981218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b="1" dirty="0" smtClean="0">
                <a:latin typeface="Calibri" pitchFamily="34" charset="0"/>
              </a:rPr>
              <a:t>PERINGKAT</a:t>
            </a:r>
          </a:p>
          <a:p>
            <a:r>
              <a:rPr lang="id-ID" sz="1000" b="1" dirty="0" smtClean="0">
                <a:latin typeface="Calibri" pitchFamily="34" charset="0"/>
              </a:rPr>
              <a:t>TURUN</a:t>
            </a:r>
            <a:endParaRPr lang="id-ID" sz="1000" b="1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1196448"/>
            <a:ext cx="33123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Berdasarkan evaluasi 634 perusahaan yang mengikuti PROPER selama 2 tahun pada periode  2008-2010 sd 2009-2011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b="1" dirty="0" smtClean="0"/>
              <a:t>50  % mengalami perbaikan kinerja </a:t>
            </a:r>
            <a:r>
              <a:rPr lang="id-ID" dirty="0" smtClean="0"/>
              <a:t>(peringkat meningkat)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38 % tetap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12 % mengalami penurunan kinerja (peringkat turun)</a:t>
            </a:r>
          </a:p>
          <a:p>
            <a:pPr>
              <a:lnSpc>
                <a:spcPts val="1200"/>
              </a:lnSpc>
            </a:pPr>
            <a:endParaRPr lang="id-ID" dirty="0"/>
          </a:p>
          <a:p>
            <a:r>
              <a:rPr lang="id-ID" dirty="0" smtClean="0"/>
              <a:t>Untuk periode 2009-2010 sd 2010-2011, dari  654  perusahaan: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b="1" dirty="0" smtClean="0"/>
              <a:t>25 % mengalami perbaikan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dirty="0" smtClean="0"/>
              <a:t>64 % tetap</a:t>
            </a:r>
          </a:p>
          <a:p>
            <a:pPr marL="263525" lvl="1" indent="-263525">
              <a:buFont typeface="Arial" pitchFamily="34" charset="0"/>
              <a:buChar char="•"/>
            </a:pPr>
            <a:r>
              <a:rPr lang="id-ID" dirty="0" smtClean="0"/>
              <a:t>11 % mengalami penurunan kinerja pengelolaan lingkungan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8100392" y="1916832"/>
            <a:ext cx="504056" cy="14401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3203848" y="2060848"/>
            <a:ext cx="576064" cy="144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 PROPER</a:t>
            </a:r>
            <a:endParaRPr lang="id-ID" dirty="0"/>
          </a:p>
        </p:txBody>
      </p:sp>
      <p:sp>
        <p:nvSpPr>
          <p:cNvPr id="3" name="Up Arrow 2"/>
          <p:cNvSpPr/>
          <p:nvPr/>
        </p:nvSpPr>
        <p:spPr>
          <a:xfrm>
            <a:off x="2339751" y="1846846"/>
            <a:ext cx="770428" cy="10226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50%</a:t>
            </a:r>
            <a:endParaRPr lang="id-ID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554065" y="2989854"/>
            <a:ext cx="399481" cy="340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38%</a:t>
            </a:r>
            <a:endParaRPr lang="id-ID" sz="1400" b="1" dirty="0"/>
          </a:p>
        </p:txBody>
      </p:sp>
      <p:sp>
        <p:nvSpPr>
          <p:cNvPr id="5" name="Down Arrow 4"/>
          <p:cNvSpPr/>
          <p:nvPr/>
        </p:nvSpPr>
        <p:spPr>
          <a:xfrm>
            <a:off x="2339751" y="3489920"/>
            <a:ext cx="741894" cy="443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12%</a:t>
            </a:r>
            <a:endParaRPr lang="id-ID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916832"/>
          <a:ext cx="2160239" cy="1867451"/>
        </p:xfrm>
        <a:graphic>
          <a:graphicData uri="http://schemas.openxmlformats.org/drawingml/2006/table">
            <a:tbl>
              <a:tblPr/>
              <a:tblGrid>
                <a:gridCol w="135015"/>
                <a:gridCol w="657072"/>
                <a:gridCol w="360040"/>
                <a:gridCol w="436284"/>
                <a:gridCol w="190609"/>
                <a:gridCol w="254146"/>
                <a:gridCol w="127073"/>
              </a:tblGrid>
              <a:tr h="19157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PERIODE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2173"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 </a:t>
                      </a:r>
                      <a:endParaRPr lang="id-ID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33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HITAM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3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MERAH-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099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</a:t>
                      </a:r>
                      <a:r>
                        <a:rPr lang="id-ID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BIRU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HIJAU 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EMAS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923928" y="1340768"/>
          <a:ext cx="30963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386104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Agar perbaikan kinerja pengelolaan lingkungan perusahaan peserta PROPER memberikan dampak perbaikan kualias lingkungan secara nyata maka jumlah peserta PROPER harus mencapai “critical mass”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179512" y="1268760"/>
            <a:ext cx="398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Ekstensifikasi peserta PROPER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88024" y="2924944"/>
          <a:ext cx="647700" cy="274320"/>
        </p:xfrm>
        <a:graphic>
          <a:graphicData uri="http://schemas.openxmlformats.org/drawingml/2006/table">
            <a:tbl>
              <a:tblPr/>
              <a:tblGrid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24128" y="2060848"/>
          <a:ext cx="609600" cy="27432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303</a:t>
                      </a:r>
                      <a:endParaRPr lang="id-ID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7020272" y="764704"/>
            <a:ext cx="2123728" cy="1080120"/>
          </a:xfrm>
          <a:prstGeom prst="wedgeRectCallout">
            <a:avLst>
              <a:gd name="adj1" fmla="val -78415"/>
              <a:gd name="adj2" fmla="val 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Selama rentang 2010-2013 kenaikan peserta PROPER mencapai  303 perusahaan per tahun</a:t>
            </a:r>
            <a:endParaRPr lang="id-ID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7020272" y="2276872"/>
            <a:ext cx="2123728" cy="720080"/>
          </a:xfrm>
          <a:prstGeom prst="wedgeRectCallout">
            <a:avLst>
              <a:gd name="adj1" fmla="val -124302"/>
              <a:gd name="adj2" fmla="val 486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Rentang 2002-2009 kenaikan hanya 121 perusahaan per tahun</a:t>
            </a:r>
            <a:endParaRPr lang="id-ID" sz="1400" dirty="0"/>
          </a:p>
        </p:txBody>
      </p:sp>
      <p:sp>
        <p:nvSpPr>
          <p:cNvPr id="16" name="Rectangle 15"/>
          <p:cNvSpPr/>
          <p:nvPr/>
        </p:nvSpPr>
        <p:spPr>
          <a:xfrm>
            <a:off x="3851920" y="4902259"/>
            <a:ext cx="18722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dirty="0" smtClean="0"/>
              <a:t>Ekstensifikasi PROPER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796136" y="4941168"/>
            <a:ext cx="792088" cy="864096"/>
          </a:xfrm>
          <a:prstGeom prst="rightArrow">
            <a:avLst>
              <a:gd name="adj1" fmla="val 50000"/>
              <a:gd name="adj2" fmla="val 448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6660232" y="4653136"/>
            <a:ext cx="2483768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DEKONSENTRASI PROPER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1691680" y="58052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Konsekunsi Ekstensifikasi adalah penambahan jaringan pengawasan PROPER melalui dekonsentrasi kepada Provinsi </a:t>
            </a:r>
            <a:endParaRPr lang="id-ID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56992"/>
            <a:ext cx="1512168" cy="8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92280" y="41490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PERLU PENGAWAS YANG BANYAK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TANTANGAN DEKONSENTRASI PROPER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7504" y="1628800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8772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PERIODE PROPER</a:t>
            </a:r>
          </a:p>
          <a:p>
            <a:pPr algn="ctr"/>
            <a:r>
              <a:rPr lang="id-ID" b="1" dirty="0" smtClean="0"/>
              <a:t>1 TAHUN</a:t>
            </a:r>
            <a:endParaRPr lang="id-ID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3923928" y="1124744"/>
            <a:ext cx="5220072" cy="1656184"/>
          </a:xfrm>
          <a:prstGeom prst="wedgeRectCallout">
            <a:avLst>
              <a:gd name="adj1" fmla="val -51764"/>
              <a:gd name="adj2" fmla="val 859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 smtClean="0"/>
              <a:t>Kendala SDM</a:t>
            </a:r>
          </a:p>
          <a:p>
            <a:r>
              <a:rPr lang="id-ID" sz="1400" dirty="0" smtClean="0"/>
              <a:t>Dekonsentrasi (penambahan jumlah pengawas dengan melibatkan provinsi) dapat memberikan solusi kurangnya pengawas KLH</a:t>
            </a:r>
          </a:p>
          <a:p>
            <a:endParaRPr lang="id-ID" sz="1400" dirty="0" smtClean="0"/>
          </a:p>
          <a:p>
            <a:r>
              <a:rPr lang="id-ID" sz="1400" dirty="0" smtClean="0"/>
              <a:t>Bagaimana mensinkronkan  PROVINSI yang memiliki kecepatan dan tantangan  yang berbeda ?</a:t>
            </a:r>
          </a:p>
          <a:p>
            <a:endParaRPr lang="id-ID" sz="1400" dirty="0"/>
          </a:p>
        </p:txBody>
      </p:sp>
      <p:sp>
        <p:nvSpPr>
          <p:cNvPr id="8" name="Rectangular Callout 7"/>
          <p:cNvSpPr/>
          <p:nvPr/>
        </p:nvSpPr>
        <p:spPr>
          <a:xfrm>
            <a:off x="4355976" y="5157192"/>
            <a:ext cx="4104456" cy="1080120"/>
          </a:xfrm>
          <a:prstGeom prst="wedgeRectCallout">
            <a:avLst>
              <a:gd name="adj1" fmla="val -70735"/>
              <a:gd name="adj2" fmla="val 51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Kendala waktu </a:t>
            </a:r>
          </a:p>
          <a:p>
            <a:r>
              <a:rPr lang="id-ID" sz="1600" dirty="0" smtClean="0"/>
              <a:t>Periode  PROPER yang hanya satu tahun tidak cukup untuk melaksanakan proses PROPER secara konvensional</a:t>
            </a:r>
            <a:endParaRPr lang="id-ID" sz="1600" dirty="0"/>
          </a:p>
        </p:txBody>
      </p:sp>
      <p:sp>
        <p:nvSpPr>
          <p:cNvPr id="9" name="Down Arrow 8"/>
          <p:cNvSpPr/>
          <p:nvPr/>
        </p:nvSpPr>
        <p:spPr>
          <a:xfrm>
            <a:off x="5868144" y="2852936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 rot="10800000">
            <a:off x="5868144" y="4149080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4860032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Self Assessment</a:t>
            </a:r>
            <a:endParaRPr lang="id-ID" sz="2400" b="1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7668344" y="3068960"/>
            <a:ext cx="1008112" cy="1800200"/>
          </a:xfrm>
          <a:prstGeom prst="flowChartMagneticDis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Proses</a:t>
            </a:r>
          </a:p>
          <a:p>
            <a:pPr algn="ctr"/>
            <a:r>
              <a:rPr lang="id-ID" dirty="0" smtClean="0"/>
              <a:t>Distilasi</a:t>
            </a:r>
          </a:p>
          <a:p>
            <a:pPr algn="ctr"/>
            <a:r>
              <a:rPr lang="id-ID" dirty="0" smtClean="0"/>
              <a:t>refinery</a:t>
            </a:r>
            <a:endParaRPr lang="id-ID" dirty="0"/>
          </a:p>
        </p:txBody>
      </p:sp>
      <p:sp>
        <p:nvSpPr>
          <p:cNvPr id="17" name="Right Arrow 16"/>
          <p:cNvSpPr/>
          <p:nvPr/>
        </p:nvSpPr>
        <p:spPr>
          <a:xfrm>
            <a:off x="7164288" y="378904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71600" y="1412776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19872" y="1412776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1600" y="1556792"/>
            <a:ext cx="2448272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10527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PERIODE PROPER</a:t>
            </a:r>
          </a:p>
          <a:p>
            <a:pPr algn="ctr"/>
            <a:r>
              <a:rPr lang="id-ID" sz="1400" b="1" dirty="0" smtClean="0"/>
              <a:t>1 TAHUN</a:t>
            </a:r>
            <a:endParaRPr lang="id-ID" sz="1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71600" y="5733256"/>
            <a:ext cx="2448272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451421" y="44624"/>
          <a:ext cx="9559925" cy="2019300"/>
        </p:xfrm>
        <a:graphic>
          <a:graphicData uri="http://schemas.openxmlformats.org/presentationml/2006/ole">
            <p:oleObj spid="_x0000_s25602" name="Visio" r:id="rId3" imgW="13477285" imgH="3006928" progId="Visio.Drawing.11">
              <p:embed/>
            </p:oleObj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1628800"/>
          <a:ext cx="88924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/>
          <p:cNvSpPr/>
          <p:nvPr/>
        </p:nvSpPr>
        <p:spPr>
          <a:xfrm>
            <a:off x="3635896" y="3284984"/>
            <a:ext cx="144016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6" name="Diagram 5"/>
          <p:cNvGraphicFramePr/>
          <p:nvPr/>
        </p:nvGraphicFramePr>
        <p:xfrm>
          <a:off x="35496" y="4869160"/>
          <a:ext cx="889248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835696" y="3284984"/>
          <a:ext cx="55446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Bent Arrow 10"/>
          <p:cNvSpPr/>
          <p:nvPr/>
        </p:nvSpPr>
        <p:spPr>
          <a:xfrm>
            <a:off x="1547664" y="4077072"/>
            <a:ext cx="1008112" cy="129614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4283968" y="4941168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Bent Arrow 12"/>
          <p:cNvSpPr/>
          <p:nvPr/>
        </p:nvSpPr>
        <p:spPr>
          <a:xfrm rot="16200000" flipH="1" flipV="1">
            <a:off x="6444207" y="4365105"/>
            <a:ext cx="1152130" cy="86409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4941168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MEKANISME PROPER 2013</a:t>
            </a:r>
            <a:endParaRPr lang="en-US" sz="4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67544" y="1268760"/>
            <a:ext cx="936104" cy="504056"/>
          </a:xfrm>
          <a:prstGeom prst="wedgeRectCallout">
            <a:avLst>
              <a:gd name="adj1" fmla="val 32255"/>
              <a:gd name="adj2" fmla="val 1098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Target  Perusahaan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1619672" y="1268760"/>
            <a:ext cx="936104" cy="504056"/>
          </a:xfrm>
          <a:prstGeom prst="wedgeRectCallout">
            <a:avLst>
              <a:gd name="adj1" fmla="val 32255"/>
              <a:gd name="adj2" fmla="val 1098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Self Assessment</a:t>
            </a:r>
            <a:endParaRPr lang="en-US" sz="1200" dirty="0"/>
          </a:p>
        </p:txBody>
      </p:sp>
      <p:sp>
        <p:nvSpPr>
          <p:cNvPr id="10" name="Rectangular Callout 9"/>
          <p:cNvSpPr/>
          <p:nvPr/>
        </p:nvSpPr>
        <p:spPr>
          <a:xfrm>
            <a:off x="1691680" y="5085184"/>
            <a:ext cx="1080120" cy="504056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Pengawasan</a:t>
            </a:r>
            <a:r>
              <a:rPr lang="en-US" sz="1200" dirty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 </a:t>
            </a:r>
            <a:r>
              <a:rPr lang="en-US" sz="1200" dirty="0" err="1" smtClean="0"/>
              <a:t>Provinsi</a:t>
            </a:r>
            <a:endParaRPr lang="en-US" sz="1200" dirty="0"/>
          </a:p>
        </p:txBody>
      </p:sp>
      <p:sp>
        <p:nvSpPr>
          <p:cNvPr id="12" name="Line Callout 3 11"/>
          <p:cNvSpPr/>
          <p:nvPr/>
        </p:nvSpPr>
        <p:spPr>
          <a:xfrm>
            <a:off x="179512" y="5229200"/>
            <a:ext cx="864096" cy="792088"/>
          </a:xfrm>
          <a:prstGeom prst="borderCallout3">
            <a:avLst>
              <a:gd name="adj1" fmla="val 16450"/>
              <a:gd name="adj2" fmla="val 102090"/>
              <a:gd name="adj3" fmla="val 18750"/>
              <a:gd name="adj4" fmla="val 129988"/>
              <a:gd name="adj5" fmla="val -22134"/>
              <a:gd name="adj6" fmla="val 158745"/>
              <a:gd name="adj7" fmla="val -216214"/>
              <a:gd name="adj8" fmla="val 1803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Screening</a:t>
            </a:r>
          </a:p>
          <a:p>
            <a:pPr algn="ctr"/>
            <a:r>
              <a:rPr lang="en-US" sz="1200" dirty="0" smtClean="0"/>
              <a:t>3x </a:t>
            </a:r>
            <a:r>
              <a:rPr lang="en-US" sz="1200" dirty="0" err="1" smtClean="0"/>
              <a:t>biru</a:t>
            </a:r>
            <a:r>
              <a:rPr lang="en-US" sz="1200" dirty="0" smtClean="0"/>
              <a:t> + </a:t>
            </a:r>
            <a:r>
              <a:rPr lang="en-US" sz="1200" dirty="0" err="1" smtClean="0"/>
              <a:t>hijau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lalu</a:t>
            </a:r>
            <a:endParaRPr lang="en-US" sz="1200" dirty="0"/>
          </a:p>
        </p:txBody>
      </p:sp>
      <p:sp>
        <p:nvSpPr>
          <p:cNvPr id="13" name="Line Callout 3 12"/>
          <p:cNvSpPr/>
          <p:nvPr/>
        </p:nvSpPr>
        <p:spPr>
          <a:xfrm>
            <a:off x="2987824" y="5805264"/>
            <a:ext cx="864096" cy="576064"/>
          </a:xfrm>
          <a:prstGeom prst="borderCallout3">
            <a:avLst>
              <a:gd name="adj1" fmla="val -6136"/>
              <a:gd name="adj2" fmla="val 46878"/>
              <a:gd name="adj3" fmla="val -35206"/>
              <a:gd name="adj4" fmla="val -8040"/>
              <a:gd name="adj5" fmla="val -63542"/>
              <a:gd name="adj6" fmla="val -8039"/>
              <a:gd name="adj7" fmla="val -408199"/>
              <a:gd name="adj8" fmla="val -83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Screening</a:t>
            </a:r>
          </a:p>
          <a:p>
            <a:pPr algn="ctr"/>
            <a:r>
              <a:rPr lang="en-US" sz="1200" dirty="0" smtClean="0"/>
              <a:t>3x </a:t>
            </a:r>
            <a:r>
              <a:rPr lang="en-US" sz="1200" dirty="0" err="1" smtClean="0"/>
              <a:t>biru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Line Callout 1 13"/>
          <p:cNvSpPr/>
          <p:nvPr/>
        </p:nvSpPr>
        <p:spPr>
          <a:xfrm>
            <a:off x="3275856" y="1268760"/>
            <a:ext cx="936104" cy="648072"/>
          </a:xfrm>
          <a:prstGeom prst="borderCallout1">
            <a:avLst>
              <a:gd name="adj1" fmla="val 18750"/>
              <a:gd name="adj2" fmla="val -8333"/>
              <a:gd name="adj3" fmla="val 129310"/>
              <a:gd name="adj4" fmla="val -294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Screening</a:t>
            </a:r>
          </a:p>
          <a:p>
            <a:pPr algn="ctr"/>
            <a:r>
              <a:rPr lang="en-US" sz="1000" dirty="0" err="1" smtClean="0"/>
              <a:t>Kandidat</a:t>
            </a:r>
            <a:r>
              <a:rPr lang="en-US" sz="1000" dirty="0" smtClean="0"/>
              <a:t> </a:t>
            </a:r>
            <a:r>
              <a:rPr lang="en-US" sz="1000" dirty="0" err="1" smtClean="0"/>
              <a:t>Hijau</a:t>
            </a:r>
            <a:r>
              <a:rPr lang="id-ID" sz="1000" dirty="0" smtClean="0"/>
              <a:t> + Konten Analisis</a:t>
            </a:r>
            <a:endParaRPr lang="en-US" sz="1000" dirty="0"/>
          </a:p>
        </p:txBody>
      </p:sp>
      <p:sp>
        <p:nvSpPr>
          <p:cNvPr id="16" name="Line Callout 1 15"/>
          <p:cNvSpPr/>
          <p:nvPr/>
        </p:nvSpPr>
        <p:spPr>
          <a:xfrm>
            <a:off x="5940152" y="1268760"/>
            <a:ext cx="792088" cy="432048"/>
          </a:xfrm>
          <a:prstGeom prst="borderCallout1">
            <a:avLst>
              <a:gd name="adj1" fmla="val 18750"/>
              <a:gd name="adj2" fmla="val -8333"/>
              <a:gd name="adj3" fmla="val 211420"/>
              <a:gd name="adj4" fmla="val -35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Penilaian</a:t>
            </a:r>
            <a:r>
              <a:rPr lang="en-US" sz="1000" dirty="0" smtClean="0"/>
              <a:t> </a:t>
            </a:r>
            <a:r>
              <a:rPr lang="en-US" sz="1000" dirty="0" err="1" smtClean="0"/>
              <a:t>Hijau</a:t>
            </a:r>
            <a:endParaRPr lang="en-US" sz="1000" dirty="0"/>
          </a:p>
        </p:txBody>
      </p:sp>
      <p:sp>
        <p:nvSpPr>
          <p:cNvPr id="17" name="Line Callout 1 16"/>
          <p:cNvSpPr/>
          <p:nvPr/>
        </p:nvSpPr>
        <p:spPr>
          <a:xfrm>
            <a:off x="7164288" y="1268760"/>
            <a:ext cx="792088" cy="432048"/>
          </a:xfrm>
          <a:prstGeom prst="borderCallout1">
            <a:avLst>
              <a:gd name="adj1" fmla="val 18750"/>
              <a:gd name="adj2" fmla="val -8333"/>
              <a:gd name="adj3" fmla="val 211420"/>
              <a:gd name="adj4" fmla="val -35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Penilaian</a:t>
            </a:r>
            <a:r>
              <a:rPr lang="en-US" sz="1000" dirty="0" smtClean="0"/>
              <a:t> </a:t>
            </a:r>
            <a:r>
              <a:rPr lang="en-US" sz="1000" dirty="0" err="1" smtClean="0"/>
              <a:t>Emas</a:t>
            </a:r>
            <a:endParaRPr lang="en-US" sz="1000" dirty="0"/>
          </a:p>
        </p:txBody>
      </p:sp>
      <p:sp>
        <p:nvSpPr>
          <p:cNvPr id="18" name="Line Callout 1 17"/>
          <p:cNvSpPr/>
          <p:nvPr/>
        </p:nvSpPr>
        <p:spPr>
          <a:xfrm>
            <a:off x="5580112" y="5301208"/>
            <a:ext cx="1080120" cy="648072"/>
          </a:xfrm>
          <a:prstGeom prst="borderCallout1">
            <a:avLst>
              <a:gd name="adj1" fmla="val 18750"/>
              <a:gd name="adj2" fmla="val -8333"/>
              <a:gd name="adj3" fmla="val -237938"/>
              <a:gd name="adj4" fmla="val -200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Pemeringkatan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err="1" smtClean="0"/>
              <a:t>Biru</a:t>
            </a:r>
            <a:r>
              <a:rPr lang="en-US" sz="1000" dirty="0" smtClean="0"/>
              <a:t>, </a:t>
            </a:r>
            <a:r>
              <a:rPr lang="en-US" sz="1000" dirty="0" err="1" smtClean="0"/>
              <a:t>Merah</a:t>
            </a:r>
            <a:r>
              <a:rPr lang="en-US" sz="1000" dirty="0" smtClean="0"/>
              <a:t> </a:t>
            </a:r>
            <a:r>
              <a:rPr lang="en-US" sz="1000" dirty="0" err="1" smtClean="0"/>
              <a:t>Hitam</a:t>
            </a:r>
            <a:endParaRPr lang="en-US" sz="1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4427984" y="5013176"/>
            <a:ext cx="792088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Supervisi</a:t>
            </a:r>
            <a:endParaRPr lang="en-US" sz="1200" dirty="0"/>
          </a:p>
        </p:txBody>
      </p:sp>
      <p:sp>
        <p:nvSpPr>
          <p:cNvPr id="20" name="Rectangular Callout 19"/>
          <p:cNvSpPr/>
          <p:nvPr/>
        </p:nvSpPr>
        <p:spPr>
          <a:xfrm>
            <a:off x="3203848" y="5013176"/>
            <a:ext cx="792088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Supervisi</a:t>
            </a:r>
            <a:endParaRPr lang="en-US" sz="1200" dirty="0"/>
          </a:p>
        </p:txBody>
      </p:sp>
      <p:sp>
        <p:nvSpPr>
          <p:cNvPr id="21" name="Rectangular Callout 20"/>
          <p:cNvSpPr/>
          <p:nvPr/>
        </p:nvSpPr>
        <p:spPr>
          <a:xfrm>
            <a:off x="7236296" y="5013176"/>
            <a:ext cx="936104" cy="360040"/>
          </a:xfrm>
          <a:prstGeom prst="wedgeRectCallout">
            <a:avLst>
              <a:gd name="adj1" fmla="val 19889"/>
              <a:gd name="adj2" fmla="val -1051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Peringkat</a:t>
            </a:r>
            <a:r>
              <a:rPr lang="en-US" sz="1200" dirty="0" smtClean="0"/>
              <a:t> PROPER</a:t>
            </a:r>
            <a:endParaRPr lang="en-US" sz="1200" dirty="0"/>
          </a:p>
        </p:txBody>
      </p:sp>
      <p:sp>
        <p:nvSpPr>
          <p:cNvPr id="22" name="Line Callout 1 21"/>
          <p:cNvSpPr/>
          <p:nvPr/>
        </p:nvSpPr>
        <p:spPr>
          <a:xfrm>
            <a:off x="4572000" y="1340768"/>
            <a:ext cx="936104" cy="648072"/>
          </a:xfrm>
          <a:prstGeom prst="borderCallout1">
            <a:avLst>
              <a:gd name="adj1" fmla="val 18750"/>
              <a:gd name="adj2" fmla="val -8333"/>
              <a:gd name="adj3" fmla="val 129310"/>
              <a:gd name="adj4" fmla="val -294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Screening</a:t>
            </a:r>
          </a:p>
          <a:p>
            <a:pPr algn="ctr"/>
            <a:r>
              <a:rPr lang="en-US" sz="1000" dirty="0" err="1" smtClean="0"/>
              <a:t>Kandidat</a:t>
            </a:r>
            <a:r>
              <a:rPr lang="en-US" sz="1000" dirty="0" smtClean="0"/>
              <a:t> </a:t>
            </a:r>
            <a:r>
              <a:rPr lang="en-US" sz="1000" dirty="0" err="1" smtClean="0"/>
              <a:t>Hijau</a:t>
            </a:r>
            <a:r>
              <a:rPr lang="id-ID" sz="1000" dirty="0" smtClean="0"/>
              <a:t> + Konten Analisis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454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2123728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1238</a:t>
            </a:r>
            <a:endParaRPr lang="id-ID" dirty="0"/>
          </a:p>
        </p:txBody>
      </p:sp>
      <p:sp>
        <p:nvSpPr>
          <p:cNvPr id="25" name="TextBox 24">
            <a:hlinkClick r:id="rId3" action="ppaction://hlinkfile"/>
          </p:cNvPr>
          <p:cNvSpPr txBox="1"/>
          <p:nvPr/>
        </p:nvSpPr>
        <p:spPr>
          <a:xfrm>
            <a:off x="3347864" y="23488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u="sng" dirty="0" smtClean="0">
                <a:solidFill>
                  <a:srgbClr val="0070C0"/>
                </a:solidFill>
              </a:rPr>
              <a:t>191</a:t>
            </a:r>
            <a:endParaRPr lang="id-ID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110952"/>
            <a:ext cx="9144000" cy="5486400"/>
            <a:chOff x="0" y="1412776"/>
            <a:chExt cx="9144000" cy="5486400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2776"/>
              <a:ext cx="91440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Callout 2 9"/>
            <p:cNvSpPr/>
            <p:nvPr/>
          </p:nvSpPr>
          <p:spPr>
            <a:xfrm>
              <a:off x="2267744" y="2276872"/>
              <a:ext cx="1224136" cy="936104"/>
            </a:xfrm>
            <a:prstGeom prst="borderCallout2">
              <a:avLst>
                <a:gd name="adj1" fmla="val 20208"/>
                <a:gd name="adj2" fmla="val 104271"/>
                <a:gd name="adj3" fmla="val 21666"/>
                <a:gd name="adj4" fmla="val 137188"/>
                <a:gd name="adj5" fmla="val 159154"/>
                <a:gd name="adj6" fmla="val 268847"/>
              </a:avLst>
            </a:prstGeom>
            <a:ln w="28575"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 smtClean="0"/>
                <a:t>20 Mei 2013</a:t>
              </a:r>
            </a:p>
            <a:p>
              <a:pPr algn="ctr"/>
              <a:r>
                <a:rPr lang="id-ID" sz="1400" dirty="0" smtClean="0"/>
                <a:t>Penyampaian dokumen self Asseesment</a:t>
              </a:r>
              <a:endParaRPr lang="id-ID" sz="1400" dirty="0"/>
            </a:p>
          </p:txBody>
        </p:sp>
        <p:sp>
          <p:nvSpPr>
            <p:cNvPr id="11" name="Line Callout 3 10"/>
            <p:cNvSpPr/>
            <p:nvPr/>
          </p:nvSpPr>
          <p:spPr>
            <a:xfrm>
              <a:off x="2843808" y="4017421"/>
              <a:ext cx="1080120" cy="576064"/>
            </a:xfrm>
            <a:prstGeom prst="borderCallout3">
              <a:avLst>
                <a:gd name="adj1" fmla="val 11535"/>
                <a:gd name="adj2" fmla="val 109699"/>
                <a:gd name="adj3" fmla="val 7927"/>
                <a:gd name="adj4" fmla="val 144101"/>
                <a:gd name="adj5" fmla="val -1161"/>
                <a:gd name="adj6" fmla="val 237712"/>
                <a:gd name="adj7" fmla="val -11845"/>
                <a:gd name="adj8" fmla="val 28262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3-19 Juni 2013</a:t>
              </a:r>
            </a:p>
            <a:p>
              <a:pPr algn="ctr"/>
              <a:r>
                <a:rPr lang="en-US" sz="1000" dirty="0" err="1" smtClean="0"/>
                <a:t>Evaluasi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Dokumen</a:t>
              </a:r>
              <a:r>
                <a:rPr lang="en-US" sz="1000" dirty="0" smtClean="0"/>
                <a:t> Self Assessment</a:t>
              </a:r>
              <a:endParaRPr lang="en-US" sz="1000" dirty="0"/>
            </a:p>
          </p:txBody>
        </p:sp>
        <p:sp>
          <p:nvSpPr>
            <p:cNvPr id="12" name="Line Callout 3 11"/>
            <p:cNvSpPr/>
            <p:nvPr/>
          </p:nvSpPr>
          <p:spPr>
            <a:xfrm>
              <a:off x="3922241" y="4737501"/>
              <a:ext cx="936104" cy="576064"/>
            </a:xfrm>
            <a:prstGeom prst="borderCallout3">
              <a:avLst>
                <a:gd name="adj1" fmla="val 45856"/>
                <a:gd name="adj2" fmla="val 104419"/>
                <a:gd name="adj3" fmla="val 35813"/>
                <a:gd name="adj4" fmla="val 146741"/>
                <a:gd name="adj5" fmla="val 23104"/>
                <a:gd name="adj6" fmla="val 181528"/>
                <a:gd name="adj7" fmla="val -61402"/>
                <a:gd name="adj8" fmla="val 31523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29 Juli 2013</a:t>
              </a:r>
            </a:p>
            <a:p>
              <a:pPr algn="ctr"/>
              <a:r>
                <a:rPr lang="en-US" sz="1000" dirty="0" err="1" smtClean="0"/>
                <a:t>Daftar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Calon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Kandidat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SA KLH</a:t>
              </a:r>
              <a:endParaRPr lang="en-US" sz="1000" dirty="0"/>
            </a:p>
          </p:txBody>
        </p:sp>
        <p:sp>
          <p:nvSpPr>
            <p:cNvPr id="13" name="Line Callout 3 12"/>
            <p:cNvSpPr/>
            <p:nvPr/>
          </p:nvSpPr>
          <p:spPr>
            <a:xfrm>
              <a:off x="4355976" y="5517232"/>
              <a:ext cx="936104" cy="576064"/>
            </a:xfrm>
            <a:prstGeom prst="borderCallout3">
              <a:avLst>
                <a:gd name="adj1" fmla="val 48000"/>
                <a:gd name="adj2" fmla="val 103099"/>
                <a:gd name="adj3" fmla="val 48683"/>
                <a:gd name="adj4" fmla="val 148061"/>
                <a:gd name="adj5" fmla="val 25249"/>
                <a:gd name="adj6" fmla="val 184168"/>
                <a:gd name="adj7" fmla="val -58675"/>
                <a:gd name="adj8" fmla="val 34799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3-4 Sep 2013</a:t>
              </a:r>
            </a:p>
            <a:p>
              <a:pPr algn="ctr"/>
              <a:r>
                <a:rPr lang="en-US" sz="1000" dirty="0" err="1" smtClean="0"/>
                <a:t>Penetapan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Kandidat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2012-2013</a:t>
              </a:r>
              <a:endParaRPr lang="en-US" sz="1000" dirty="0"/>
            </a:p>
          </p:txBody>
        </p:sp>
        <p:sp>
          <p:nvSpPr>
            <p:cNvPr id="14" name="Line Callout 3 13"/>
            <p:cNvSpPr/>
            <p:nvPr/>
          </p:nvSpPr>
          <p:spPr>
            <a:xfrm>
              <a:off x="5411382" y="6070716"/>
              <a:ext cx="1080120" cy="611001"/>
            </a:xfrm>
            <a:prstGeom prst="borderCallout3">
              <a:avLst>
                <a:gd name="adj1" fmla="val 45915"/>
                <a:gd name="adj2" fmla="val 102835"/>
                <a:gd name="adj3" fmla="val 48375"/>
                <a:gd name="adj4" fmla="val 150965"/>
                <a:gd name="adj5" fmla="val 52336"/>
                <a:gd name="adj6" fmla="val 198776"/>
                <a:gd name="adj7" fmla="val 27228"/>
                <a:gd name="adj8" fmla="val 27846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7-25 Okt 2013</a:t>
              </a:r>
            </a:p>
            <a:p>
              <a:pPr algn="ctr"/>
              <a:r>
                <a:rPr lang="en-US" sz="1000" dirty="0" err="1" smtClean="0"/>
                <a:t>Evaluasi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Dokumen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2012-2013</a:t>
              </a:r>
              <a:endParaRPr lang="en-US" sz="1000" dirty="0"/>
            </a:p>
          </p:txBody>
        </p:sp>
        <p:sp>
          <p:nvSpPr>
            <p:cNvPr id="15" name="Line Callout 3 14"/>
            <p:cNvSpPr/>
            <p:nvPr/>
          </p:nvSpPr>
          <p:spPr>
            <a:xfrm>
              <a:off x="7668344" y="3429000"/>
              <a:ext cx="936104" cy="792088"/>
            </a:xfrm>
            <a:prstGeom prst="borderCallout3">
              <a:avLst>
                <a:gd name="adj1" fmla="val 18750"/>
                <a:gd name="adj2" fmla="val -8333"/>
                <a:gd name="adj3" fmla="val -65426"/>
                <a:gd name="adj4" fmla="val -34982"/>
                <a:gd name="adj5" fmla="val -99854"/>
                <a:gd name="adj6" fmla="val -120154"/>
                <a:gd name="adj7" fmla="val -73953"/>
                <a:gd name="adj8" fmla="val -17625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1-4 Juli 2013</a:t>
              </a:r>
            </a:p>
            <a:p>
              <a:pPr algn="ctr"/>
              <a:r>
                <a:rPr lang="en-US" sz="1000" dirty="0" err="1" smtClean="0"/>
                <a:t>Supervisi</a:t>
              </a:r>
              <a:r>
                <a:rPr lang="en-US" sz="1000" dirty="0" smtClean="0"/>
                <a:t> II </a:t>
              </a:r>
              <a:r>
                <a:rPr lang="en-US" sz="1000" dirty="0" err="1" smtClean="0"/>
                <a:t>Kandidat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Hijau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Provinsi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sudah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harus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ada</a:t>
              </a:r>
              <a:endParaRPr lang="en-US" sz="1000" dirty="0"/>
            </a:p>
          </p:txBody>
        </p:sp>
        <p:sp>
          <p:nvSpPr>
            <p:cNvPr id="16" name="Line Callout 3 15"/>
            <p:cNvSpPr/>
            <p:nvPr/>
          </p:nvSpPr>
          <p:spPr>
            <a:xfrm>
              <a:off x="7668344" y="2276872"/>
              <a:ext cx="1296144" cy="792088"/>
            </a:xfrm>
            <a:prstGeom prst="borderCallout3">
              <a:avLst>
                <a:gd name="adj1" fmla="val 1590"/>
                <a:gd name="adj2" fmla="val 737"/>
                <a:gd name="adj3" fmla="val 6270"/>
                <a:gd name="adj4" fmla="val -23598"/>
                <a:gd name="adj5" fmla="val 29051"/>
                <a:gd name="adj6" fmla="val -83754"/>
                <a:gd name="adj7" fmla="val 56676"/>
                <a:gd name="adj8" fmla="val -15606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 smtClean="0"/>
                <a:t>6 Mei – 5 Juni 2013</a:t>
              </a:r>
            </a:p>
            <a:p>
              <a:pPr algn="ctr"/>
              <a:r>
                <a:rPr lang="en-US" sz="1000" dirty="0" smtClean="0"/>
                <a:t>191 </a:t>
              </a:r>
              <a:r>
                <a:rPr lang="en-US" sz="1000" dirty="0" err="1" smtClean="0"/>
                <a:t>perusahaan</a:t>
              </a:r>
              <a:r>
                <a:rPr lang="en-US" sz="1000" dirty="0" smtClean="0"/>
                <a:t> 2x </a:t>
              </a:r>
              <a:r>
                <a:rPr lang="en-US" sz="1000" dirty="0" err="1" smtClean="0"/>
                <a:t>biru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sudah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harus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dipantau</a:t>
              </a:r>
              <a:endParaRPr lang="en-US" sz="1000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Tahapan PROPER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443038"/>
            <a:ext cx="8964488" cy="33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323528" y="476672"/>
            <a:ext cx="1584176" cy="576064"/>
          </a:xfrm>
          <a:prstGeom prst="borderCallout2">
            <a:avLst>
              <a:gd name="adj1" fmla="val 51783"/>
              <a:gd name="adj2" fmla="val 519"/>
              <a:gd name="adj3" fmla="val 156890"/>
              <a:gd name="adj4" fmla="val -5679"/>
              <a:gd name="adj5" fmla="val 271233"/>
              <a:gd name="adj6" fmla="val 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Peserta akan memperoleh sertifikat sebagai trainer</a:t>
            </a:r>
            <a:endParaRPr lang="id-ID" sz="1200" dirty="0"/>
          </a:p>
        </p:txBody>
      </p:sp>
      <p:sp>
        <p:nvSpPr>
          <p:cNvPr id="10" name="Line Callout 2 9"/>
          <p:cNvSpPr/>
          <p:nvPr/>
        </p:nvSpPr>
        <p:spPr>
          <a:xfrm>
            <a:off x="755576" y="5229200"/>
            <a:ext cx="1872208" cy="1080120"/>
          </a:xfrm>
          <a:prstGeom prst="borderCallout2">
            <a:avLst>
              <a:gd name="adj1" fmla="val 47791"/>
              <a:gd name="adj2" fmla="val -1183"/>
              <a:gd name="adj3" fmla="val -41971"/>
              <a:gd name="adj4" fmla="val -33827"/>
              <a:gd name="adj5" fmla="val -94391"/>
              <a:gd name="adj6" fmla="val 1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Trainer harus melatih pengawas PROPER Provinsi dan Kabupaten/Kota;</a:t>
            </a:r>
          </a:p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Peserta akan diberikan sertifikat </a:t>
            </a:r>
            <a:endParaRPr lang="id-ID" sz="1200" dirty="0"/>
          </a:p>
        </p:txBody>
      </p:sp>
      <p:sp>
        <p:nvSpPr>
          <p:cNvPr id="11" name="Line Callout 2 10"/>
          <p:cNvSpPr/>
          <p:nvPr/>
        </p:nvSpPr>
        <p:spPr>
          <a:xfrm>
            <a:off x="2051720" y="476672"/>
            <a:ext cx="1872208" cy="1368152"/>
          </a:xfrm>
          <a:prstGeom prst="borderCallout2">
            <a:avLst>
              <a:gd name="adj1" fmla="val 100036"/>
              <a:gd name="adj2" fmla="val 49748"/>
              <a:gd name="adj3" fmla="val 129841"/>
              <a:gd name="adj4" fmla="val 14353"/>
              <a:gd name="adj5" fmla="val 171206"/>
              <a:gd name="adj6" fmla="val -47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Provinsi harus mengadakan sosialisasi kepada perusahaan;</a:t>
            </a:r>
          </a:p>
          <a:p>
            <a:pPr marL="228600" indent="-228600">
              <a:buFont typeface="+mj-lt"/>
              <a:buAutoNum type="arabicPeriod"/>
            </a:pPr>
            <a:r>
              <a:rPr lang="id-ID" sz="1200" dirty="0" smtClean="0"/>
              <a:t>Provinsi membagi form self assessment kepada perusahaan</a:t>
            </a:r>
            <a:endParaRPr lang="id-ID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180" y="8649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1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4157" y="97873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3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2504" y="483208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2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4211960" y="404664"/>
            <a:ext cx="1872208" cy="1152128"/>
          </a:xfrm>
          <a:prstGeom prst="borderCallout2">
            <a:avLst>
              <a:gd name="adj1" fmla="val 100036"/>
              <a:gd name="adj2" fmla="val 51728"/>
              <a:gd name="adj3" fmla="val 139888"/>
              <a:gd name="adj4" fmla="val 18313"/>
              <a:gd name="adj5" fmla="val 253958"/>
              <a:gd name="adj6" fmla="val -29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191 perusahaan yang berpotensi hijau (2x BIRU dalam periode penilaian sebelumnya) sudah harus selesai dIpantau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6754" y="2471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4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7236296" y="548680"/>
            <a:ext cx="864096" cy="720080"/>
          </a:xfrm>
          <a:prstGeom prst="borderCallout2">
            <a:avLst>
              <a:gd name="adj1" fmla="val 49842"/>
              <a:gd name="adj2" fmla="val 104199"/>
              <a:gd name="adj3" fmla="val 195230"/>
              <a:gd name="adj4" fmla="val 148335"/>
              <a:gd name="adj5" fmla="val 318777"/>
              <a:gd name="adj6" fmla="val 7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Usulan Peringkat PROPER 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5580112" y="5013176"/>
            <a:ext cx="1512168" cy="936104"/>
          </a:xfrm>
          <a:prstGeom prst="borderCallout2">
            <a:avLst>
              <a:gd name="adj1" fmla="val 48555"/>
              <a:gd name="adj2" fmla="val -255"/>
              <a:gd name="adj3" fmla="val -31549"/>
              <a:gd name="adj4" fmla="val -20817"/>
              <a:gd name="adj5" fmla="val -120267"/>
              <a:gd name="adj6" fmla="val -4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/>
              <a:t>Usulan Kandidat Hijau dari 191 perusahaan yang berpotensi hijau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461913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5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596" y="151569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6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630932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/>
              <a:t>RENCANA KERJA </a:t>
            </a:r>
            <a:r>
              <a:rPr lang="id-ID" sz="2400" b="1" dirty="0" smtClean="0"/>
              <a:t>S/D</a:t>
            </a:r>
            <a:r>
              <a:rPr lang="id-ID" sz="2800" b="1" dirty="0" smtClean="0"/>
              <a:t> SEPTEMBER 2013</a:t>
            </a:r>
            <a:endParaRPr lang="id-ID" sz="2800" b="1" dirty="0"/>
          </a:p>
        </p:txBody>
      </p:sp>
      <p:sp>
        <p:nvSpPr>
          <p:cNvPr id="25" name="Line Callout 2 24"/>
          <p:cNvSpPr/>
          <p:nvPr/>
        </p:nvSpPr>
        <p:spPr>
          <a:xfrm>
            <a:off x="2843808" y="4797152"/>
            <a:ext cx="1008112" cy="576064"/>
          </a:xfrm>
          <a:prstGeom prst="borderCallout2">
            <a:avLst>
              <a:gd name="adj1" fmla="val 46647"/>
              <a:gd name="adj2" fmla="val -2503"/>
              <a:gd name="adj3" fmla="val -24810"/>
              <a:gd name="adj4" fmla="val -126655"/>
              <a:gd name="adj5" fmla="val -178906"/>
              <a:gd name="adj6" fmla="val -1034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Target Pengawasan 20 %</a:t>
            </a:r>
            <a:endParaRPr lang="id-ID" sz="1200" dirty="0"/>
          </a:p>
        </p:txBody>
      </p:sp>
      <p:sp>
        <p:nvSpPr>
          <p:cNvPr id="26" name="Line Callout 2 25"/>
          <p:cNvSpPr/>
          <p:nvPr/>
        </p:nvSpPr>
        <p:spPr>
          <a:xfrm>
            <a:off x="5580112" y="1772816"/>
            <a:ext cx="1008112" cy="576064"/>
          </a:xfrm>
          <a:prstGeom prst="borderCallout2">
            <a:avLst>
              <a:gd name="adj1" fmla="val 53082"/>
              <a:gd name="adj2" fmla="val 101684"/>
              <a:gd name="adj3" fmla="val 198274"/>
              <a:gd name="adj4" fmla="val 149199"/>
              <a:gd name="adj5" fmla="val 267261"/>
              <a:gd name="adj6" fmla="val 328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Target Pengawasan 30 %</a:t>
            </a:r>
            <a:endParaRPr lang="id-ID" sz="1200" dirty="0"/>
          </a:p>
        </p:txBody>
      </p:sp>
      <p:sp>
        <p:nvSpPr>
          <p:cNvPr id="27" name="Line Callout 2 26"/>
          <p:cNvSpPr/>
          <p:nvPr/>
        </p:nvSpPr>
        <p:spPr>
          <a:xfrm>
            <a:off x="3059832" y="1916832"/>
            <a:ext cx="1008112" cy="504056"/>
          </a:xfrm>
          <a:prstGeom prst="borderCallout2">
            <a:avLst>
              <a:gd name="adj1" fmla="val 46647"/>
              <a:gd name="adj2" fmla="val -2503"/>
              <a:gd name="adj3" fmla="val 166098"/>
              <a:gd name="adj4" fmla="val -16145"/>
              <a:gd name="adj5" fmla="val 273390"/>
              <a:gd name="adj6" fmla="val 476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Target Pengawasan 50 %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8200" y="419474"/>
            <a:ext cx="7924800" cy="5733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pPr algn="ctr" latinLnBrk="1">
              <a:defRPr/>
            </a:pPr>
            <a:r>
              <a:rPr lang="en-US" sz="3200" dirty="0" smtClean="0">
                <a:latin typeface="Arial Black" pitchFamily="34" charset="0"/>
              </a:rPr>
              <a:t>FOKUS </a:t>
            </a:r>
            <a:r>
              <a:rPr lang="en-US" sz="3200" dirty="0">
                <a:latin typeface="Arial Black" pitchFamily="34" charset="0"/>
              </a:rPr>
              <a:t>PELAKSANAAN </a:t>
            </a:r>
            <a:r>
              <a:rPr lang="en-US" sz="3200" dirty="0" smtClean="0">
                <a:latin typeface="Arial Black" pitchFamily="34" charset="0"/>
              </a:rPr>
              <a:t>2012 </a:t>
            </a:r>
            <a:r>
              <a:rPr lang="en-US" sz="3200" dirty="0">
                <a:latin typeface="Arial Black" pitchFamily="34" charset="0"/>
              </a:rPr>
              <a:t>-</a:t>
            </a:r>
            <a:r>
              <a:rPr lang="en-US" sz="3200" dirty="0" smtClean="0">
                <a:latin typeface="Arial Black" pitchFamily="34" charset="0"/>
              </a:rPr>
              <a:t>2013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512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029200" cy="45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3 10"/>
          <p:cNvSpPr/>
          <p:nvPr/>
        </p:nvSpPr>
        <p:spPr>
          <a:xfrm>
            <a:off x="7010400" y="1524000"/>
            <a:ext cx="1981200" cy="1219200"/>
          </a:xfrm>
          <a:prstGeom prst="borderCallout3">
            <a:avLst>
              <a:gd name="adj1" fmla="val -3605"/>
              <a:gd name="adj2" fmla="val 48263"/>
              <a:gd name="adj3" fmla="val -8791"/>
              <a:gd name="adj4" fmla="val 31807"/>
              <a:gd name="adj5" fmla="val -17037"/>
              <a:gd name="adj6" fmla="val -20300"/>
              <a:gd name="adj7" fmla="val -20985"/>
              <a:gd name="adj8" fmla="val -80968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perizinan</a:t>
            </a:r>
            <a:r>
              <a:rPr lang="en-US" dirty="0" smtClean="0"/>
              <a:t> IPAL</a:t>
            </a:r>
          </a:p>
        </p:txBody>
      </p:sp>
      <p:sp>
        <p:nvSpPr>
          <p:cNvPr id="10" name="Line Callout 3 9"/>
          <p:cNvSpPr/>
          <p:nvPr/>
        </p:nvSpPr>
        <p:spPr>
          <a:xfrm>
            <a:off x="228600" y="1066800"/>
            <a:ext cx="1371600" cy="2590800"/>
          </a:xfrm>
          <a:prstGeom prst="borderCallout3">
            <a:avLst>
              <a:gd name="adj1" fmla="val 105125"/>
              <a:gd name="adj2" fmla="val 48716"/>
              <a:gd name="adj3" fmla="val 119755"/>
              <a:gd name="adj4" fmla="val 56120"/>
              <a:gd name="adj5" fmla="val 133062"/>
              <a:gd name="adj6" fmla="val 73606"/>
              <a:gd name="adj7" fmla="val 138339"/>
              <a:gd name="adj8" fmla="val 101612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 2012-2013</a:t>
            </a:r>
          </a:p>
          <a:p>
            <a:pPr algn="ctr"/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data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00200" y="3962400"/>
            <a:ext cx="32004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1143000"/>
            <a:ext cx="2819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33400" y="41910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7334" y="4800600"/>
            <a:ext cx="132046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Dituangkan</a:t>
            </a:r>
            <a:endParaRPr lang="en-US" dirty="0" smtClean="0"/>
          </a:p>
          <a:p>
            <a:pPr algn="ctr"/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3505200"/>
            <a:ext cx="19812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Baku </a:t>
            </a:r>
            <a:r>
              <a:rPr lang="en-US" dirty="0" err="1" smtClean="0"/>
              <a:t>Mutu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inlet </a:t>
            </a:r>
            <a:r>
              <a:rPr lang="en-US" dirty="0" err="1" smtClean="0"/>
              <a:t>dan</a:t>
            </a:r>
            <a:r>
              <a:rPr lang="en-US" dirty="0" smtClean="0"/>
              <a:t> outlet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flipV="1">
            <a:off x="7696200" y="2971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57912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/>
              <a:t> </a:t>
            </a:r>
            <a:r>
              <a:rPr lang="en-US" dirty="0" err="1" smtClean="0"/>
              <a:t>pencemaran</a:t>
            </a:r>
            <a:endParaRPr lang="en-US" dirty="0"/>
          </a:p>
        </p:txBody>
      </p:sp>
      <p:sp>
        <p:nvSpPr>
          <p:cNvPr id="24" name="Bent Arrow 23"/>
          <p:cNvSpPr/>
          <p:nvPr/>
        </p:nvSpPr>
        <p:spPr>
          <a:xfrm flipH="1" flipV="1">
            <a:off x="6096000" y="5562600"/>
            <a:ext cx="1828800" cy="990600"/>
          </a:xfrm>
          <a:prstGeom prst="bentArrow">
            <a:avLst>
              <a:gd name="adj1" fmla="val 25000"/>
              <a:gd name="adj2" fmla="val 278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5400000" flipH="1" flipV="1">
            <a:off x="2952750" y="5353050"/>
            <a:ext cx="1104900" cy="1219200"/>
          </a:xfrm>
          <a:prstGeom prst="bentArrow">
            <a:avLst>
              <a:gd name="adj1" fmla="val 25000"/>
              <a:gd name="adj2" fmla="val 278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644</Words>
  <Application>Microsoft Office PowerPoint</Application>
  <PresentationFormat>On-screen Show (4:3)</PresentationFormat>
  <Paragraphs>288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2_Office Theme</vt:lpstr>
      <vt:lpstr>Visio</vt:lpstr>
      <vt:lpstr>MEKANISME PROPER 2013</vt:lpstr>
      <vt:lpstr>Fakta PROPER mendorong tingkat ketaatan perusahaan terhadap peraturan lingkungan hidup</vt:lpstr>
      <vt:lpstr>Tantangan PROPER</vt:lpstr>
      <vt:lpstr>TANTANGAN DEKONSENTRASI PROPER</vt:lpstr>
      <vt:lpstr>Slide 5</vt:lpstr>
      <vt:lpstr>MEKANISME PROPER 2013</vt:lpstr>
      <vt:lpstr>Tahapan PROPER</vt:lpstr>
      <vt:lpstr>Slide 8</vt:lpstr>
      <vt:lpstr>Slide 9</vt:lpstr>
      <vt:lpstr>Sekretariat PROPER Gedung B Lantai 4 Kementerian Lingkungan Hidup Jl. D.I. Panjaitan Kav 24 Jakarta 13410 Telp: 62-21-8520886 |  Fax : 62-21-8520886 www.menlh.go.id/proper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12</cp:revision>
  <dcterms:created xsi:type="dcterms:W3CDTF">2013-03-16T01:50:44Z</dcterms:created>
  <dcterms:modified xsi:type="dcterms:W3CDTF">2013-03-22T02:50:41Z</dcterms:modified>
</cp:coreProperties>
</file>