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4A476-67C9-4FDA-8930-39F614D711E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70DCA-165B-4EE0-AC53-26497ABA64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8600" y="304800"/>
            <a:ext cx="8763000" cy="6172201"/>
            <a:chOff x="235932" y="154094"/>
            <a:chExt cx="8804551" cy="6643521"/>
          </a:xfrm>
        </p:grpSpPr>
        <p:sp>
          <p:nvSpPr>
            <p:cNvPr id="7" name="Rectangle 6"/>
            <p:cNvSpPr/>
            <p:nvPr/>
          </p:nvSpPr>
          <p:spPr>
            <a:xfrm>
              <a:off x="1483743" y="648587"/>
              <a:ext cx="6176514" cy="6054138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856693" y="2880409"/>
              <a:ext cx="4927818" cy="1242052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id-ID"/>
            </a:p>
          </p:txBody>
        </p:sp>
        <p:sp>
          <p:nvSpPr>
            <p:cNvPr id="9" name="Text Box 99"/>
            <p:cNvSpPr txBox="1">
              <a:spLocks noChangeArrowheads="1"/>
            </p:cNvSpPr>
            <p:nvPr/>
          </p:nvSpPr>
          <p:spPr bwMode="auto">
            <a:xfrm>
              <a:off x="3938695" y="3787407"/>
              <a:ext cx="753812" cy="2504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Process Monitoring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551063" y="2952497"/>
              <a:ext cx="2222881" cy="51441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Text Box 100"/>
            <p:cNvSpPr txBox="1">
              <a:spLocks noChangeArrowheads="1"/>
            </p:cNvSpPr>
            <p:nvPr/>
          </p:nvSpPr>
          <p:spPr bwMode="auto">
            <a:xfrm>
              <a:off x="3079307" y="3033606"/>
              <a:ext cx="757687" cy="3406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Handling customer complaint</a:t>
              </a:r>
            </a:p>
          </p:txBody>
        </p:sp>
        <p:sp>
          <p:nvSpPr>
            <p:cNvPr id="12" name="Text Box 101"/>
            <p:cNvSpPr txBox="1">
              <a:spLocks noChangeArrowheads="1"/>
            </p:cNvSpPr>
            <p:nvPr/>
          </p:nvSpPr>
          <p:spPr bwMode="auto">
            <a:xfrm>
              <a:off x="3945611" y="3033606"/>
              <a:ext cx="757687" cy="3590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Customer Satisfaction</a:t>
              </a:r>
              <a:r>
                <a:rPr kumimoji="0" lang="id-ID" sz="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Measurement</a:t>
              </a:r>
              <a:endPara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18"/>
            <p:cNvSpPr txBox="1">
              <a:spLocks noChangeArrowheads="1"/>
            </p:cNvSpPr>
            <p:nvPr/>
          </p:nvSpPr>
          <p:spPr bwMode="auto">
            <a:xfrm>
              <a:off x="2866932" y="3790806"/>
              <a:ext cx="613636" cy="2338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CONTROL</a:t>
              </a:r>
              <a:r>
                <a:rPr kumimoji="0" lang="id-ID" sz="60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PLAN</a:t>
              </a:r>
              <a:endParaRPr kumimoji="0" lang="id-ID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Box 89"/>
            <p:cNvSpPr txBox="1"/>
            <p:nvPr/>
          </p:nvSpPr>
          <p:spPr bwMode="auto">
            <a:xfrm>
              <a:off x="235932" y="154094"/>
              <a:ext cx="1981633" cy="4001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BUSINESS PROCESS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d-ID" sz="1000" b="1" dirty="0" smtClean="0">
                  <a:latin typeface="Arial" pitchFamily="34" charset="0"/>
                  <a:cs typeface="Arial" pitchFamily="34" charset="0"/>
                </a:rPr>
                <a:t>PT. Chitose Internasional Tbk</a:t>
              </a:r>
            </a:p>
          </p:txBody>
        </p:sp>
        <p:sp>
          <p:nvSpPr>
            <p:cNvPr id="15" name="TextBox 94"/>
            <p:cNvSpPr txBox="1"/>
            <p:nvPr/>
          </p:nvSpPr>
          <p:spPr bwMode="auto">
            <a:xfrm>
              <a:off x="625454" y="4573257"/>
              <a:ext cx="692856" cy="2154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d-ID" sz="800" dirty="0" smtClean="0">
                  <a:latin typeface="Arial" pitchFamily="34" charset="0"/>
                  <a:cs typeface="Arial" pitchFamily="34" charset="0"/>
                </a:rPr>
                <a:t>Customers</a:t>
              </a:r>
              <a:endParaRPr kumimoji="0" lang="id-ID" sz="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546265" y="890919"/>
              <a:ext cx="5363493" cy="1826477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id-ID"/>
            </a:p>
          </p:txBody>
        </p:sp>
        <p:sp>
          <p:nvSpPr>
            <p:cNvPr id="17" name="Text Box 113"/>
            <p:cNvSpPr txBox="1">
              <a:spLocks noChangeArrowheads="1"/>
            </p:cNvSpPr>
            <p:nvPr/>
          </p:nvSpPr>
          <p:spPr bwMode="auto">
            <a:xfrm>
              <a:off x="1567080" y="921218"/>
              <a:ext cx="1200387" cy="1727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8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TOP MANAGEMENT</a:t>
              </a:r>
            </a:p>
          </p:txBody>
        </p:sp>
        <p:sp>
          <p:nvSpPr>
            <p:cNvPr id="18" name="Text Box 114"/>
            <p:cNvSpPr txBox="1">
              <a:spLocks noChangeArrowheads="1"/>
            </p:cNvSpPr>
            <p:nvPr/>
          </p:nvSpPr>
          <p:spPr bwMode="auto">
            <a:xfrm>
              <a:off x="2964973" y="997724"/>
              <a:ext cx="849295" cy="16771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VISION &amp; MISION</a:t>
              </a:r>
            </a:p>
          </p:txBody>
        </p:sp>
        <p:sp>
          <p:nvSpPr>
            <p:cNvPr id="19" name="Text Box 115"/>
            <p:cNvSpPr txBox="1">
              <a:spLocks noChangeArrowheads="1"/>
            </p:cNvSpPr>
            <p:nvPr/>
          </p:nvSpPr>
          <p:spPr bwMode="auto">
            <a:xfrm>
              <a:off x="4028998" y="1003439"/>
              <a:ext cx="941612" cy="161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QUALITY POLICY</a:t>
              </a:r>
            </a:p>
          </p:txBody>
        </p:sp>
        <p:sp>
          <p:nvSpPr>
            <p:cNvPr id="20" name="Text Box 116"/>
            <p:cNvSpPr txBox="1">
              <a:spLocks noChangeArrowheads="1"/>
            </p:cNvSpPr>
            <p:nvPr/>
          </p:nvSpPr>
          <p:spPr bwMode="auto">
            <a:xfrm>
              <a:off x="5193656" y="994701"/>
              <a:ext cx="989589" cy="1707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QUALITY OBJECTIVE</a:t>
              </a:r>
            </a:p>
          </p:txBody>
        </p:sp>
        <p:cxnSp>
          <p:nvCxnSpPr>
            <p:cNvPr id="21" name="AutoShape 121"/>
            <p:cNvCxnSpPr>
              <a:cxnSpLocks noChangeShapeType="1"/>
            </p:cNvCxnSpPr>
            <p:nvPr/>
          </p:nvCxnSpPr>
          <p:spPr bwMode="auto">
            <a:xfrm>
              <a:off x="3818545" y="1080081"/>
              <a:ext cx="21194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2" name="AutoShape 122"/>
            <p:cNvCxnSpPr>
              <a:cxnSpLocks noChangeShapeType="1"/>
            </p:cNvCxnSpPr>
            <p:nvPr/>
          </p:nvCxnSpPr>
          <p:spPr bwMode="auto">
            <a:xfrm>
              <a:off x="4984405" y="1076772"/>
              <a:ext cx="21194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" name="Straight Connector 22"/>
            <p:cNvCxnSpPr/>
            <p:nvPr/>
          </p:nvCxnSpPr>
          <p:spPr>
            <a:xfrm flipV="1">
              <a:off x="2639370" y="1712201"/>
              <a:ext cx="0" cy="578995"/>
            </a:xfrm>
            <a:prstGeom prst="line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 Box 98"/>
            <p:cNvSpPr txBox="1">
              <a:spLocks noChangeArrowheads="1"/>
            </p:cNvSpPr>
            <p:nvPr/>
          </p:nvSpPr>
          <p:spPr bwMode="auto">
            <a:xfrm>
              <a:off x="5323325" y="1458459"/>
              <a:ext cx="867750" cy="3202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Risk &amp; Opportunity Identifikcation &amp; Evaluation</a:t>
              </a:r>
            </a:p>
          </p:txBody>
        </p:sp>
        <p:sp>
          <p:nvSpPr>
            <p:cNvPr id="25" name="Text Box 98"/>
            <p:cNvSpPr txBox="1">
              <a:spLocks noChangeArrowheads="1"/>
            </p:cNvSpPr>
            <p:nvPr/>
          </p:nvSpPr>
          <p:spPr bwMode="auto">
            <a:xfrm>
              <a:off x="4364473" y="1471924"/>
              <a:ext cx="757687" cy="3202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id-ID" sz="600" dirty="0">
                  <a:latin typeface="Arial" pitchFamily="34" charset="0"/>
                  <a:cs typeface="Arial" pitchFamily="34" charset="0"/>
                </a:rPr>
                <a:t>Identifikcation </a:t>
              </a:r>
              <a:r>
                <a:rPr lang="id-ID" sz="600" dirty="0" smtClean="0">
                  <a:latin typeface="Arial" pitchFamily="34" charset="0"/>
                  <a:cs typeface="Arial" pitchFamily="34" charset="0"/>
                </a:rPr>
                <a:t> of Stake </a:t>
              </a:r>
              <a:r>
                <a:rPr lang="id-ID" sz="600" dirty="0">
                  <a:latin typeface="Arial" pitchFamily="34" charset="0"/>
                  <a:cs typeface="Arial" pitchFamily="34" charset="0"/>
                </a:rPr>
                <a:t>Holder Expectation</a:t>
              </a:r>
              <a:endPara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 Box 59"/>
            <p:cNvSpPr txBox="1">
              <a:spLocks noChangeArrowheads="1"/>
            </p:cNvSpPr>
            <p:nvPr/>
          </p:nvSpPr>
          <p:spPr bwMode="auto">
            <a:xfrm>
              <a:off x="3405287" y="1464575"/>
              <a:ext cx="766530" cy="3366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600" dirty="0" smtClean="0">
                  <a:latin typeface="Arial" pitchFamily="34" charset="0"/>
                  <a:cs typeface="Arial" pitchFamily="34" charset="0"/>
                </a:rPr>
                <a:t>Determination of external and Internal Issues</a:t>
              </a:r>
              <a:endPara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7" name="AutoShape 121"/>
            <p:cNvCxnSpPr>
              <a:cxnSpLocks noChangeShapeType="1"/>
            </p:cNvCxnSpPr>
            <p:nvPr/>
          </p:nvCxnSpPr>
          <p:spPr bwMode="auto">
            <a:xfrm>
              <a:off x="4191136" y="1617860"/>
              <a:ext cx="17333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8" name="AutoShape 121"/>
            <p:cNvCxnSpPr>
              <a:cxnSpLocks noChangeShapeType="1"/>
            </p:cNvCxnSpPr>
            <p:nvPr/>
          </p:nvCxnSpPr>
          <p:spPr bwMode="auto">
            <a:xfrm>
              <a:off x="5139412" y="1618566"/>
              <a:ext cx="17333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2650647" y="1320639"/>
              <a:ext cx="209266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4265934" y="1165434"/>
              <a:ext cx="5765" cy="14885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4737551" y="1325213"/>
              <a:ext cx="5765" cy="14885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3310511" y="2619405"/>
              <a:ext cx="3853147" cy="1"/>
            </a:xfrm>
            <a:prstGeom prst="straightConnector1">
              <a:avLst/>
            </a:prstGeom>
            <a:ln w="15875">
              <a:solidFill>
                <a:srgbClr val="FFFF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5750850" y="1165435"/>
              <a:ext cx="0" cy="293024"/>
            </a:xfrm>
            <a:prstGeom prst="line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5436663" y="2508583"/>
              <a:ext cx="1" cy="54627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6764567" y="3563603"/>
              <a:ext cx="19426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4638843" y="2299822"/>
              <a:ext cx="19426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2409170" y="1703575"/>
              <a:ext cx="0" cy="202136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9" idx="1"/>
            </p:cNvCxnSpPr>
            <p:nvPr/>
          </p:nvCxnSpPr>
          <p:spPr>
            <a:xfrm flipH="1" flipV="1">
              <a:off x="3483490" y="3906401"/>
              <a:ext cx="455205" cy="6216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 Box 118"/>
            <p:cNvSpPr txBox="1">
              <a:spLocks noChangeArrowheads="1"/>
            </p:cNvSpPr>
            <p:nvPr/>
          </p:nvSpPr>
          <p:spPr bwMode="auto">
            <a:xfrm>
              <a:off x="2070303" y="3724944"/>
              <a:ext cx="689832" cy="2996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id-ID" sz="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IT &amp;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id-ID" sz="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Infrastructure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3672519" y="2298815"/>
              <a:ext cx="162664" cy="0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1690330" y="2530223"/>
              <a:ext cx="9166" cy="1753171"/>
            </a:xfrm>
            <a:prstGeom prst="straightConnector1">
              <a:avLst/>
            </a:prstGeom>
            <a:ln w="19050">
              <a:solidFill>
                <a:srgbClr val="FF66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950652" y="3218755"/>
              <a:ext cx="1605668" cy="0"/>
            </a:xfrm>
            <a:prstGeom prst="line">
              <a:avLst/>
            </a:prstGeom>
            <a:ln w="15875">
              <a:solidFill>
                <a:srgbClr val="FF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 Box 80"/>
            <p:cNvSpPr txBox="1">
              <a:spLocks noChangeArrowheads="1"/>
            </p:cNvSpPr>
            <p:nvPr/>
          </p:nvSpPr>
          <p:spPr bwMode="auto">
            <a:xfrm>
              <a:off x="6970617" y="3423850"/>
              <a:ext cx="691762" cy="25705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Documented</a:t>
              </a:r>
              <a:r>
                <a:rPr kumimoji="0" lang="id-ID" sz="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Information</a:t>
              </a:r>
              <a:endPara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5761217" y="1787299"/>
              <a:ext cx="0" cy="22319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3303914" y="2001865"/>
              <a:ext cx="3123508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7172284" y="2622776"/>
              <a:ext cx="0" cy="799361"/>
            </a:xfrm>
            <a:prstGeom prst="straightConnector1">
              <a:avLst/>
            </a:prstGeom>
            <a:ln w="15875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 Box 103"/>
            <p:cNvSpPr txBox="1">
              <a:spLocks noChangeArrowheads="1"/>
            </p:cNvSpPr>
            <p:nvPr/>
          </p:nvSpPr>
          <p:spPr bwMode="auto">
            <a:xfrm>
              <a:off x="5423346" y="3570320"/>
              <a:ext cx="1161377" cy="5046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Monitoring, Measuring</a:t>
              </a:r>
              <a:r>
                <a:rPr kumimoji="0" lang="id-ID" sz="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and review / evaluating </a:t>
              </a:r>
              <a:endPara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>
              <a:off x="5713859" y="3341464"/>
              <a:ext cx="0" cy="22885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103"/>
            <p:cNvSpPr txBox="1">
              <a:spLocks noChangeArrowheads="1"/>
            </p:cNvSpPr>
            <p:nvPr/>
          </p:nvSpPr>
          <p:spPr bwMode="auto">
            <a:xfrm>
              <a:off x="5264552" y="3054861"/>
              <a:ext cx="898615" cy="263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Analysis, Correction &amp; Corrective Action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6427422" y="1076772"/>
              <a:ext cx="0" cy="249354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AutoShape 121"/>
            <p:cNvCxnSpPr>
              <a:cxnSpLocks noChangeShapeType="1"/>
            </p:cNvCxnSpPr>
            <p:nvPr/>
          </p:nvCxnSpPr>
          <p:spPr bwMode="auto">
            <a:xfrm>
              <a:off x="4692507" y="3912617"/>
              <a:ext cx="7394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2" name="Straight Connector 51"/>
            <p:cNvCxnSpPr/>
            <p:nvPr/>
          </p:nvCxnSpPr>
          <p:spPr>
            <a:xfrm>
              <a:off x="5039563" y="3193264"/>
              <a:ext cx="0" cy="719353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639370" y="2298815"/>
              <a:ext cx="30290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280504" y="3703356"/>
              <a:ext cx="0" cy="580038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endCxn id="13" idx="0"/>
            </p:cNvCxnSpPr>
            <p:nvPr/>
          </p:nvCxnSpPr>
          <p:spPr>
            <a:xfrm>
              <a:off x="3172922" y="3597824"/>
              <a:ext cx="828" cy="19298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6921042" y="1703575"/>
              <a:ext cx="35083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271878" y="1697988"/>
              <a:ext cx="0" cy="172414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4788706" y="3192877"/>
              <a:ext cx="24986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2409170" y="3589086"/>
              <a:ext cx="76375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2175855" y="1512022"/>
              <a:ext cx="846780" cy="1859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Resources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3785706" y="1331407"/>
              <a:ext cx="5765" cy="14885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4756453" y="1800765"/>
              <a:ext cx="0" cy="1980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3820646" y="1806958"/>
              <a:ext cx="0" cy="1949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>
              <a:off x="2647996" y="1320838"/>
              <a:ext cx="5009" cy="18255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 Box 80"/>
            <p:cNvSpPr txBox="1">
              <a:spLocks noChangeArrowheads="1"/>
            </p:cNvSpPr>
            <p:nvPr/>
          </p:nvSpPr>
          <p:spPr bwMode="auto">
            <a:xfrm>
              <a:off x="2942271" y="2151443"/>
              <a:ext cx="716377" cy="2795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Determination of scope QMS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3305524" y="2004582"/>
              <a:ext cx="5765" cy="14885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 Box 104"/>
            <p:cNvSpPr txBox="1">
              <a:spLocks noChangeArrowheads="1"/>
            </p:cNvSpPr>
            <p:nvPr/>
          </p:nvSpPr>
          <p:spPr bwMode="auto">
            <a:xfrm>
              <a:off x="3864071" y="2166496"/>
              <a:ext cx="766597" cy="2696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Internal Audit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(All Function)</a:t>
              </a:r>
            </a:p>
          </p:txBody>
        </p:sp>
        <p:sp>
          <p:nvSpPr>
            <p:cNvPr id="68" name="Text Box 105"/>
            <p:cNvSpPr txBox="1">
              <a:spLocks noChangeArrowheads="1"/>
            </p:cNvSpPr>
            <p:nvPr/>
          </p:nvSpPr>
          <p:spPr bwMode="auto">
            <a:xfrm>
              <a:off x="4842531" y="2158202"/>
              <a:ext cx="766597" cy="2913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Management Review</a:t>
              </a: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6181236" y="1068146"/>
              <a:ext cx="2375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3300459" y="2450021"/>
              <a:ext cx="0" cy="172755"/>
            </a:xfrm>
            <a:prstGeom prst="line">
              <a:avLst/>
            </a:prstGeom>
            <a:ln w="158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2"/>
            <p:cNvSpPr txBox="1">
              <a:spLocks noChangeArrowheads="1"/>
            </p:cNvSpPr>
            <p:nvPr/>
          </p:nvSpPr>
          <p:spPr bwMode="auto">
            <a:xfrm>
              <a:off x="1583283" y="2351422"/>
              <a:ext cx="581323" cy="1788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600" dirty="0" smtClean="0">
                  <a:latin typeface="Arial" pitchFamily="34" charset="0"/>
                  <a:cs typeface="Arial" pitchFamily="34" charset="0"/>
                </a:rPr>
                <a:t>HRD</a:t>
              </a:r>
              <a:endPara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>
              <a:off x="2158603" y="2440822"/>
              <a:ext cx="250567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AutoShape 121"/>
            <p:cNvCxnSpPr>
              <a:cxnSpLocks noChangeShapeType="1"/>
            </p:cNvCxnSpPr>
            <p:nvPr/>
          </p:nvCxnSpPr>
          <p:spPr bwMode="auto">
            <a:xfrm>
              <a:off x="1699496" y="3517911"/>
              <a:ext cx="146617" cy="0"/>
            </a:xfrm>
            <a:prstGeom prst="straightConnector1">
              <a:avLst/>
            </a:prstGeom>
            <a:noFill/>
            <a:ln w="25400">
              <a:solidFill>
                <a:srgbClr val="FF66CC"/>
              </a:solidFill>
              <a:round/>
              <a:headEnd/>
              <a:tailEnd type="triangle" w="med" len="med"/>
            </a:ln>
          </p:spPr>
        </p:cxnSp>
        <p:cxnSp>
          <p:nvCxnSpPr>
            <p:cNvPr id="74" name="Straight Connector 73"/>
            <p:cNvCxnSpPr/>
            <p:nvPr/>
          </p:nvCxnSpPr>
          <p:spPr>
            <a:xfrm>
              <a:off x="5630394" y="2313105"/>
              <a:ext cx="176901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7399406" y="694530"/>
              <a:ext cx="0" cy="161857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3405287" y="694530"/>
              <a:ext cx="3994119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3406872" y="694530"/>
              <a:ext cx="0" cy="300171"/>
            </a:xfrm>
            <a:prstGeom prst="straightConnector1">
              <a:avLst/>
            </a:prstGeom>
            <a:ln w="158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1583283" y="4283394"/>
              <a:ext cx="5816123" cy="2237818"/>
            </a:xfrm>
            <a:prstGeom prst="rect">
              <a:avLst/>
            </a:prstGeom>
            <a:solidFill>
              <a:srgbClr val="86F97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853337" y="5146239"/>
              <a:ext cx="686814" cy="364697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 sz="700"/>
            </a:p>
          </p:txBody>
        </p:sp>
        <p:sp>
          <p:nvSpPr>
            <p:cNvPr id="80" name="Text Box 72"/>
            <p:cNvSpPr txBox="1">
              <a:spLocks noChangeArrowheads="1"/>
            </p:cNvSpPr>
            <p:nvPr/>
          </p:nvSpPr>
          <p:spPr bwMode="auto">
            <a:xfrm>
              <a:off x="7840375" y="5173517"/>
              <a:ext cx="699776" cy="318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d-ID" sz="700" dirty="0">
                  <a:latin typeface="Arial" pitchFamily="34" charset="0"/>
                  <a:cs typeface="Arial" pitchFamily="34" charset="0"/>
                </a:rPr>
                <a:t>Customer Satisfaction</a:t>
              </a:r>
            </a:p>
          </p:txBody>
        </p:sp>
        <p:sp>
          <p:nvSpPr>
            <p:cNvPr id="81" name="Down Arrow 80"/>
            <p:cNvSpPr/>
            <p:nvPr/>
          </p:nvSpPr>
          <p:spPr>
            <a:xfrm>
              <a:off x="4123600" y="2717396"/>
              <a:ext cx="123769" cy="163013"/>
            </a:xfrm>
            <a:prstGeom prst="downArrow">
              <a:avLst/>
            </a:prstGeom>
            <a:solidFill>
              <a:srgbClr val="FF0000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82" name="Down Arrow 81"/>
            <p:cNvSpPr/>
            <p:nvPr/>
          </p:nvSpPr>
          <p:spPr>
            <a:xfrm rot="10800000">
              <a:off x="4284012" y="4058720"/>
              <a:ext cx="131902" cy="214092"/>
            </a:xfrm>
            <a:prstGeom prst="downArrow">
              <a:avLst/>
            </a:prstGeom>
            <a:solidFill>
              <a:srgbClr val="FF0000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83" name="Down Arrow 82"/>
            <p:cNvSpPr/>
            <p:nvPr/>
          </p:nvSpPr>
          <p:spPr>
            <a:xfrm>
              <a:off x="2300044" y="4025040"/>
              <a:ext cx="115175" cy="256398"/>
            </a:xfrm>
            <a:prstGeom prst="downArrow">
              <a:avLst/>
            </a:prstGeom>
            <a:solidFill>
              <a:srgbClr val="FF0000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84" name="Down Arrow 83"/>
            <p:cNvSpPr/>
            <p:nvPr/>
          </p:nvSpPr>
          <p:spPr>
            <a:xfrm>
              <a:off x="3108896" y="4024625"/>
              <a:ext cx="115175" cy="256398"/>
            </a:xfrm>
            <a:prstGeom prst="downArrow">
              <a:avLst/>
            </a:prstGeom>
            <a:solidFill>
              <a:srgbClr val="FF0000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cxnSp>
          <p:nvCxnSpPr>
            <p:cNvPr id="85" name="Straight Connector 84"/>
            <p:cNvCxnSpPr/>
            <p:nvPr/>
          </p:nvCxnSpPr>
          <p:spPr>
            <a:xfrm flipV="1">
              <a:off x="950652" y="3218755"/>
              <a:ext cx="0" cy="1353347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 Box 98"/>
            <p:cNvSpPr txBox="1">
              <a:spLocks noChangeArrowheads="1"/>
            </p:cNvSpPr>
            <p:nvPr/>
          </p:nvSpPr>
          <p:spPr bwMode="auto">
            <a:xfrm>
              <a:off x="2217565" y="4547382"/>
              <a:ext cx="799729" cy="27950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Marketing</a:t>
              </a:r>
              <a:endPara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Text Box 98"/>
            <p:cNvSpPr txBox="1">
              <a:spLocks noChangeArrowheads="1"/>
            </p:cNvSpPr>
            <p:nvPr/>
          </p:nvSpPr>
          <p:spPr bwMode="auto">
            <a:xfrm>
              <a:off x="2217565" y="5217998"/>
              <a:ext cx="1007470" cy="23537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Perencanaan</a:t>
              </a:r>
              <a:endPara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Text Box 98"/>
            <p:cNvSpPr txBox="1">
              <a:spLocks noChangeArrowheads="1"/>
            </p:cNvSpPr>
            <p:nvPr/>
          </p:nvSpPr>
          <p:spPr bwMode="auto">
            <a:xfrm>
              <a:off x="5230398" y="5155176"/>
              <a:ext cx="799992" cy="2774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Produksi</a:t>
              </a:r>
              <a:endPara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Text Box 98"/>
            <p:cNvSpPr txBox="1">
              <a:spLocks noChangeArrowheads="1"/>
            </p:cNvSpPr>
            <p:nvPr/>
          </p:nvSpPr>
          <p:spPr bwMode="auto">
            <a:xfrm>
              <a:off x="2300044" y="5941986"/>
              <a:ext cx="815832" cy="27459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P</a:t>
              </a:r>
              <a:r>
                <a:rPr lang="en-US" sz="1000" dirty="0" smtClean="0">
                  <a:latin typeface="Arial" pitchFamily="34" charset="0"/>
                  <a:cs typeface="Arial" pitchFamily="34" charset="0"/>
                </a:rPr>
                <a:t>CH</a:t>
              </a:r>
              <a:endPara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Text Box 98"/>
            <p:cNvSpPr txBox="1">
              <a:spLocks noChangeArrowheads="1"/>
            </p:cNvSpPr>
            <p:nvPr/>
          </p:nvSpPr>
          <p:spPr bwMode="auto">
            <a:xfrm>
              <a:off x="3420023" y="5904674"/>
              <a:ext cx="851676" cy="21702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Warehouse</a:t>
              </a:r>
              <a:endPara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Text Box 98"/>
            <p:cNvSpPr txBox="1">
              <a:spLocks noChangeArrowheads="1"/>
            </p:cNvSpPr>
            <p:nvPr/>
          </p:nvSpPr>
          <p:spPr bwMode="auto">
            <a:xfrm>
              <a:off x="5904373" y="4318492"/>
              <a:ext cx="887473" cy="2288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Finance</a:t>
              </a:r>
              <a:endPara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Text Box 98"/>
            <p:cNvSpPr txBox="1">
              <a:spLocks noChangeArrowheads="1"/>
            </p:cNvSpPr>
            <p:nvPr/>
          </p:nvSpPr>
          <p:spPr bwMode="auto">
            <a:xfrm>
              <a:off x="3483490" y="4895885"/>
              <a:ext cx="887473" cy="25473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Design</a:t>
              </a:r>
              <a:endPara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3" name="Straight Arrow Connector 92"/>
            <p:cNvCxnSpPr/>
            <p:nvPr/>
          </p:nvCxnSpPr>
          <p:spPr>
            <a:xfrm>
              <a:off x="2616678" y="4836516"/>
              <a:ext cx="0" cy="38080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>
              <a:off x="2941954" y="5461997"/>
              <a:ext cx="0" cy="45411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2866932" y="4851057"/>
              <a:ext cx="0" cy="12587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AutoShape 121"/>
            <p:cNvCxnSpPr>
              <a:cxnSpLocks noChangeShapeType="1"/>
            </p:cNvCxnSpPr>
            <p:nvPr/>
          </p:nvCxnSpPr>
          <p:spPr bwMode="auto">
            <a:xfrm>
              <a:off x="3033355" y="4803856"/>
              <a:ext cx="509054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med" len="med"/>
            </a:ln>
          </p:spPr>
        </p:cxnSp>
        <p:sp>
          <p:nvSpPr>
            <p:cNvPr id="97" name="TextBox 5"/>
            <p:cNvSpPr txBox="1"/>
            <p:nvPr/>
          </p:nvSpPr>
          <p:spPr bwMode="auto">
            <a:xfrm>
              <a:off x="5038569" y="4621236"/>
              <a:ext cx="51167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800" dirty="0" smtClean="0">
                  <a:latin typeface="Arial" pitchFamily="34" charset="0"/>
                  <a:cs typeface="Arial" pitchFamily="34" charset="0"/>
                </a:rPr>
                <a:t>Invoice</a:t>
              </a:r>
            </a:p>
          </p:txBody>
        </p:sp>
        <p:cxnSp>
          <p:nvCxnSpPr>
            <p:cNvPr id="98" name="AutoShape 121"/>
            <p:cNvCxnSpPr>
              <a:cxnSpLocks noChangeShapeType="1"/>
            </p:cNvCxnSpPr>
            <p:nvPr/>
          </p:nvCxnSpPr>
          <p:spPr bwMode="auto">
            <a:xfrm>
              <a:off x="1329763" y="4685791"/>
              <a:ext cx="887802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99" name="TextBox 110"/>
            <p:cNvSpPr txBox="1"/>
            <p:nvPr/>
          </p:nvSpPr>
          <p:spPr bwMode="auto">
            <a:xfrm>
              <a:off x="1548908" y="4478179"/>
              <a:ext cx="53251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b="1" dirty="0" smtClean="0">
                  <a:latin typeface="Arial" pitchFamily="34" charset="0"/>
                  <a:cs typeface="Arial" pitchFamily="34" charset="0"/>
                </a:rPr>
                <a:t>Order</a:t>
              </a:r>
            </a:p>
          </p:txBody>
        </p:sp>
        <p:cxnSp>
          <p:nvCxnSpPr>
            <p:cNvPr id="100" name="Straight Connector 99"/>
            <p:cNvCxnSpPr/>
            <p:nvPr/>
          </p:nvCxnSpPr>
          <p:spPr>
            <a:xfrm>
              <a:off x="2616678" y="5084182"/>
              <a:ext cx="85116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874208" y="4979357"/>
              <a:ext cx="60636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393753" y="5047254"/>
              <a:ext cx="92957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5323325" y="5041052"/>
              <a:ext cx="0" cy="13342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245937" y="5310028"/>
              <a:ext cx="198446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>
              <a:off x="6047642" y="5292776"/>
              <a:ext cx="31602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8123901" y="4803856"/>
              <a:ext cx="0" cy="327562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6302163" y="4540560"/>
              <a:ext cx="0" cy="263296"/>
            </a:xfrm>
            <a:prstGeom prst="line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6532197" y="4698870"/>
              <a:ext cx="175889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8290318" y="4698870"/>
              <a:ext cx="0" cy="44011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0" name="Group 109"/>
            <p:cNvGrpSpPr/>
            <p:nvPr/>
          </p:nvGrpSpPr>
          <p:grpSpPr>
            <a:xfrm>
              <a:off x="6346414" y="5129402"/>
              <a:ext cx="529248" cy="314793"/>
              <a:chOff x="5449235" y="4874813"/>
              <a:chExt cx="529248" cy="314793"/>
            </a:xfrm>
          </p:grpSpPr>
          <p:sp>
            <p:nvSpPr>
              <p:cNvPr id="174" name="Flowchart: Decision 173"/>
              <p:cNvSpPr/>
              <p:nvPr/>
            </p:nvSpPr>
            <p:spPr>
              <a:xfrm>
                <a:off x="5449235" y="4874813"/>
                <a:ext cx="529248" cy="314793"/>
              </a:xfrm>
              <a:prstGeom prst="flowChartDecision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id-ID"/>
              </a:p>
            </p:txBody>
          </p:sp>
          <p:sp>
            <p:nvSpPr>
              <p:cNvPr id="175" name="TextBox 129"/>
              <p:cNvSpPr txBox="1"/>
              <p:nvPr/>
            </p:nvSpPr>
            <p:spPr bwMode="auto">
              <a:xfrm>
                <a:off x="5527347" y="4919421"/>
                <a:ext cx="377026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id-ID" sz="1000" dirty="0" smtClean="0">
                    <a:latin typeface="Arial" pitchFamily="34" charset="0"/>
                    <a:cs typeface="Arial" pitchFamily="34" charset="0"/>
                  </a:rPr>
                  <a:t>QC</a:t>
                </a:r>
              </a:p>
            </p:txBody>
          </p:sp>
        </p:grpSp>
        <p:sp>
          <p:nvSpPr>
            <p:cNvPr id="111" name="TextBox 146"/>
            <p:cNvSpPr txBox="1"/>
            <p:nvPr/>
          </p:nvSpPr>
          <p:spPr bwMode="auto">
            <a:xfrm>
              <a:off x="6583930" y="5315547"/>
              <a:ext cx="848832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OK – Utk dibuatkan 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surat pengiriman</a:t>
              </a:r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3235707" y="5390944"/>
              <a:ext cx="61111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>
              <a:off x="3837072" y="5401615"/>
              <a:ext cx="0" cy="48580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6604070" y="4975884"/>
              <a:ext cx="0" cy="153759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>
              <a:off x="3138125" y="6070287"/>
              <a:ext cx="266448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3784879" y="6469420"/>
              <a:ext cx="421717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4171817" y="6225356"/>
              <a:ext cx="3830237" cy="0"/>
            </a:xfrm>
            <a:prstGeom prst="line">
              <a:avLst/>
            </a:prstGeom>
            <a:ln w="12700">
              <a:solidFill>
                <a:srgbClr val="FF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>
              <a:off x="3784879" y="6087548"/>
              <a:ext cx="0" cy="38187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4768856" y="5714692"/>
              <a:ext cx="0" cy="6904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8404930" y="6533812"/>
              <a:ext cx="0" cy="251907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760135" y="6218174"/>
              <a:ext cx="0" cy="5794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Flowchart: Decision 121"/>
            <p:cNvSpPr/>
            <p:nvPr/>
          </p:nvSpPr>
          <p:spPr>
            <a:xfrm>
              <a:off x="4509321" y="5799082"/>
              <a:ext cx="529248" cy="314793"/>
            </a:xfrm>
            <a:prstGeom prst="flowChartDecision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3" name="TextBox 199"/>
            <p:cNvSpPr txBox="1"/>
            <p:nvPr/>
          </p:nvSpPr>
          <p:spPr bwMode="auto">
            <a:xfrm>
              <a:off x="4598753" y="5833308"/>
              <a:ext cx="37702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QC</a:t>
              </a:r>
            </a:p>
          </p:txBody>
        </p:sp>
        <p:cxnSp>
          <p:nvCxnSpPr>
            <p:cNvPr id="124" name="Straight Arrow Connector 123"/>
            <p:cNvCxnSpPr/>
            <p:nvPr/>
          </p:nvCxnSpPr>
          <p:spPr>
            <a:xfrm>
              <a:off x="4297063" y="5957555"/>
              <a:ext cx="19426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017661" y="6379229"/>
              <a:ext cx="4002388" cy="0"/>
            </a:xfrm>
            <a:prstGeom prst="line">
              <a:avLst/>
            </a:prstGeom>
            <a:ln w="127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4013540" y="6121695"/>
              <a:ext cx="0" cy="25346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255"/>
            <p:cNvSpPr txBox="1"/>
            <p:nvPr/>
          </p:nvSpPr>
          <p:spPr bwMode="auto">
            <a:xfrm>
              <a:off x="4403164" y="6205229"/>
              <a:ext cx="668773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Outsourcing</a:t>
              </a:r>
            </a:p>
          </p:txBody>
        </p:sp>
        <p:sp>
          <p:nvSpPr>
            <p:cNvPr id="128" name="TextBox 152"/>
            <p:cNvSpPr txBox="1"/>
            <p:nvPr/>
          </p:nvSpPr>
          <p:spPr bwMode="auto">
            <a:xfrm>
              <a:off x="6473022" y="4524345"/>
              <a:ext cx="1371599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Monitoring Pembayaran</a:t>
              </a:r>
            </a:p>
          </p:txBody>
        </p:sp>
        <p:sp>
          <p:nvSpPr>
            <p:cNvPr id="129" name="TextBox 157"/>
            <p:cNvSpPr txBox="1"/>
            <p:nvPr/>
          </p:nvSpPr>
          <p:spPr bwMode="auto">
            <a:xfrm>
              <a:off x="3730868" y="5135643"/>
              <a:ext cx="1132389" cy="215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800" dirty="0" smtClean="0">
                  <a:latin typeface="Arial" pitchFamily="34" charset="0"/>
                  <a:cs typeface="Arial" pitchFamily="34" charset="0"/>
                </a:rPr>
                <a:t>Jwd  Produksi</a:t>
              </a:r>
            </a:p>
          </p:txBody>
        </p:sp>
        <p:sp>
          <p:nvSpPr>
            <p:cNvPr id="130" name="TextBox 158"/>
            <p:cNvSpPr txBox="1"/>
            <p:nvPr/>
          </p:nvSpPr>
          <p:spPr bwMode="auto">
            <a:xfrm>
              <a:off x="2906355" y="5510936"/>
              <a:ext cx="30809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PR</a:t>
              </a:r>
            </a:p>
          </p:txBody>
        </p:sp>
        <p:cxnSp>
          <p:nvCxnSpPr>
            <p:cNvPr id="131" name="Straight Connector 130"/>
            <p:cNvCxnSpPr/>
            <p:nvPr/>
          </p:nvCxnSpPr>
          <p:spPr>
            <a:xfrm>
              <a:off x="5557072" y="4976929"/>
              <a:ext cx="0" cy="154489"/>
            </a:xfrm>
            <a:prstGeom prst="line">
              <a:avLst/>
            </a:prstGeom>
            <a:ln w="12700">
              <a:solidFill>
                <a:srgbClr val="FF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/>
            <p:nvPr/>
          </p:nvCxnSpPr>
          <p:spPr>
            <a:xfrm>
              <a:off x="5551635" y="4973823"/>
              <a:ext cx="1052435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TextBox 168"/>
            <p:cNvSpPr txBox="1"/>
            <p:nvPr/>
          </p:nvSpPr>
          <p:spPr bwMode="auto">
            <a:xfrm>
              <a:off x="5546438" y="4829430"/>
              <a:ext cx="106416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Not OK – Utk di repair</a:t>
              </a:r>
            </a:p>
          </p:txBody>
        </p:sp>
        <p:sp>
          <p:nvSpPr>
            <p:cNvPr id="134" name="TextBox 169"/>
            <p:cNvSpPr txBox="1"/>
            <p:nvPr/>
          </p:nvSpPr>
          <p:spPr bwMode="auto">
            <a:xfrm>
              <a:off x="7654381" y="5727938"/>
              <a:ext cx="636713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Pengiriman</a:t>
              </a:r>
            </a:p>
          </p:txBody>
        </p:sp>
        <p:cxnSp>
          <p:nvCxnSpPr>
            <p:cNvPr id="135" name="Straight Connector 134"/>
            <p:cNvCxnSpPr/>
            <p:nvPr/>
          </p:nvCxnSpPr>
          <p:spPr>
            <a:xfrm>
              <a:off x="5031492" y="5962400"/>
              <a:ext cx="58366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>
              <a:off x="5612093" y="5453372"/>
              <a:ext cx="0" cy="51520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7093844" y="5907482"/>
              <a:ext cx="122253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6611038" y="5453372"/>
              <a:ext cx="0" cy="24729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TextBox 181"/>
            <p:cNvSpPr txBox="1"/>
            <p:nvPr/>
          </p:nvSpPr>
          <p:spPr bwMode="auto">
            <a:xfrm>
              <a:off x="4915660" y="5647045"/>
              <a:ext cx="715260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Material - OK</a:t>
              </a:r>
            </a:p>
          </p:txBody>
        </p:sp>
        <p:sp>
          <p:nvSpPr>
            <p:cNvPr id="140" name="TextBox 182"/>
            <p:cNvSpPr txBox="1"/>
            <p:nvPr/>
          </p:nvSpPr>
          <p:spPr bwMode="auto">
            <a:xfrm>
              <a:off x="4870156" y="6080569"/>
              <a:ext cx="2088672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Material – Not OK (Return ke Extrnal provider</a:t>
              </a:r>
            </a:p>
          </p:txBody>
        </p:sp>
        <p:sp>
          <p:nvSpPr>
            <p:cNvPr id="141" name="TextBox 183"/>
            <p:cNvSpPr txBox="1"/>
            <p:nvPr/>
          </p:nvSpPr>
          <p:spPr bwMode="auto">
            <a:xfrm>
              <a:off x="2491151" y="3046040"/>
              <a:ext cx="6639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800" b="1" dirty="0" smtClean="0">
                  <a:latin typeface="Arial" pitchFamily="34" charset="0"/>
                  <a:cs typeface="Arial" pitchFamily="34" charset="0"/>
                </a:rPr>
                <a:t>Customer</a:t>
              </a:r>
            </a:p>
            <a:p>
              <a:pPr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800" b="1" dirty="0" smtClean="0">
                  <a:latin typeface="Arial" pitchFamily="34" charset="0"/>
                  <a:cs typeface="Arial" pitchFamily="34" charset="0"/>
                </a:rPr>
                <a:t>Service</a:t>
              </a:r>
            </a:p>
          </p:txBody>
        </p:sp>
        <p:sp>
          <p:nvSpPr>
            <p:cNvPr id="142" name="Text Box 98"/>
            <p:cNvSpPr txBox="1">
              <a:spLocks noChangeArrowheads="1"/>
            </p:cNvSpPr>
            <p:nvPr/>
          </p:nvSpPr>
          <p:spPr bwMode="auto">
            <a:xfrm>
              <a:off x="6149674" y="5700669"/>
              <a:ext cx="932432" cy="37886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1000" dirty="0" smtClean="0">
                  <a:latin typeface="Arial" pitchFamily="34" charset="0"/>
                  <a:cs typeface="Arial" pitchFamily="34" charset="0"/>
                </a:rPr>
                <a:t>Warehouse FG</a:t>
              </a:r>
              <a:endParaRPr kumimoji="0" lang="id-ID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3" name="Straight Arrow Connector 142"/>
            <p:cNvCxnSpPr/>
            <p:nvPr/>
          </p:nvCxnSpPr>
          <p:spPr>
            <a:xfrm>
              <a:off x="8323644" y="5552066"/>
              <a:ext cx="0" cy="35541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Text Box 98"/>
            <p:cNvSpPr txBox="1">
              <a:spLocks noChangeArrowheads="1"/>
            </p:cNvSpPr>
            <p:nvPr/>
          </p:nvSpPr>
          <p:spPr bwMode="auto">
            <a:xfrm>
              <a:off x="1637689" y="5519186"/>
              <a:ext cx="887473" cy="32791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900" dirty="0" smtClean="0">
                  <a:latin typeface="Arial" pitchFamily="34" charset="0"/>
                  <a:cs typeface="Arial" pitchFamily="34" charset="0"/>
                </a:rPr>
                <a:t>System Cost Control</a:t>
              </a:r>
              <a:endParaRPr kumimoji="0" lang="id-ID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Text Box 98"/>
            <p:cNvSpPr txBox="1">
              <a:spLocks noChangeArrowheads="1"/>
            </p:cNvSpPr>
            <p:nvPr/>
          </p:nvSpPr>
          <p:spPr bwMode="auto">
            <a:xfrm>
              <a:off x="8011423" y="6091509"/>
              <a:ext cx="1029060" cy="454199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d-ID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External Provider</a:t>
              </a:r>
            </a:p>
          </p:txBody>
        </p:sp>
        <p:cxnSp>
          <p:nvCxnSpPr>
            <p:cNvPr id="146" name="Straight Arrow Connector 145"/>
            <p:cNvCxnSpPr/>
            <p:nvPr/>
          </p:nvCxnSpPr>
          <p:spPr>
            <a:xfrm>
              <a:off x="4143912" y="5702811"/>
              <a:ext cx="630032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4128687" y="5704897"/>
              <a:ext cx="0" cy="182525"/>
            </a:xfrm>
            <a:prstGeom prst="line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4167390" y="6131875"/>
              <a:ext cx="0" cy="93901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2768237" y="6785719"/>
              <a:ext cx="56366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92"/>
            <p:cNvSpPr txBox="1"/>
            <p:nvPr/>
          </p:nvSpPr>
          <p:spPr bwMode="auto">
            <a:xfrm>
              <a:off x="3777325" y="5365297"/>
              <a:ext cx="616428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Intruksi 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Outsource</a:t>
              </a:r>
            </a:p>
          </p:txBody>
        </p:sp>
        <p:sp>
          <p:nvSpPr>
            <p:cNvPr id="151" name="TextBox 193"/>
            <p:cNvSpPr txBox="1"/>
            <p:nvPr/>
          </p:nvSpPr>
          <p:spPr bwMode="auto">
            <a:xfrm>
              <a:off x="3144392" y="5867812"/>
              <a:ext cx="30809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PR</a:t>
              </a:r>
            </a:p>
          </p:txBody>
        </p:sp>
        <p:cxnSp>
          <p:nvCxnSpPr>
            <p:cNvPr id="152" name="Straight Connector 151"/>
            <p:cNvCxnSpPr/>
            <p:nvPr/>
          </p:nvCxnSpPr>
          <p:spPr>
            <a:xfrm>
              <a:off x="2748189" y="5639250"/>
              <a:ext cx="0" cy="292427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>
              <a:off x="1942688" y="5864352"/>
              <a:ext cx="0" cy="23227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2525162" y="5638419"/>
              <a:ext cx="22636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1943158" y="6107980"/>
              <a:ext cx="3568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TextBox 203"/>
            <p:cNvSpPr txBox="1"/>
            <p:nvPr/>
          </p:nvSpPr>
          <p:spPr bwMode="auto">
            <a:xfrm>
              <a:off x="2618791" y="6243493"/>
              <a:ext cx="70430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Purchase Order</a:t>
              </a:r>
            </a:p>
          </p:txBody>
        </p:sp>
        <p:cxnSp>
          <p:nvCxnSpPr>
            <p:cNvPr id="157" name="Straight Connector 156"/>
            <p:cNvCxnSpPr/>
            <p:nvPr/>
          </p:nvCxnSpPr>
          <p:spPr>
            <a:xfrm>
              <a:off x="6793137" y="4378550"/>
              <a:ext cx="208344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6532197" y="4537692"/>
              <a:ext cx="0" cy="153762"/>
            </a:xfrm>
            <a:prstGeom prst="line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6791846" y="4512683"/>
              <a:ext cx="1857906" cy="0"/>
            </a:xfrm>
            <a:prstGeom prst="line">
              <a:avLst/>
            </a:prstGeom>
            <a:ln w="12700">
              <a:solidFill>
                <a:srgbClr val="0070C0"/>
              </a:solidFill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8649752" y="4524345"/>
              <a:ext cx="0" cy="1567164"/>
            </a:xfrm>
            <a:prstGeom prst="line">
              <a:avLst/>
            </a:prstGeom>
            <a:ln w="127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8871160" y="4378550"/>
              <a:ext cx="0" cy="17009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Box 213"/>
            <p:cNvSpPr txBox="1"/>
            <p:nvPr/>
          </p:nvSpPr>
          <p:spPr bwMode="auto">
            <a:xfrm>
              <a:off x="8012525" y="4210770"/>
              <a:ext cx="917239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Invoice + copy PO</a:t>
              </a:r>
            </a:p>
          </p:txBody>
        </p:sp>
        <p:sp>
          <p:nvSpPr>
            <p:cNvPr id="163" name="TextBox 216"/>
            <p:cNvSpPr txBox="1"/>
            <p:nvPr/>
          </p:nvSpPr>
          <p:spPr bwMode="auto">
            <a:xfrm>
              <a:off x="7506927" y="4341062"/>
              <a:ext cx="69281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Pembayaran</a:t>
              </a:r>
            </a:p>
          </p:txBody>
        </p:sp>
        <p:sp>
          <p:nvSpPr>
            <p:cNvPr id="164" name="TextBox 175"/>
            <p:cNvSpPr txBox="1"/>
            <p:nvPr/>
          </p:nvSpPr>
          <p:spPr bwMode="auto">
            <a:xfrm>
              <a:off x="4388347" y="5526136"/>
              <a:ext cx="50526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id-ID" sz="7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Not  OK</a:t>
              </a:r>
            </a:p>
          </p:txBody>
        </p:sp>
        <p:grpSp>
          <p:nvGrpSpPr>
            <p:cNvPr id="165" name="Group 164"/>
            <p:cNvGrpSpPr/>
            <p:nvPr/>
          </p:nvGrpSpPr>
          <p:grpSpPr>
            <a:xfrm>
              <a:off x="3449174" y="5476432"/>
              <a:ext cx="243978" cy="205095"/>
              <a:chOff x="8011423" y="3218755"/>
              <a:chExt cx="243978" cy="205095"/>
            </a:xfrm>
          </p:grpSpPr>
          <p:sp>
            <p:nvSpPr>
              <p:cNvPr id="172" name="Oval 171"/>
              <p:cNvSpPr/>
              <p:nvPr/>
            </p:nvSpPr>
            <p:spPr>
              <a:xfrm>
                <a:off x="8020050" y="3218755"/>
                <a:ext cx="179696" cy="20509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id-ID"/>
              </a:p>
            </p:txBody>
          </p:sp>
          <p:sp>
            <p:nvSpPr>
              <p:cNvPr id="173" name="TextBox 2"/>
              <p:cNvSpPr txBox="1"/>
              <p:nvPr/>
            </p:nvSpPr>
            <p:spPr bwMode="auto">
              <a:xfrm>
                <a:off x="8011423" y="3219079"/>
                <a:ext cx="243978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id-ID" sz="700" dirty="0" smtClean="0">
                    <a:latin typeface="Arial" pitchFamily="34" charset="0"/>
                    <a:cs typeface="Arial" pitchFamily="34" charset="0"/>
                  </a:rPr>
                  <a:t>A</a:t>
                </a:r>
              </a:p>
            </p:txBody>
          </p:sp>
        </p:grpSp>
        <p:cxnSp>
          <p:nvCxnSpPr>
            <p:cNvPr id="166" name="Straight Arrow Connector 165"/>
            <p:cNvCxnSpPr/>
            <p:nvPr/>
          </p:nvCxnSpPr>
          <p:spPr>
            <a:xfrm>
              <a:off x="3561579" y="5672403"/>
              <a:ext cx="0" cy="23227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7" name="Group 166"/>
            <p:cNvGrpSpPr/>
            <p:nvPr/>
          </p:nvGrpSpPr>
          <p:grpSpPr>
            <a:xfrm>
              <a:off x="5093069" y="4368659"/>
              <a:ext cx="243978" cy="205095"/>
              <a:chOff x="8011423" y="3218755"/>
              <a:chExt cx="243978" cy="205095"/>
            </a:xfrm>
          </p:grpSpPr>
          <p:sp>
            <p:nvSpPr>
              <p:cNvPr id="170" name="Oval 169"/>
              <p:cNvSpPr/>
              <p:nvPr/>
            </p:nvSpPr>
            <p:spPr>
              <a:xfrm>
                <a:off x="8020050" y="3218755"/>
                <a:ext cx="179696" cy="20509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id-ID"/>
              </a:p>
            </p:txBody>
          </p:sp>
          <p:sp>
            <p:nvSpPr>
              <p:cNvPr id="171" name="TextBox 214"/>
              <p:cNvSpPr txBox="1"/>
              <p:nvPr/>
            </p:nvSpPr>
            <p:spPr bwMode="auto">
              <a:xfrm>
                <a:off x="8011423" y="3219079"/>
                <a:ext cx="243978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>
                <a:defPPr>
                  <a:defRPr lang="id-ID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id-ID" sz="700" dirty="0" smtClean="0">
                    <a:latin typeface="Arial" pitchFamily="34" charset="0"/>
                    <a:cs typeface="Arial" pitchFamily="34" charset="0"/>
                  </a:rPr>
                  <a:t>A</a:t>
                </a:r>
              </a:p>
            </p:txBody>
          </p:sp>
        </p:grpSp>
        <p:cxnSp>
          <p:nvCxnSpPr>
            <p:cNvPr id="168" name="Straight Connector 167"/>
            <p:cNvCxnSpPr/>
            <p:nvPr/>
          </p:nvCxnSpPr>
          <p:spPr>
            <a:xfrm>
              <a:off x="5298013" y="4468593"/>
              <a:ext cx="60636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218"/>
            <p:cNvSpPr txBox="1"/>
            <p:nvPr/>
          </p:nvSpPr>
          <p:spPr bwMode="auto">
            <a:xfrm>
              <a:off x="5386755" y="4300646"/>
              <a:ext cx="352982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d-ID" sz="700" dirty="0" smtClean="0">
                  <a:latin typeface="Arial" pitchFamily="34" charset="0"/>
                  <a:cs typeface="Arial" pitchFamily="34" charset="0"/>
                </a:rPr>
                <a:t>LPB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145</Words>
  <Application>Microsoft Office PowerPoint</Application>
  <PresentationFormat>On-screen Show 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PT. Chitose Internasional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Agung</dc:creator>
  <cp:lastModifiedBy>Agung</cp:lastModifiedBy>
  <cp:revision>3</cp:revision>
  <dcterms:created xsi:type="dcterms:W3CDTF">2019-11-11T02:44:26Z</dcterms:created>
  <dcterms:modified xsi:type="dcterms:W3CDTF">2019-11-11T02:56:51Z</dcterms:modified>
</cp:coreProperties>
</file>