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4"/>
  </p:notesMasterIdLst>
  <p:sldIdLst>
    <p:sldId id="326" r:id="rId3"/>
    <p:sldId id="298" r:id="rId4"/>
    <p:sldId id="299" r:id="rId5"/>
    <p:sldId id="311" r:id="rId6"/>
    <p:sldId id="300" r:id="rId7"/>
    <p:sldId id="312" r:id="rId8"/>
    <p:sldId id="302" r:id="rId9"/>
    <p:sldId id="304" r:id="rId10"/>
    <p:sldId id="313" r:id="rId11"/>
    <p:sldId id="314" r:id="rId12"/>
    <p:sldId id="305" r:id="rId13"/>
    <p:sldId id="315" r:id="rId14"/>
    <p:sldId id="316" r:id="rId15"/>
    <p:sldId id="317" r:id="rId16"/>
    <p:sldId id="307" r:id="rId17"/>
    <p:sldId id="318" r:id="rId18"/>
    <p:sldId id="319" r:id="rId19"/>
    <p:sldId id="320" r:id="rId20"/>
    <p:sldId id="325" r:id="rId21"/>
    <p:sldId id="310" r:id="rId22"/>
    <p:sldId id="292" r:id="rId2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25B3A"/>
    <a:srgbClr val="0000CC"/>
    <a:srgbClr val="FF99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75" d="100"/>
          <a:sy n="75" d="100"/>
        </p:scale>
        <p:origin x="-942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14A989-3441-46C8-9294-92F5169F0E48}" type="doc">
      <dgm:prSet loTypeId="urn:microsoft.com/office/officeart/2005/8/layout/hProcess3" loCatId="process" qsTypeId="urn:microsoft.com/office/officeart/2005/8/quickstyle/simple1" qsCatId="simple" csTypeId="urn:microsoft.com/office/officeart/2005/8/colors/accent6_4" csCatId="accent6" phldr="1"/>
      <dgm:spPr/>
    </dgm:pt>
    <dgm:pt modelId="{669BEAB9-84BE-45C6-A2DF-E0F956AFE6DB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BIRU</a:t>
          </a:r>
          <a:endParaRPr lang="en-US" b="1" dirty="0">
            <a:solidFill>
              <a:schemeClr val="bg1"/>
            </a:solidFill>
          </a:endParaRPr>
        </a:p>
      </dgm:t>
    </dgm:pt>
    <dgm:pt modelId="{78711400-E6BD-45FB-B1FC-C054750290B8}" type="parTrans" cxnId="{091696A6-9838-4152-9FED-E9F8353945CD}">
      <dgm:prSet/>
      <dgm:spPr/>
      <dgm:t>
        <a:bodyPr/>
        <a:lstStyle/>
        <a:p>
          <a:endParaRPr lang="en-US"/>
        </a:p>
      </dgm:t>
    </dgm:pt>
    <dgm:pt modelId="{77E8863C-424E-45A7-872E-1B757DA522A2}" type="sibTrans" cxnId="{091696A6-9838-4152-9FED-E9F8353945CD}">
      <dgm:prSet/>
      <dgm:spPr/>
      <dgm:t>
        <a:bodyPr/>
        <a:lstStyle/>
        <a:p>
          <a:endParaRPr lang="en-US"/>
        </a:p>
      </dgm:t>
    </dgm:pt>
    <dgm:pt modelId="{414B71FF-FAD0-4DFF-B5CF-84604434B7D2}" type="pres">
      <dgm:prSet presAssocID="{CA14A989-3441-46C8-9294-92F5169F0E48}" presName="Name0" presStyleCnt="0">
        <dgm:presLayoutVars>
          <dgm:dir/>
          <dgm:animLvl val="lvl"/>
          <dgm:resizeHandles val="exact"/>
        </dgm:presLayoutVars>
      </dgm:prSet>
      <dgm:spPr/>
    </dgm:pt>
    <dgm:pt modelId="{49927B0C-437A-4836-A393-B3936B81C34C}" type="pres">
      <dgm:prSet presAssocID="{CA14A989-3441-46C8-9294-92F5169F0E48}" presName="dummy" presStyleCnt="0"/>
      <dgm:spPr/>
    </dgm:pt>
    <dgm:pt modelId="{0FC9D223-1D5B-47EF-98DB-558A92722711}" type="pres">
      <dgm:prSet presAssocID="{CA14A989-3441-46C8-9294-92F5169F0E48}" presName="linH" presStyleCnt="0"/>
      <dgm:spPr/>
    </dgm:pt>
    <dgm:pt modelId="{5103D782-F00E-4E96-B3C4-7C5CB41F31CD}" type="pres">
      <dgm:prSet presAssocID="{CA14A989-3441-46C8-9294-92F5169F0E48}" presName="padding1" presStyleCnt="0"/>
      <dgm:spPr/>
    </dgm:pt>
    <dgm:pt modelId="{1D579095-4AD5-4DC2-B219-A7FD148A4839}" type="pres">
      <dgm:prSet presAssocID="{669BEAB9-84BE-45C6-A2DF-E0F956AFE6DB}" presName="linV" presStyleCnt="0"/>
      <dgm:spPr/>
    </dgm:pt>
    <dgm:pt modelId="{90AD723C-FD88-4C6A-91CE-DB1E4FE23A75}" type="pres">
      <dgm:prSet presAssocID="{669BEAB9-84BE-45C6-A2DF-E0F956AFE6DB}" presName="spVertical1" presStyleCnt="0"/>
      <dgm:spPr/>
    </dgm:pt>
    <dgm:pt modelId="{C70F9363-4954-4BD7-B289-99706C7156A2}" type="pres">
      <dgm:prSet presAssocID="{669BEAB9-84BE-45C6-A2DF-E0F956AFE6DB}" presName="parTx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65D00-5E81-44B5-8F2A-2FE229C01BA9}" type="pres">
      <dgm:prSet presAssocID="{669BEAB9-84BE-45C6-A2DF-E0F956AFE6DB}" presName="spVertical2" presStyleCnt="0"/>
      <dgm:spPr/>
    </dgm:pt>
    <dgm:pt modelId="{B5D9233F-C8D2-4F6B-A196-135DCD69A5CE}" type="pres">
      <dgm:prSet presAssocID="{669BEAB9-84BE-45C6-A2DF-E0F956AFE6DB}" presName="spVertical3" presStyleCnt="0"/>
      <dgm:spPr/>
    </dgm:pt>
    <dgm:pt modelId="{8D364753-C7A8-4C74-BC40-42168CFC2132}" type="pres">
      <dgm:prSet presAssocID="{CA14A989-3441-46C8-9294-92F5169F0E48}" presName="padding2" presStyleCnt="0"/>
      <dgm:spPr/>
    </dgm:pt>
    <dgm:pt modelId="{33DAC284-02B2-4A92-9271-23666DA39513}" type="pres">
      <dgm:prSet presAssocID="{CA14A989-3441-46C8-9294-92F5169F0E48}" presName="negArrow" presStyleCnt="0"/>
      <dgm:spPr/>
    </dgm:pt>
    <dgm:pt modelId="{B463694F-0A59-447B-B07A-18FF18B48528}" type="pres">
      <dgm:prSet presAssocID="{CA14A989-3441-46C8-9294-92F5169F0E48}" presName="backgroundArrow" presStyleLbl="node1" presStyleIdx="0" presStyleCnt="1" custLinFactNeighborX="-56756" custLinFactNeighborY="2375"/>
      <dgm:spPr>
        <a:solidFill>
          <a:srgbClr val="0000FF"/>
        </a:solidFill>
      </dgm:spPr>
    </dgm:pt>
  </dgm:ptLst>
  <dgm:cxnLst>
    <dgm:cxn modelId="{D30E846C-2CAB-4037-B7A0-DB1666523420}" type="presOf" srcId="{669BEAB9-84BE-45C6-A2DF-E0F956AFE6DB}" destId="{C70F9363-4954-4BD7-B289-99706C7156A2}" srcOrd="0" destOrd="0" presId="urn:microsoft.com/office/officeart/2005/8/layout/hProcess3"/>
    <dgm:cxn modelId="{85F947D0-8B37-4BB1-80C8-36D5424B5FBC}" type="presOf" srcId="{CA14A989-3441-46C8-9294-92F5169F0E48}" destId="{414B71FF-FAD0-4DFF-B5CF-84604434B7D2}" srcOrd="0" destOrd="0" presId="urn:microsoft.com/office/officeart/2005/8/layout/hProcess3"/>
    <dgm:cxn modelId="{091696A6-9838-4152-9FED-E9F8353945CD}" srcId="{CA14A989-3441-46C8-9294-92F5169F0E48}" destId="{669BEAB9-84BE-45C6-A2DF-E0F956AFE6DB}" srcOrd="0" destOrd="0" parTransId="{78711400-E6BD-45FB-B1FC-C054750290B8}" sibTransId="{77E8863C-424E-45A7-872E-1B757DA522A2}"/>
    <dgm:cxn modelId="{79F4E9FD-B3DA-441E-BCE8-C1468B036961}" type="presParOf" srcId="{414B71FF-FAD0-4DFF-B5CF-84604434B7D2}" destId="{49927B0C-437A-4836-A393-B3936B81C34C}" srcOrd="0" destOrd="0" presId="urn:microsoft.com/office/officeart/2005/8/layout/hProcess3"/>
    <dgm:cxn modelId="{E1A010E6-8AC8-4B4D-A9AA-944EF4EE231C}" type="presParOf" srcId="{414B71FF-FAD0-4DFF-B5CF-84604434B7D2}" destId="{0FC9D223-1D5B-47EF-98DB-558A92722711}" srcOrd="1" destOrd="0" presId="urn:microsoft.com/office/officeart/2005/8/layout/hProcess3"/>
    <dgm:cxn modelId="{A75D7E16-B734-49EA-8F9C-D61B7C50B9B0}" type="presParOf" srcId="{0FC9D223-1D5B-47EF-98DB-558A92722711}" destId="{5103D782-F00E-4E96-B3C4-7C5CB41F31CD}" srcOrd="0" destOrd="0" presId="urn:microsoft.com/office/officeart/2005/8/layout/hProcess3"/>
    <dgm:cxn modelId="{03B2D556-1FAD-41A3-89C0-7DE3D02C8E69}" type="presParOf" srcId="{0FC9D223-1D5B-47EF-98DB-558A92722711}" destId="{1D579095-4AD5-4DC2-B219-A7FD148A4839}" srcOrd="1" destOrd="0" presId="urn:microsoft.com/office/officeart/2005/8/layout/hProcess3"/>
    <dgm:cxn modelId="{EB027CC2-66EA-4AB6-9727-A4DBF07359F0}" type="presParOf" srcId="{1D579095-4AD5-4DC2-B219-A7FD148A4839}" destId="{90AD723C-FD88-4C6A-91CE-DB1E4FE23A75}" srcOrd="0" destOrd="0" presId="urn:microsoft.com/office/officeart/2005/8/layout/hProcess3"/>
    <dgm:cxn modelId="{0973FE33-7870-45A4-B985-6C62996C0C46}" type="presParOf" srcId="{1D579095-4AD5-4DC2-B219-A7FD148A4839}" destId="{C70F9363-4954-4BD7-B289-99706C7156A2}" srcOrd="1" destOrd="0" presId="urn:microsoft.com/office/officeart/2005/8/layout/hProcess3"/>
    <dgm:cxn modelId="{D5F3F257-2EA4-424C-BED8-2C16DF256142}" type="presParOf" srcId="{1D579095-4AD5-4DC2-B219-A7FD148A4839}" destId="{AAF65D00-5E81-44B5-8F2A-2FE229C01BA9}" srcOrd="2" destOrd="0" presId="urn:microsoft.com/office/officeart/2005/8/layout/hProcess3"/>
    <dgm:cxn modelId="{7B68C9AE-A8D5-4277-821A-3C87901552E5}" type="presParOf" srcId="{1D579095-4AD5-4DC2-B219-A7FD148A4839}" destId="{B5D9233F-C8D2-4F6B-A196-135DCD69A5CE}" srcOrd="3" destOrd="0" presId="urn:microsoft.com/office/officeart/2005/8/layout/hProcess3"/>
    <dgm:cxn modelId="{3871A67A-4A24-454D-AD6C-4F794140A2FC}" type="presParOf" srcId="{0FC9D223-1D5B-47EF-98DB-558A92722711}" destId="{8D364753-C7A8-4C74-BC40-42168CFC2132}" srcOrd="2" destOrd="0" presId="urn:microsoft.com/office/officeart/2005/8/layout/hProcess3"/>
    <dgm:cxn modelId="{54DB784A-BC47-447B-8619-B0BB2270F8DB}" type="presParOf" srcId="{0FC9D223-1D5B-47EF-98DB-558A92722711}" destId="{33DAC284-02B2-4A92-9271-23666DA39513}" srcOrd="3" destOrd="0" presId="urn:microsoft.com/office/officeart/2005/8/layout/hProcess3"/>
    <dgm:cxn modelId="{0BB9CB81-EFDC-4A49-8B73-8547F7C7CDAB}" type="presParOf" srcId="{0FC9D223-1D5B-47EF-98DB-558A92722711}" destId="{B463694F-0A59-447B-B07A-18FF18B48528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14A989-3441-46C8-9294-92F5169F0E48}" type="doc">
      <dgm:prSet loTypeId="urn:microsoft.com/office/officeart/2005/8/layout/hProcess3" loCatId="process" qsTypeId="urn:microsoft.com/office/officeart/2005/8/quickstyle/simple1" qsCatId="simple" csTypeId="urn:microsoft.com/office/officeart/2005/8/colors/accent6_4" csCatId="accent6" phldr="1"/>
      <dgm:spPr/>
    </dgm:pt>
    <dgm:pt modelId="{669BEAB9-84BE-45C6-A2DF-E0F956AFE6DB}">
      <dgm:prSet phldrT="[Text]"/>
      <dgm:spPr/>
      <dgm:t>
        <a:bodyPr/>
        <a:lstStyle/>
        <a:p>
          <a:r>
            <a:rPr lang="id-ID" b="1" dirty="0" smtClean="0">
              <a:solidFill>
                <a:schemeClr val="bg1"/>
              </a:solidFill>
            </a:rPr>
            <a:t>MERAH</a:t>
          </a:r>
          <a:endParaRPr lang="en-US" b="1" dirty="0">
            <a:solidFill>
              <a:schemeClr val="bg1"/>
            </a:solidFill>
          </a:endParaRPr>
        </a:p>
      </dgm:t>
    </dgm:pt>
    <dgm:pt modelId="{78711400-E6BD-45FB-B1FC-C054750290B8}" type="parTrans" cxnId="{091696A6-9838-4152-9FED-E9F8353945CD}">
      <dgm:prSet/>
      <dgm:spPr/>
      <dgm:t>
        <a:bodyPr/>
        <a:lstStyle/>
        <a:p>
          <a:endParaRPr lang="en-US"/>
        </a:p>
      </dgm:t>
    </dgm:pt>
    <dgm:pt modelId="{77E8863C-424E-45A7-872E-1B757DA522A2}" type="sibTrans" cxnId="{091696A6-9838-4152-9FED-E9F8353945CD}">
      <dgm:prSet/>
      <dgm:spPr/>
      <dgm:t>
        <a:bodyPr/>
        <a:lstStyle/>
        <a:p>
          <a:endParaRPr lang="en-US"/>
        </a:p>
      </dgm:t>
    </dgm:pt>
    <dgm:pt modelId="{414B71FF-FAD0-4DFF-B5CF-84604434B7D2}" type="pres">
      <dgm:prSet presAssocID="{CA14A989-3441-46C8-9294-92F5169F0E48}" presName="Name0" presStyleCnt="0">
        <dgm:presLayoutVars>
          <dgm:dir/>
          <dgm:animLvl val="lvl"/>
          <dgm:resizeHandles val="exact"/>
        </dgm:presLayoutVars>
      </dgm:prSet>
      <dgm:spPr/>
    </dgm:pt>
    <dgm:pt modelId="{49927B0C-437A-4836-A393-B3936B81C34C}" type="pres">
      <dgm:prSet presAssocID="{CA14A989-3441-46C8-9294-92F5169F0E48}" presName="dummy" presStyleCnt="0"/>
      <dgm:spPr/>
    </dgm:pt>
    <dgm:pt modelId="{0FC9D223-1D5B-47EF-98DB-558A92722711}" type="pres">
      <dgm:prSet presAssocID="{CA14A989-3441-46C8-9294-92F5169F0E48}" presName="linH" presStyleCnt="0"/>
      <dgm:spPr/>
    </dgm:pt>
    <dgm:pt modelId="{5103D782-F00E-4E96-B3C4-7C5CB41F31CD}" type="pres">
      <dgm:prSet presAssocID="{CA14A989-3441-46C8-9294-92F5169F0E48}" presName="padding1" presStyleCnt="0"/>
      <dgm:spPr/>
    </dgm:pt>
    <dgm:pt modelId="{1D579095-4AD5-4DC2-B219-A7FD148A4839}" type="pres">
      <dgm:prSet presAssocID="{669BEAB9-84BE-45C6-A2DF-E0F956AFE6DB}" presName="linV" presStyleCnt="0"/>
      <dgm:spPr/>
    </dgm:pt>
    <dgm:pt modelId="{90AD723C-FD88-4C6A-91CE-DB1E4FE23A75}" type="pres">
      <dgm:prSet presAssocID="{669BEAB9-84BE-45C6-A2DF-E0F956AFE6DB}" presName="spVertical1" presStyleCnt="0"/>
      <dgm:spPr/>
    </dgm:pt>
    <dgm:pt modelId="{C70F9363-4954-4BD7-B289-99706C7156A2}" type="pres">
      <dgm:prSet presAssocID="{669BEAB9-84BE-45C6-A2DF-E0F956AFE6DB}" presName="parTx" presStyleLbl="revTx" presStyleIdx="0" presStyleCnt="1" custScaleY="100001" custLinFactNeighborX="-6851" custLinFactNeighborY="-217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65D00-5E81-44B5-8F2A-2FE229C01BA9}" type="pres">
      <dgm:prSet presAssocID="{669BEAB9-84BE-45C6-A2DF-E0F956AFE6DB}" presName="spVertical2" presStyleCnt="0"/>
      <dgm:spPr/>
    </dgm:pt>
    <dgm:pt modelId="{B5D9233F-C8D2-4F6B-A196-135DCD69A5CE}" type="pres">
      <dgm:prSet presAssocID="{669BEAB9-84BE-45C6-A2DF-E0F956AFE6DB}" presName="spVertical3" presStyleCnt="0"/>
      <dgm:spPr/>
    </dgm:pt>
    <dgm:pt modelId="{8D364753-C7A8-4C74-BC40-42168CFC2132}" type="pres">
      <dgm:prSet presAssocID="{CA14A989-3441-46C8-9294-92F5169F0E48}" presName="padding2" presStyleCnt="0"/>
      <dgm:spPr/>
    </dgm:pt>
    <dgm:pt modelId="{33DAC284-02B2-4A92-9271-23666DA39513}" type="pres">
      <dgm:prSet presAssocID="{CA14A989-3441-46C8-9294-92F5169F0E48}" presName="negArrow" presStyleCnt="0"/>
      <dgm:spPr/>
    </dgm:pt>
    <dgm:pt modelId="{B463694F-0A59-447B-B07A-18FF18B48528}" type="pres">
      <dgm:prSet presAssocID="{CA14A989-3441-46C8-9294-92F5169F0E48}" presName="backgroundArrow" presStyleLbl="node1" presStyleIdx="0" presStyleCnt="1" custScaleY="90251" custLinFactNeighborX="3179" custLinFactNeighborY="-1455"/>
      <dgm:spPr>
        <a:solidFill>
          <a:srgbClr val="FF0000"/>
        </a:solidFill>
      </dgm:spPr>
    </dgm:pt>
  </dgm:ptLst>
  <dgm:cxnLst>
    <dgm:cxn modelId="{DEBAA8CA-1DDC-47A2-AA81-A80FCC3C826B}" type="presOf" srcId="{669BEAB9-84BE-45C6-A2DF-E0F956AFE6DB}" destId="{C70F9363-4954-4BD7-B289-99706C7156A2}" srcOrd="0" destOrd="0" presId="urn:microsoft.com/office/officeart/2005/8/layout/hProcess3"/>
    <dgm:cxn modelId="{F38932C1-E1D4-44AC-9F7D-84E053EE9302}" type="presOf" srcId="{CA14A989-3441-46C8-9294-92F5169F0E48}" destId="{414B71FF-FAD0-4DFF-B5CF-84604434B7D2}" srcOrd="0" destOrd="0" presId="urn:microsoft.com/office/officeart/2005/8/layout/hProcess3"/>
    <dgm:cxn modelId="{091696A6-9838-4152-9FED-E9F8353945CD}" srcId="{CA14A989-3441-46C8-9294-92F5169F0E48}" destId="{669BEAB9-84BE-45C6-A2DF-E0F956AFE6DB}" srcOrd="0" destOrd="0" parTransId="{78711400-E6BD-45FB-B1FC-C054750290B8}" sibTransId="{77E8863C-424E-45A7-872E-1B757DA522A2}"/>
    <dgm:cxn modelId="{3966100D-A64E-4FF2-9C51-34FB01D6761D}" type="presParOf" srcId="{414B71FF-FAD0-4DFF-B5CF-84604434B7D2}" destId="{49927B0C-437A-4836-A393-B3936B81C34C}" srcOrd="0" destOrd="0" presId="urn:microsoft.com/office/officeart/2005/8/layout/hProcess3"/>
    <dgm:cxn modelId="{F81A4F02-68F7-4308-9383-61EF075D6A8F}" type="presParOf" srcId="{414B71FF-FAD0-4DFF-B5CF-84604434B7D2}" destId="{0FC9D223-1D5B-47EF-98DB-558A92722711}" srcOrd="1" destOrd="0" presId="urn:microsoft.com/office/officeart/2005/8/layout/hProcess3"/>
    <dgm:cxn modelId="{24CCE614-8AEC-4369-8B03-CAD2F742EF4B}" type="presParOf" srcId="{0FC9D223-1D5B-47EF-98DB-558A92722711}" destId="{5103D782-F00E-4E96-B3C4-7C5CB41F31CD}" srcOrd="0" destOrd="0" presId="urn:microsoft.com/office/officeart/2005/8/layout/hProcess3"/>
    <dgm:cxn modelId="{FF6BC54E-2A87-451B-B40F-9FC71199220E}" type="presParOf" srcId="{0FC9D223-1D5B-47EF-98DB-558A92722711}" destId="{1D579095-4AD5-4DC2-B219-A7FD148A4839}" srcOrd="1" destOrd="0" presId="urn:microsoft.com/office/officeart/2005/8/layout/hProcess3"/>
    <dgm:cxn modelId="{D6FAE9DF-7EA2-4437-B6E7-6937F2177843}" type="presParOf" srcId="{1D579095-4AD5-4DC2-B219-A7FD148A4839}" destId="{90AD723C-FD88-4C6A-91CE-DB1E4FE23A75}" srcOrd="0" destOrd="0" presId="urn:microsoft.com/office/officeart/2005/8/layout/hProcess3"/>
    <dgm:cxn modelId="{A0D74234-9924-4B40-A3FD-C0288ABCDAAE}" type="presParOf" srcId="{1D579095-4AD5-4DC2-B219-A7FD148A4839}" destId="{C70F9363-4954-4BD7-B289-99706C7156A2}" srcOrd="1" destOrd="0" presId="urn:microsoft.com/office/officeart/2005/8/layout/hProcess3"/>
    <dgm:cxn modelId="{3170C450-3763-4597-89DB-0BFCF0A8A2DC}" type="presParOf" srcId="{1D579095-4AD5-4DC2-B219-A7FD148A4839}" destId="{AAF65D00-5E81-44B5-8F2A-2FE229C01BA9}" srcOrd="2" destOrd="0" presId="urn:microsoft.com/office/officeart/2005/8/layout/hProcess3"/>
    <dgm:cxn modelId="{455409CD-ED10-4D69-A07C-115CE960B6D9}" type="presParOf" srcId="{1D579095-4AD5-4DC2-B219-A7FD148A4839}" destId="{B5D9233F-C8D2-4F6B-A196-135DCD69A5CE}" srcOrd="3" destOrd="0" presId="urn:microsoft.com/office/officeart/2005/8/layout/hProcess3"/>
    <dgm:cxn modelId="{1C209227-D8A5-49CF-8A78-16F925E5A1B2}" type="presParOf" srcId="{0FC9D223-1D5B-47EF-98DB-558A92722711}" destId="{8D364753-C7A8-4C74-BC40-42168CFC2132}" srcOrd="2" destOrd="0" presId="urn:microsoft.com/office/officeart/2005/8/layout/hProcess3"/>
    <dgm:cxn modelId="{89C05CFF-3919-4D6F-8805-C87793B8A74F}" type="presParOf" srcId="{0FC9D223-1D5B-47EF-98DB-558A92722711}" destId="{33DAC284-02B2-4A92-9271-23666DA39513}" srcOrd="3" destOrd="0" presId="urn:microsoft.com/office/officeart/2005/8/layout/hProcess3"/>
    <dgm:cxn modelId="{DAC33D25-D76A-433C-9812-6E1860BD5187}" type="presParOf" srcId="{0FC9D223-1D5B-47EF-98DB-558A92722711}" destId="{B463694F-0A59-447B-B07A-18FF18B48528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14A989-3441-46C8-9294-92F5169F0E48}" type="doc">
      <dgm:prSet loTypeId="urn:microsoft.com/office/officeart/2005/8/layout/hProcess3" loCatId="process" qsTypeId="urn:microsoft.com/office/officeart/2005/8/quickstyle/simple1" qsCatId="simple" csTypeId="urn:microsoft.com/office/officeart/2005/8/colors/accent6_4" csCatId="accent6" phldr="1"/>
      <dgm:spPr/>
    </dgm:pt>
    <dgm:pt modelId="{669BEAB9-84BE-45C6-A2DF-E0F956AFE6DB}">
      <dgm:prSet phldrT="[Text]"/>
      <dgm:spPr/>
      <dgm:t>
        <a:bodyPr/>
        <a:lstStyle/>
        <a:p>
          <a:r>
            <a:rPr lang="id-ID" b="1" dirty="0" smtClean="0">
              <a:solidFill>
                <a:schemeClr val="bg1"/>
              </a:solidFill>
            </a:rPr>
            <a:t>HITAM</a:t>
          </a:r>
          <a:endParaRPr lang="en-US" b="1" dirty="0">
            <a:solidFill>
              <a:schemeClr val="bg1"/>
            </a:solidFill>
          </a:endParaRPr>
        </a:p>
      </dgm:t>
    </dgm:pt>
    <dgm:pt modelId="{78711400-E6BD-45FB-B1FC-C054750290B8}" type="parTrans" cxnId="{091696A6-9838-4152-9FED-E9F8353945CD}">
      <dgm:prSet/>
      <dgm:spPr/>
      <dgm:t>
        <a:bodyPr/>
        <a:lstStyle/>
        <a:p>
          <a:endParaRPr lang="en-US"/>
        </a:p>
      </dgm:t>
    </dgm:pt>
    <dgm:pt modelId="{77E8863C-424E-45A7-872E-1B757DA522A2}" type="sibTrans" cxnId="{091696A6-9838-4152-9FED-E9F8353945CD}">
      <dgm:prSet/>
      <dgm:spPr/>
      <dgm:t>
        <a:bodyPr/>
        <a:lstStyle/>
        <a:p>
          <a:endParaRPr lang="en-US"/>
        </a:p>
      </dgm:t>
    </dgm:pt>
    <dgm:pt modelId="{414B71FF-FAD0-4DFF-B5CF-84604434B7D2}" type="pres">
      <dgm:prSet presAssocID="{CA14A989-3441-46C8-9294-92F5169F0E48}" presName="Name0" presStyleCnt="0">
        <dgm:presLayoutVars>
          <dgm:dir/>
          <dgm:animLvl val="lvl"/>
          <dgm:resizeHandles val="exact"/>
        </dgm:presLayoutVars>
      </dgm:prSet>
      <dgm:spPr/>
    </dgm:pt>
    <dgm:pt modelId="{49927B0C-437A-4836-A393-B3936B81C34C}" type="pres">
      <dgm:prSet presAssocID="{CA14A989-3441-46C8-9294-92F5169F0E48}" presName="dummy" presStyleCnt="0"/>
      <dgm:spPr/>
    </dgm:pt>
    <dgm:pt modelId="{0FC9D223-1D5B-47EF-98DB-558A92722711}" type="pres">
      <dgm:prSet presAssocID="{CA14A989-3441-46C8-9294-92F5169F0E48}" presName="linH" presStyleCnt="0"/>
      <dgm:spPr/>
    </dgm:pt>
    <dgm:pt modelId="{5103D782-F00E-4E96-B3C4-7C5CB41F31CD}" type="pres">
      <dgm:prSet presAssocID="{CA14A989-3441-46C8-9294-92F5169F0E48}" presName="padding1" presStyleCnt="0"/>
      <dgm:spPr/>
    </dgm:pt>
    <dgm:pt modelId="{1D579095-4AD5-4DC2-B219-A7FD148A4839}" type="pres">
      <dgm:prSet presAssocID="{669BEAB9-84BE-45C6-A2DF-E0F956AFE6DB}" presName="linV" presStyleCnt="0"/>
      <dgm:spPr/>
    </dgm:pt>
    <dgm:pt modelId="{90AD723C-FD88-4C6A-91CE-DB1E4FE23A75}" type="pres">
      <dgm:prSet presAssocID="{669BEAB9-84BE-45C6-A2DF-E0F956AFE6DB}" presName="spVertical1" presStyleCnt="0"/>
      <dgm:spPr/>
    </dgm:pt>
    <dgm:pt modelId="{C70F9363-4954-4BD7-B289-99706C7156A2}" type="pres">
      <dgm:prSet presAssocID="{669BEAB9-84BE-45C6-A2DF-E0F956AFE6DB}" presName="parTx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65D00-5E81-44B5-8F2A-2FE229C01BA9}" type="pres">
      <dgm:prSet presAssocID="{669BEAB9-84BE-45C6-A2DF-E0F956AFE6DB}" presName="spVertical2" presStyleCnt="0"/>
      <dgm:spPr/>
    </dgm:pt>
    <dgm:pt modelId="{B5D9233F-C8D2-4F6B-A196-135DCD69A5CE}" type="pres">
      <dgm:prSet presAssocID="{669BEAB9-84BE-45C6-A2DF-E0F956AFE6DB}" presName="spVertical3" presStyleCnt="0"/>
      <dgm:spPr/>
    </dgm:pt>
    <dgm:pt modelId="{8D364753-C7A8-4C74-BC40-42168CFC2132}" type="pres">
      <dgm:prSet presAssocID="{CA14A989-3441-46C8-9294-92F5169F0E48}" presName="padding2" presStyleCnt="0"/>
      <dgm:spPr/>
    </dgm:pt>
    <dgm:pt modelId="{33DAC284-02B2-4A92-9271-23666DA39513}" type="pres">
      <dgm:prSet presAssocID="{CA14A989-3441-46C8-9294-92F5169F0E48}" presName="negArrow" presStyleCnt="0"/>
      <dgm:spPr/>
    </dgm:pt>
    <dgm:pt modelId="{B463694F-0A59-447B-B07A-18FF18B48528}" type="pres">
      <dgm:prSet presAssocID="{CA14A989-3441-46C8-9294-92F5169F0E48}" presName="backgroundArrow" presStyleLbl="node1" presStyleIdx="0" presStyleCnt="1" custLinFactNeighborX="-56756" custLinFactNeighborY="2375"/>
      <dgm:spPr>
        <a:solidFill>
          <a:schemeClr val="tx1"/>
        </a:solidFill>
      </dgm:spPr>
    </dgm:pt>
  </dgm:ptLst>
  <dgm:cxnLst>
    <dgm:cxn modelId="{0300EDDC-B065-449A-BAA0-51D98A6DF1F8}" type="presOf" srcId="{669BEAB9-84BE-45C6-A2DF-E0F956AFE6DB}" destId="{C70F9363-4954-4BD7-B289-99706C7156A2}" srcOrd="0" destOrd="0" presId="urn:microsoft.com/office/officeart/2005/8/layout/hProcess3"/>
    <dgm:cxn modelId="{A846D0D1-685B-4CE3-8DF0-A145534A5452}" type="presOf" srcId="{CA14A989-3441-46C8-9294-92F5169F0E48}" destId="{414B71FF-FAD0-4DFF-B5CF-84604434B7D2}" srcOrd="0" destOrd="0" presId="urn:microsoft.com/office/officeart/2005/8/layout/hProcess3"/>
    <dgm:cxn modelId="{091696A6-9838-4152-9FED-E9F8353945CD}" srcId="{CA14A989-3441-46C8-9294-92F5169F0E48}" destId="{669BEAB9-84BE-45C6-A2DF-E0F956AFE6DB}" srcOrd="0" destOrd="0" parTransId="{78711400-E6BD-45FB-B1FC-C054750290B8}" sibTransId="{77E8863C-424E-45A7-872E-1B757DA522A2}"/>
    <dgm:cxn modelId="{C74B610F-0054-4F66-8E98-A9FF4B6A3158}" type="presParOf" srcId="{414B71FF-FAD0-4DFF-B5CF-84604434B7D2}" destId="{49927B0C-437A-4836-A393-B3936B81C34C}" srcOrd="0" destOrd="0" presId="urn:microsoft.com/office/officeart/2005/8/layout/hProcess3"/>
    <dgm:cxn modelId="{0A0C8E3D-80AD-4B8E-9567-90BD6E01333B}" type="presParOf" srcId="{414B71FF-FAD0-4DFF-B5CF-84604434B7D2}" destId="{0FC9D223-1D5B-47EF-98DB-558A92722711}" srcOrd="1" destOrd="0" presId="urn:microsoft.com/office/officeart/2005/8/layout/hProcess3"/>
    <dgm:cxn modelId="{ADD0931C-BBAE-4DB5-A0B4-5443D7DAE846}" type="presParOf" srcId="{0FC9D223-1D5B-47EF-98DB-558A92722711}" destId="{5103D782-F00E-4E96-B3C4-7C5CB41F31CD}" srcOrd="0" destOrd="0" presId="urn:microsoft.com/office/officeart/2005/8/layout/hProcess3"/>
    <dgm:cxn modelId="{568E3FE6-8319-4982-BAEC-44F22590DF8A}" type="presParOf" srcId="{0FC9D223-1D5B-47EF-98DB-558A92722711}" destId="{1D579095-4AD5-4DC2-B219-A7FD148A4839}" srcOrd="1" destOrd="0" presId="urn:microsoft.com/office/officeart/2005/8/layout/hProcess3"/>
    <dgm:cxn modelId="{A9A6F518-0DC9-4074-9615-69AA30657B11}" type="presParOf" srcId="{1D579095-4AD5-4DC2-B219-A7FD148A4839}" destId="{90AD723C-FD88-4C6A-91CE-DB1E4FE23A75}" srcOrd="0" destOrd="0" presId="urn:microsoft.com/office/officeart/2005/8/layout/hProcess3"/>
    <dgm:cxn modelId="{F2A9D53F-AABF-48ED-ACD8-8BB26DC76B03}" type="presParOf" srcId="{1D579095-4AD5-4DC2-B219-A7FD148A4839}" destId="{C70F9363-4954-4BD7-B289-99706C7156A2}" srcOrd="1" destOrd="0" presId="urn:microsoft.com/office/officeart/2005/8/layout/hProcess3"/>
    <dgm:cxn modelId="{6991FBE7-6578-415B-91BA-CB5E4173473E}" type="presParOf" srcId="{1D579095-4AD5-4DC2-B219-A7FD148A4839}" destId="{AAF65D00-5E81-44B5-8F2A-2FE229C01BA9}" srcOrd="2" destOrd="0" presId="urn:microsoft.com/office/officeart/2005/8/layout/hProcess3"/>
    <dgm:cxn modelId="{A44CEA22-48C3-4AA0-9EC4-C94E8FD42541}" type="presParOf" srcId="{1D579095-4AD5-4DC2-B219-A7FD148A4839}" destId="{B5D9233F-C8D2-4F6B-A196-135DCD69A5CE}" srcOrd="3" destOrd="0" presId="urn:microsoft.com/office/officeart/2005/8/layout/hProcess3"/>
    <dgm:cxn modelId="{EAA80616-2F70-4F70-AE10-5BB6E14EC061}" type="presParOf" srcId="{0FC9D223-1D5B-47EF-98DB-558A92722711}" destId="{8D364753-C7A8-4C74-BC40-42168CFC2132}" srcOrd="2" destOrd="0" presId="urn:microsoft.com/office/officeart/2005/8/layout/hProcess3"/>
    <dgm:cxn modelId="{2949B6D1-0C65-43FC-B683-5896896673BD}" type="presParOf" srcId="{0FC9D223-1D5B-47EF-98DB-558A92722711}" destId="{33DAC284-02B2-4A92-9271-23666DA39513}" srcOrd="3" destOrd="0" presId="urn:microsoft.com/office/officeart/2005/8/layout/hProcess3"/>
    <dgm:cxn modelId="{D9354D1B-D219-443B-B366-7F03F95BB166}" type="presParOf" srcId="{0FC9D223-1D5B-47EF-98DB-558A92722711}" destId="{B463694F-0A59-447B-B07A-18FF18B48528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C84FE-8069-42C8-B35D-C8363B051F76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20D9D3-D5E9-4876-AB34-2BEA3747ECF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51015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4</a:t>
            </a:fld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18</a:t>
            </a:fld>
            <a:endParaRPr lang="id-ID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20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9</a:t>
            </a:fld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10</a:t>
            </a:fld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12</a:t>
            </a:fld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13</a:t>
            </a:fld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14</a:t>
            </a:fld>
            <a:endParaRPr lang="id-ID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16</a:t>
            </a:fld>
            <a:endParaRPr lang="id-ID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0D9D3-D5E9-4876-AB34-2BEA3747ECFF}" type="slidenum">
              <a:rPr lang="id-ID" smtClean="0"/>
              <a:pPr/>
              <a:t>17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9FF9A-EE4C-4182-9901-40F2DCB7D22C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0DD38-0031-4BA6-98B6-C6DF06E70109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038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152E7-D832-4FC0-AF12-181831036BD6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8E63A-F46A-4F21-83F2-2570FAA51D52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3806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7D5C7-B900-4694-99B4-913CCA5D5279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47B25-8D45-475B-BD7D-0795A6731B5F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8119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74EF3-674A-4A97-BB7A-0027981A57DF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43252-0A1C-452A-ACB9-19C59FF40CD5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7220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BB11C-C4FA-4723-A599-E7D83A1C60FE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BCF1-E888-47A7-AA38-7EFB8F395BA0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8063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6BA85-F0A2-4229-AABE-48288C55FF98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ED692-4C13-4366-BA4C-D915CB4FFDC7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90060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4F3F7-4DF9-4689-8FD5-26E98A66112E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2DA5F-162E-4DFA-9C08-D3729C99F1C9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39421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623BF-23FC-41E1-97EA-9F7EDF7DE9CA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3F621-3CDE-4E9A-B7B9-7D62AC7FBBC0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6784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455A5-A90F-4DFD-B54A-6C3C6A3EEB25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AB28D-C369-448C-8968-01B3AD607267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68340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44A5B-9B21-43D4-818B-ABB279BF064B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0B0CC-0E62-4433-9F7F-BC2CCA07E046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60627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1ADF9-9245-4D2C-931C-BC53C7659E9C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9D0EC-77F0-48A8-88BB-ECB652A581BB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11071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5461E-E271-4E19-9A2D-B557601D29A7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7F4B1-BAB5-4018-A2FC-068540E11C0E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0120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ADBE-E03F-472D-AF60-FD006CB7EB11}" type="datetimeFigureOut">
              <a:rPr lang="id-ID" smtClean="0"/>
              <a:pPr/>
              <a:t>22/03/2013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3EC77-1E46-4CA3-A74C-0CD88631E63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id-ID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741E61-ABB4-4D88-908F-70CAFB0F00F0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22/03/2013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A1C5E7-38D3-4090-B3B3-108D270D29F5}" type="slidenum">
              <a:rPr lang="id-ID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042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49945" y="2224088"/>
            <a:ext cx="758249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 algn="ctr"/>
            <a:r>
              <a:rPr lang="id-ID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KRITERIA P</a:t>
            </a:r>
            <a:r>
              <a:rPr lang="en-U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ROPER</a:t>
            </a:r>
          </a:p>
          <a:p>
            <a:pPr marL="342900" indent="-342900" algn="ctr"/>
            <a:r>
              <a:rPr lang="id-ID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PENGENDALIAN PENCEMARAN AIR</a:t>
            </a:r>
            <a:endParaRPr lang="en-US" sz="3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ctr"/>
            <a:r>
              <a:rPr lang="en-U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2013</a:t>
            </a:r>
          </a:p>
          <a:p>
            <a:pPr marL="342900" indent="-342900" algn="ctr"/>
            <a:endParaRPr lang="en-US" sz="32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384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214282" y="71414"/>
            <a:ext cx="66110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2800" b="1" dirty="0" smtClean="0"/>
              <a:t>3</a:t>
            </a:r>
            <a:r>
              <a:rPr lang="en-US" sz="2800" b="1" dirty="0" smtClean="0"/>
              <a:t>. </a:t>
            </a:r>
            <a:r>
              <a:rPr lang="id-ID" sz="2800" b="1" dirty="0" smtClean="0"/>
              <a:t>Kriteria </a:t>
            </a:r>
            <a:r>
              <a:rPr lang="en-US" sz="2800" b="1" dirty="0" err="1" smtClean="0"/>
              <a:t>Ketaatan</a:t>
            </a:r>
            <a:r>
              <a:rPr lang="en-US" sz="2800" b="1" dirty="0" smtClean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Parameter </a:t>
            </a:r>
            <a:r>
              <a:rPr lang="id-ID" sz="2400" b="1" dirty="0" smtClean="0"/>
              <a:t>(2)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96885620"/>
              </p:ext>
            </p:extLst>
          </p:nvPr>
        </p:nvGraphicFramePr>
        <p:xfrm>
          <a:off x="142874" y="1571612"/>
          <a:ext cx="3071803" cy="1371600"/>
        </p:xfrm>
        <a:graphic>
          <a:graphicData uri="http://schemas.openxmlformats.org/drawingml/2006/table">
            <a:tbl>
              <a:tblPr/>
              <a:tblGrid>
                <a:gridCol w="3071803"/>
              </a:tblGrid>
              <a:tr h="523605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Melakukan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pengukuran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parameter pH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harian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mempunyai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kewajiban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pengukuran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pH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harian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88" marR="4908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38235292"/>
              </p:ext>
            </p:extLst>
          </p:nvPr>
        </p:nvGraphicFramePr>
        <p:xfrm>
          <a:off x="3428992" y="1531624"/>
          <a:ext cx="2500330" cy="1371600"/>
        </p:xfrm>
        <a:graphic>
          <a:graphicData uri="http://schemas.openxmlformats.org/drawingml/2006/table">
            <a:tbl>
              <a:tblPr/>
              <a:tblGrid>
                <a:gridCol w="2500330"/>
              </a:tblGrid>
              <a:tr h="523605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Melakukan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pengukuran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parameter pH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harian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mempunyai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kewajiban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pengukuran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pH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harian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88" marR="4908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50493699"/>
              </p:ext>
            </p:extLst>
          </p:nvPr>
        </p:nvGraphicFramePr>
        <p:xfrm>
          <a:off x="6357950" y="1500174"/>
          <a:ext cx="2428892" cy="1645920"/>
        </p:xfrm>
        <a:graphic>
          <a:graphicData uri="http://schemas.openxmlformats.org/drawingml/2006/table">
            <a:tbl>
              <a:tblPr/>
              <a:tblGrid>
                <a:gridCol w="2428892"/>
              </a:tblGrid>
              <a:tr h="523605"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Tidak m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elakukan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pengukuran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parameter pH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harian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perusahaan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mempunyai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kewajiban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pengukuran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pH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harian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88" marR="4908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4313" y="714356"/>
            <a:ext cx="2928927" cy="714375"/>
            <a:chOff x="142844" y="1285860"/>
            <a:chExt cx="2428892" cy="714380"/>
          </a:xfrm>
        </p:grpSpPr>
        <p:sp>
          <p:nvSpPr>
            <p:cNvPr id="9" name="Rounded Rectangle 8"/>
            <p:cNvSpPr/>
            <p:nvPr/>
          </p:nvSpPr>
          <p:spPr>
            <a:xfrm>
              <a:off x="142844" y="1285860"/>
              <a:ext cx="2428892" cy="714380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459" name="TextBox 9"/>
            <p:cNvSpPr txBox="1">
              <a:spLocks noChangeArrowheads="1"/>
            </p:cNvSpPr>
            <p:nvPr/>
          </p:nvSpPr>
          <p:spPr bwMode="auto">
            <a:xfrm>
              <a:off x="1077995" y="1390636"/>
              <a:ext cx="605113" cy="4616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Biru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357554" y="714356"/>
            <a:ext cx="2714644" cy="714375"/>
            <a:chOff x="2928926" y="1959797"/>
            <a:chExt cx="2357454" cy="714380"/>
          </a:xfrm>
        </p:grpSpPr>
        <p:sp>
          <p:nvSpPr>
            <p:cNvPr id="12" name="Rounded Rectangle 11"/>
            <p:cNvSpPr/>
            <p:nvPr/>
          </p:nvSpPr>
          <p:spPr>
            <a:xfrm>
              <a:off x="2928926" y="1959797"/>
              <a:ext cx="2357454" cy="714380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455" name="TextBox 12"/>
            <p:cNvSpPr txBox="1">
              <a:spLocks noChangeArrowheads="1"/>
            </p:cNvSpPr>
            <p:nvPr/>
          </p:nvSpPr>
          <p:spPr bwMode="auto">
            <a:xfrm>
              <a:off x="3643306" y="2117716"/>
              <a:ext cx="103425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Merah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6286512" y="714356"/>
            <a:ext cx="2714636" cy="714375"/>
            <a:chOff x="6381755" y="2786058"/>
            <a:chExt cx="2000263" cy="714380"/>
          </a:xfrm>
        </p:grpSpPr>
        <p:sp>
          <p:nvSpPr>
            <p:cNvPr id="15" name="Rounded Rectangle 14"/>
            <p:cNvSpPr/>
            <p:nvPr/>
          </p:nvSpPr>
          <p:spPr>
            <a:xfrm>
              <a:off x="6381755" y="2786058"/>
              <a:ext cx="2000263" cy="714380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451" name="TextBox 15"/>
            <p:cNvSpPr txBox="1">
              <a:spLocks noChangeArrowheads="1"/>
            </p:cNvSpPr>
            <p:nvPr/>
          </p:nvSpPr>
          <p:spPr bwMode="auto">
            <a:xfrm>
              <a:off x="7033624" y="2908296"/>
              <a:ext cx="10150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3482353"/>
            <a:ext cx="8786842" cy="2593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id-ID" sz="1100" dirty="0" smtClean="0"/>
              <a:t>Khusus </a:t>
            </a:r>
            <a:r>
              <a:rPr lang="id-ID" sz="1100" dirty="0"/>
              <a:t>Rumah Sakit: parameter yang dipersyaratkan sesuai Kepmen No, 58 thn. 1995 adalah NH3, Fospat, pH, BOD, COD, TSS, E-Coli. Tetapi untuk parameter NH3 bebas dan Fosfat tidak masuk dalam </a:t>
            </a:r>
            <a:r>
              <a:rPr lang="id-ID" sz="1100" dirty="0" smtClean="0"/>
              <a:t>penilaian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err="1" smtClean="0"/>
              <a:t>Khusus</a:t>
            </a:r>
            <a:r>
              <a:rPr lang="en-US" sz="1100" dirty="0" smtClean="0"/>
              <a:t> </a:t>
            </a:r>
            <a:r>
              <a:rPr lang="en-US" sz="1100" dirty="0"/>
              <a:t>industry </a:t>
            </a:r>
            <a:r>
              <a:rPr lang="id-ID" sz="1100" dirty="0"/>
              <a:t>Manufaktur, Prasarana, Jasa (</a:t>
            </a:r>
            <a:r>
              <a:rPr lang="en-US" sz="1100" dirty="0"/>
              <a:t>MPJ</a:t>
            </a:r>
            <a:r>
              <a:rPr lang="id-ID" sz="1100" dirty="0"/>
              <a:t>)  parameter </a:t>
            </a:r>
            <a:r>
              <a:rPr lang="en-US" sz="1100" dirty="0"/>
              <a:t>Total </a:t>
            </a:r>
            <a:r>
              <a:rPr lang="en-US" sz="1100" dirty="0" err="1"/>
              <a:t>Zat</a:t>
            </a:r>
            <a:r>
              <a:rPr lang="en-US" sz="1100" dirty="0"/>
              <a:t> </a:t>
            </a:r>
            <a:r>
              <a:rPr lang="en-US" sz="1100" dirty="0" err="1"/>
              <a:t>Padat</a:t>
            </a:r>
            <a:r>
              <a:rPr lang="en-US" sz="1100" dirty="0"/>
              <a:t> </a:t>
            </a:r>
            <a:r>
              <a:rPr lang="en-US" sz="1100" dirty="0" err="1"/>
              <a:t>Larut</a:t>
            </a:r>
            <a:r>
              <a:rPr lang="en-US" sz="1100" dirty="0"/>
              <a:t> </a:t>
            </a:r>
            <a:r>
              <a:rPr lang="en-US" sz="1100" dirty="0" err="1"/>
              <a:t>atau</a:t>
            </a:r>
            <a:r>
              <a:rPr lang="en-US" sz="1100" dirty="0"/>
              <a:t> </a:t>
            </a:r>
            <a:r>
              <a:rPr lang="en-US" sz="1100" i="1" dirty="0"/>
              <a:t>Total Dissolve Solid</a:t>
            </a:r>
            <a:r>
              <a:rPr lang="en-US" sz="1100" dirty="0"/>
              <a:t> (TDS) </a:t>
            </a:r>
            <a:r>
              <a:rPr lang="id-ID" sz="1100" dirty="0"/>
              <a:t>tidak dipertimbangkan dalam penilaian untuk badan air penerima ke </a:t>
            </a:r>
            <a:r>
              <a:rPr lang="id-ID" sz="1100" dirty="0" smtClean="0"/>
              <a:t>laut;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 err="1" smtClean="0"/>
              <a:t>Khusus</a:t>
            </a:r>
            <a:r>
              <a:rPr lang="en-US" sz="1100" dirty="0" smtClean="0"/>
              <a:t> </a:t>
            </a:r>
            <a:r>
              <a:rPr lang="en-US" sz="1100" dirty="0" err="1"/>
              <a:t>Industri</a:t>
            </a:r>
            <a:r>
              <a:rPr lang="en-US" sz="1100" dirty="0"/>
              <a:t> Agro yang </a:t>
            </a:r>
            <a:r>
              <a:rPr lang="en-US" sz="1100" dirty="0" err="1"/>
              <a:t>belum</a:t>
            </a:r>
            <a:r>
              <a:rPr lang="en-US" sz="1100" dirty="0"/>
              <a:t> </a:t>
            </a:r>
            <a:r>
              <a:rPr lang="en-US" sz="1100" dirty="0" err="1"/>
              <a:t>memiliki</a:t>
            </a:r>
            <a:r>
              <a:rPr lang="en-US" sz="1100" dirty="0"/>
              <a:t> </a:t>
            </a:r>
            <a:r>
              <a:rPr lang="en-US" sz="1100" dirty="0" err="1"/>
              <a:t>baku</a:t>
            </a:r>
            <a:r>
              <a:rPr lang="en-US" sz="1100" dirty="0"/>
              <a:t> </a:t>
            </a:r>
            <a:r>
              <a:rPr lang="en-US" sz="1100" dirty="0" err="1"/>
              <a:t>mutu</a:t>
            </a:r>
            <a:r>
              <a:rPr lang="en-US" sz="1100" dirty="0"/>
              <a:t> </a:t>
            </a:r>
            <a:r>
              <a:rPr lang="en-US" sz="1100" dirty="0" err="1"/>
              <a:t>spesifik</a:t>
            </a:r>
            <a:r>
              <a:rPr lang="en-US" sz="1100" dirty="0"/>
              <a:t> </a:t>
            </a:r>
            <a:r>
              <a:rPr lang="en-US" sz="1100" dirty="0" err="1"/>
              <a:t>wajib</a:t>
            </a:r>
            <a:r>
              <a:rPr lang="en-US" sz="1100" dirty="0"/>
              <a:t> </a:t>
            </a:r>
            <a:r>
              <a:rPr lang="id-ID" sz="1100" dirty="0"/>
              <a:t>mengacu kepada Kepmen 51 thn. 1995 Lampiran C Golongan 1 dengan parameter </a:t>
            </a:r>
            <a:r>
              <a:rPr lang="en-US" sz="1100" dirty="0"/>
              <a:t>BOD, COD, pH, TSS, </a:t>
            </a:r>
            <a:r>
              <a:rPr lang="en-US" sz="1100" dirty="0" err="1"/>
              <a:t>Minyak</a:t>
            </a:r>
            <a:r>
              <a:rPr lang="en-US" sz="1100" dirty="0"/>
              <a:t> </a:t>
            </a:r>
            <a:r>
              <a:rPr lang="en-US" sz="1100" dirty="0" err="1"/>
              <a:t>dan</a:t>
            </a:r>
            <a:r>
              <a:rPr lang="en-US" sz="1100" dirty="0"/>
              <a:t> </a:t>
            </a:r>
            <a:r>
              <a:rPr lang="en-US" sz="1100" dirty="0" err="1"/>
              <a:t>Lemak</a:t>
            </a:r>
            <a:r>
              <a:rPr lang="id-ID" sz="1100" dirty="0"/>
              <a:t>, sedangkan untuk industri Teh parameter hanya BOD, COD, pH, TSS</a:t>
            </a:r>
            <a:r>
              <a:rPr lang="id-ID" sz="1100" dirty="0" smtClean="0"/>
              <a:t>;</a:t>
            </a:r>
            <a:r>
              <a:rPr lang="en-US" sz="1100" dirty="0"/>
              <a:t> </a:t>
            </a:r>
            <a:endParaRPr lang="id-ID" sz="1100" dirty="0" smtClean="0"/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err="1" smtClean="0"/>
              <a:t>Khusus</a:t>
            </a:r>
            <a:r>
              <a:rPr lang="en-US" sz="1100" dirty="0" smtClean="0"/>
              <a:t> </a:t>
            </a:r>
            <a:r>
              <a:rPr lang="en-US" sz="1100" dirty="0" err="1"/>
              <a:t>Industri</a:t>
            </a:r>
            <a:r>
              <a:rPr lang="en-US" sz="1100" dirty="0"/>
              <a:t> </a:t>
            </a:r>
            <a:r>
              <a:rPr lang="id-ID" sz="1100" dirty="0"/>
              <a:t>MPJ  </a:t>
            </a:r>
            <a:r>
              <a:rPr lang="en-US" sz="1100" dirty="0"/>
              <a:t>yang </a:t>
            </a:r>
            <a:r>
              <a:rPr lang="en-US" sz="1100" dirty="0" err="1"/>
              <a:t>belum</a:t>
            </a:r>
            <a:r>
              <a:rPr lang="en-US" sz="1100" dirty="0"/>
              <a:t> </a:t>
            </a:r>
            <a:r>
              <a:rPr lang="en-US" sz="1100" dirty="0" err="1"/>
              <a:t>memiliki</a:t>
            </a:r>
            <a:r>
              <a:rPr lang="en-US" sz="1100" dirty="0"/>
              <a:t> Baku </a:t>
            </a:r>
            <a:r>
              <a:rPr lang="en-US" sz="1100" dirty="0" err="1"/>
              <a:t>Mutu</a:t>
            </a:r>
            <a:r>
              <a:rPr lang="en-US" sz="1100" dirty="0"/>
              <a:t> </a:t>
            </a:r>
            <a:r>
              <a:rPr lang="en-US" sz="1100" dirty="0" err="1"/>
              <a:t>spesifik</a:t>
            </a:r>
            <a:r>
              <a:rPr lang="en-US" sz="1100" dirty="0"/>
              <a:t> </a:t>
            </a:r>
            <a:r>
              <a:rPr lang="en-US" sz="1100" dirty="0" err="1"/>
              <a:t>wajib</a:t>
            </a:r>
            <a:r>
              <a:rPr lang="en-US" sz="1100" dirty="0"/>
              <a:t> </a:t>
            </a:r>
            <a:r>
              <a:rPr lang="en-US" sz="1100" dirty="0" err="1"/>
              <a:t>mengacu</a:t>
            </a:r>
            <a:r>
              <a:rPr lang="en-US" sz="1100" dirty="0"/>
              <a:t> </a:t>
            </a:r>
            <a:r>
              <a:rPr lang="en-US" sz="1100" dirty="0" err="1"/>
              <a:t>kepada</a:t>
            </a:r>
            <a:r>
              <a:rPr lang="en-US" sz="1100" dirty="0"/>
              <a:t> </a:t>
            </a:r>
            <a:r>
              <a:rPr lang="en-US" sz="1100" dirty="0" err="1"/>
              <a:t>Kepmen</a:t>
            </a:r>
            <a:r>
              <a:rPr lang="en-US" sz="1100" dirty="0"/>
              <a:t> LH No. 51 </a:t>
            </a:r>
            <a:r>
              <a:rPr lang="en-US" sz="1100" dirty="0" err="1"/>
              <a:t>Tahun</a:t>
            </a:r>
            <a:r>
              <a:rPr lang="en-US" sz="1100" dirty="0"/>
              <a:t> 1995 </a:t>
            </a:r>
            <a:r>
              <a:rPr lang="en-US" sz="1100" dirty="0" err="1"/>
              <a:t>Lampiran</a:t>
            </a:r>
            <a:r>
              <a:rPr lang="en-US" sz="1100" dirty="0"/>
              <a:t> C </a:t>
            </a:r>
            <a:r>
              <a:rPr lang="en-US" sz="1100" dirty="0" err="1"/>
              <a:t>golongan</a:t>
            </a:r>
            <a:r>
              <a:rPr lang="en-US" sz="1100" dirty="0"/>
              <a:t> 1</a:t>
            </a:r>
            <a:r>
              <a:rPr lang="id-ID" sz="1100" dirty="0"/>
              <a:t> dengan parameter BOD, COD, pH, TSS, Minyak dan Lemak, NH3, Hg, Pb, Cd, Cr, Cr(+6), Ag, Zn, Sn, Ni, As, Cu; </a:t>
            </a:r>
            <a:endParaRPr lang="id-ID" sz="1100" dirty="0" smtClean="0"/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err="1" smtClean="0"/>
              <a:t>Industri</a:t>
            </a:r>
            <a:r>
              <a:rPr lang="en-US" sz="1100" dirty="0" smtClean="0"/>
              <a:t> </a:t>
            </a:r>
            <a:r>
              <a:rPr lang="en-US" sz="1100" dirty="0" err="1"/>
              <a:t>Pertambangan</a:t>
            </a:r>
            <a:r>
              <a:rPr lang="id-ID" sz="1100" dirty="0"/>
              <a:t> Mangan,  </a:t>
            </a:r>
            <a:r>
              <a:rPr lang="en-US" sz="1100" dirty="0" err="1"/>
              <a:t>menggunakan</a:t>
            </a:r>
            <a:r>
              <a:rPr lang="en-US" sz="1100" dirty="0"/>
              <a:t> Baku </a:t>
            </a:r>
            <a:r>
              <a:rPr lang="en-US" sz="1100" dirty="0" err="1"/>
              <a:t>Mutu</a:t>
            </a:r>
            <a:r>
              <a:rPr lang="en-US" sz="1100" dirty="0"/>
              <a:t> (BM) Tambang </a:t>
            </a:r>
            <a:r>
              <a:rPr lang="id-ID" sz="1100" dirty="0"/>
              <a:t>Nikel</a:t>
            </a:r>
            <a:r>
              <a:rPr lang="en-US" sz="1100" dirty="0" smtClean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id-ID" sz="1100" dirty="0" smtClean="0"/>
              <a:t>Ketaatan parameter yang dipantau mengikuti hirarki : </a:t>
            </a:r>
            <a:endParaRPr lang="en-US" sz="1100" dirty="0" smtClean="0"/>
          </a:p>
          <a:p>
            <a:pPr marL="685800" lvl="1" indent="-228600">
              <a:buFont typeface="+mj-lt"/>
              <a:buAutoNum type="alphaLcPeriod"/>
            </a:pPr>
            <a:r>
              <a:rPr lang="en-US" sz="1050" dirty="0" smtClean="0"/>
              <a:t>Baku </a:t>
            </a:r>
            <a:r>
              <a:rPr lang="en-US" sz="1050" dirty="0" err="1"/>
              <a:t>Mutu</a:t>
            </a:r>
            <a:r>
              <a:rPr lang="en-US" sz="1050" dirty="0"/>
              <a:t> </a:t>
            </a:r>
            <a:r>
              <a:rPr lang="id-ID" sz="1050" dirty="0"/>
              <a:t>IZIN (IPLC) yang menetapkan Baku Mutu Air Limbah;</a:t>
            </a:r>
          </a:p>
          <a:p>
            <a:pPr marL="685800" lvl="1" indent="-228600">
              <a:buFont typeface="+mj-lt"/>
              <a:buAutoNum type="alphaLcPeriod"/>
            </a:pPr>
            <a:r>
              <a:rPr lang="en-US" sz="1050" dirty="0"/>
              <a:t>Baku </a:t>
            </a:r>
            <a:r>
              <a:rPr lang="en-US" sz="1050" dirty="0" err="1"/>
              <a:t>Mutu</a:t>
            </a:r>
            <a:r>
              <a:rPr lang="en-US" sz="1050" dirty="0"/>
              <a:t> </a:t>
            </a:r>
            <a:r>
              <a:rPr lang="id-ID" sz="1050" dirty="0"/>
              <a:t>Daerah (Spesifik);</a:t>
            </a:r>
          </a:p>
          <a:p>
            <a:pPr marL="685800" lvl="1" indent="-228600">
              <a:buFont typeface="+mj-lt"/>
              <a:buAutoNum type="alphaLcPeriod"/>
            </a:pPr>
            <a:r>
              <a:rPr lang="en-US" sz="1050" dirty="0"/>
              <a:t>Baku </a:t>
            </a:r>
            <a:r>
              <a:rPr lang="en-US" sz="1050" dirty="0" err="1"/>
              <a:t>Mutu</a:t>
            </a:r>
            <a:r>
              <a:rPr lang="en-US" sz="1050" dirty="0"/>
              <a:t> </a:t>
            </a:r>
            <a:r>
              <a:rPr lang="id-ID" sz="1050" dirty="0"/>
              <a:t>Nasional (Spesifik);</a:t>
            </a:r>
          </a:p>
          <a:p>
            <a:pPr marL="685800" lvl="1" indent="-228600">
              <a:buFont typeface="+mj-lt"/>
              <a:buAutoNum type="alphaLcPeriod"/>
            </a:pPr>
            <a:r>
              <a:rPr lang="en-US" sz="1050" dirty="0"/>
              <a:t>Baku </a:t>
            </a:r>
            <a:r>
              <a:rPr lang="en-US" sz="1050" dirty="0" err="1"/>
              <a:t>Mutu</a:t>
            </a:r>
            <a:r>
              <a:rPr lang="en-US" sz="1050" dirty="0"/>
              <a:t> </a:t>
            </a:r>
            <a:r>
              <a:rPr lang="id-ID" sz="1050" dirty="0"/>
              <a:t>yang tercantum dalam dokumen AMDAL</a:t>
            </a:r>
            <a:r>
              <a:rPr lang="en-US" sz="1050" dirty="0"/>
              <a:t>/</a:t>
            </a:r>
            <a:r>
              <a:rPr lang="id-ID" sz="1050" dirty="0"/>
              <a:t>UKL</a:t>
            </a:r>
            <a:r>
              <a:rPr lang="en-US" sz="1050" dirty="0"/>
              <a:t>-</a:t>
            </a:r>
            <a:r>
              <a:rPr lang="id-ID" sz="1050" dirty="0"/>
              <a:t>UPL;</a:t>
            </a:r>
          </a:p>
          <a:p>
            <a:pPr marL="685800" lvl="1" indent="-228600">
              <a:buFont typeface="+mj-lt"/>
              <a:buAutoNum type="alphaLcPeriod"/>
            </a:pPr>
            <a:r>
              <a:rPr lang="en-US" sz="1050" dirty="0"/>
              <a:t>Baku </a:t>
            </a:r>
            <a:r>
              <a:rPr lang="en-US" sz="1050" dirty="0" err="1"/>
              <a:t>Mutu</a:t>
            </a:r>
            <a:r>
              <a:rPr lang="en-US" sz="1050" dirty="0"/>
              <a:t> </a:t>
            </a:r>
            <a:r>
              <a:rPr lang="en-US" sz="1050" dirty="0" err="1"/>
              <a:t>sesuai</a:t>
            </a:r>
            <a:r>
              <a:rPr lang="en-US" sz="1050" dirty="0"/>
              <a:t> </a:t>
            </a:r>
            <a:r>
              <a:rPr lang="en-US" sz="1050" dirty="0" err="1"/>
              <a:t>Kepmen</a:t>
            </a:r>
            <a:r>
              <a:rPr lang="en-US" sz="1050" dirty="0"/>
              <a:t> LH No. 51 LAMPIRAN C </a:t>
            </a:r>
            <a:r>
              <a:rPr lang="en-US" sz="1050" dirty="0" err="1"/>
              <a:t>Golongan</a:t>
            </a:r>
            <a:r>
              <a:rPr lang="en-US" sz="1050" dirty="0"/>
              <a:t> </a:t>
            </a:r>
            <a:r>
              <a:rPr lang="en-US" sz="1050" dirty="0" smtClean="0"/>
              <a:t>1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945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204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4. Ketaatan Terhadap Pelaporan Data per-Parameter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Melaporkan data secara lengkap selama periode penilaian yang terdiri dari :</a:t>
            </a:r>
          </a:p>
          <a:p>
            <a:pPr lvl="0">
              <a:buFont typeface="+mj-lt"/>
              <a:buAutoNum type="arabicPeriod"/>
            </a:pPr>
            <a:r>
              <a:rPr lang="id-ID" sz="2600" dirty="0" smtClean="0"/>
              <a:t>Pemantauan </a:t>
            </a:r>
            <a:r>
              <a:rPr lang="id-ID" sz="2600" dirty="0"/>
              <a:t>kualitas air limbah;</a:t>
            </a:r>
            <a:endParaRPr lang="en-US" sz="2600" dirty="0"/>
          </a:p>
          <a:p>
            <a:pPr lvl="0">
              <a:buFont typeface="+mj-lt"/>
              <a:buAutoNum type="arabicPeriod"/>
            </a:pPr>
            <a:r>
              <a:rPr lang="id-ID" sz="2600" dirty="0"/>
              <a:t>Produksi bulanan (riil) atau bahan baku;</a:t>
            </a:r>
            <a:endParaRPr lang="en-US" sz="2600" dirty="0"/>
          </a:p>
          <a:p>
            <a:pPr lvl="0">
              <a:buFont typeface="+mj-lt"/>
              <a:buAutoNum type="arabicPeriod"/>
            </a:pPr>
            <a:r>
              <a:rPr lang="id-ID" sz="2600" dirty="0"/>
              <a:t>Catatan </a:t>
            </a:r>
            <a:r>
              <a:rPr lang="id-ID" sz="2600" dirty="0" smtClean="0"/>
              <a:t>pH dan debit </a:t>
            </a:r>
            <a:r>
              <a:rPr lang="id-ID" sz="2600" dirty="0"/>
              <a:t>harian air limbah yang dibuang</a:t>
            </a:r>
            <a:r>
              <a:rPr lang="id-ID" sz="2600" dirty="0" smtClean="0"/>
              <a:t>.</a:t>
            </a:r>
          </a:p>
          <a:p>
            <a:pPr lvl="0">
              <a:buFont typeface="+mj-lt"/>
              <a:buAutoNum type="arabicPeriod"/>
            </a:pPr>
            <a:r>
              <a:rPr lang="id-ID" sz="2600" dirty="0" smtClean="0"/>
              <a:t>Parameter TSS harian untuk pertambangan</a:t>
            </a:r>
          </a:p>
          <a:p>
            <a:pPr lvl="0">
              <a:buFont typeface="+mj-lt"/>
              <a:buAutoNum type="arabicPeriod"/>
            </a:pPr>
            <a:r>
              <a:rPr lang="id-ID" sz="2600" dirty="0" smtClean="0"/>
              <a:t>Parameter COD harian untuk industri petrokimia, Kawasan Industri, Rayon dan Oleokimia dasar </a:t>
            </a:r>
          </a:p>
          <a:p>
            <a:pPr lvl="0">
              <a:buFont typeface="+mj-lt"/>
              <a:buAutoNum type="arabicPeriod"/>
            </a:pPr>
            <a:r>
              <a:rPr lang="id-ID" sz="2600" dirty="0" smtClean="0"/>
              <a:t>Perhitungan beban pencemaran</a:t>
            </a:r>
          </a:p>
          <a:p>
            <a:pPr lvl="0">
              <a:buFont typeface="+mj-lt"/>
              <a:buAutoNum type="arabicPeriod"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69785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10536220"/>
              </p:ext>
            </p:extLst>
          </p:nvPr>
        </p:nvGraphicFramePr>
        <p:xfrm>
          <a:off x="179513" y="1928802"/>
          <a:ext cx="2749414" cy="5100598"/>
        </p:xfrm>
        <a:graphic>
          <a:graphicData uri="http://schemas.openxmlformats.org/drawingml/2006/table">
            <a:tbl>
              <a:tblPr/>
              <a:tblGrid>
                <a:gridCol w="2749414"/>
              </a:tblGrid>
              <a:tr h="5100598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Melaporkan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data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lengkap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sesuai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dipersyaratkan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90%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sebagai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berikut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Pemantauan kualitas air limbah;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Produksi bulanan (riil) atau bahan baku;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Catatan debit harian air limbah yang dibuang.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id-ID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2000" dirty="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0484" name="Rectangle 2"/>
          <p:cNvSpPr>
            <a:spLocks noChangeArrowheads="1"/>
          </p:cNvSpPr>
          <p:nvPr/>
        </p:nvSpPr>
        <p:spPr bwMode="auto">
          <a:xfrm>
            <a:off x="0" y="142852"/>
            <a:ext cx="90011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400" b="1" dirty="0" smtClean="0"/>
              <a:t>4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Ketaatan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Terhadap</a:t>
            </a:r>
            <a:r>
              <a:rPr lang="en-US" sz="2400" b="1" dirty="0" smtClean="0"/>
              <a:t> </a:t>
            </a:r>
            <a:r>
              <a:rPr lang="en-US" sz="2400" b="1" u="sng" dirty="0" err="1" smtClean="0"/>
              <a:t>Jumlah</a:t>
            </a:r>
            <a:r>
              <a:rPr lang="en-US" sz="2400" b="1" dirty="0" smtClean="0"/>
              <a:t> Data </a:t>
            </a:r>
            <a:r>
              <a:rPr lang="id-ID" sz="2400" b="1" dirty="0"/>
              <a:t>p</a:t>
            </a:r>
            <a:r>
              <a:rPr lang="id-ID" sz="2400" b="1" dirty="0" smtClean="0"/>
              <a:t>er-Parameter </a:t>
            </a:r>
            <a:r>
              <a:rPr lang="en-US" sz="2400" b="1" dirty="0" smtClean="0"/>
              <a:t>Yang </a:t>
            </a:r>
            <a:r>
              <a:rPr lang="en-US" sz="2400" b="1" dirty="0" err="1" smtClean="0"/>
              <a:t>Dilaporkan</a:t>
            </a:r>
            <a:r>
              <a:rPr lang="id-ID" sz="2400" b="1" dirty="0" smtClean="0"/>
              <a:t> (1)</a:t>
            </a:r>
            <a:endParaRPr lang="en-US" sz="2400" dirty="0"/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214283" y="928675"/>
            <a:ext cx="2714644" cy="714375"/>
            <a:chOff x="142844" y="1285860"/>
            <a:chExt cx="2428892" cy="714380"/>
          </a:xfrm>
        </p:grpSpPr>
        <p:sp>
          <p:nvSpPr>
            <p:cNvPr id="5" name="Rounded Rectangle 4"/>
            <p:cNvSpPr/>
            <p:nvPr/>
          </p:nvSpPr>
          <p:spPr>
            <a:xfrm>
              <a:off x="142844" y="1285860"/>
              <a:ext cx="2428892" cy="714380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491" name="TextBox 5"/>
            <p:cNvSpPr txBox="1">
              <a:spLocks noChangeArrowheads="1"/>
            </p:cNvSpPr>
            <p:nvPr/>
          </p:nvSpPr>
          <p:spPr bwMode="auto">
            <a:xfrm>
              <a:off x="1121651" y="1357298"/>
              <a:ext cx="37028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Biru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grpSp>
        <p:nvGrpSpPr>
          <p:cNvPr id="9" name="Group 10"/>
          <p:cNvGrpSpPr>
            <a:grpSpLocks/>
          </p:cNvGrpSpPr>
          <p:nvPr/>
        </p:nvGrpSpPr>
        <p:grpSpPr bwMode="auto">
          <a:xfrm>
            <a:off x="3261302" y="928675"/>
            <a:ext cx="2714644" cy="714375"/>
            <a:chOff x="2928926" y="1959797"/>
            <a:chExt cx="2357454" cy="714380"/>
          </a:xfrm>
        </p:grpSpPr>
        <p:sp>
          <p:nvSpPr>
            <p:cNvPr id="10" name="Rounded Rectangle 9"/>
            <p:cNvSpPr/>
            <p:nvPr/>
          </p:nvSpPr>
          <p:spPr>
            <a:xfrm>
              <a:off x="2928926" y="1959797"/>
              <a:ext cx="2357454" cy="714380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TextBox 12"/>
            <p:cNvSpPr txBox="1">
              <a:spLocks noChangeArrowheads="1"/>
            </p:cNvSpPr>
            <p:nvPr/>
          </p:nvSpPr>
          <p:spPr bwMode="auto">
            <a:xfrm>
              <a:off x="3643306" y="2117716"/>
              <a:ext cx="103425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Merah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6286512" y="928675"/>
            <a:ext cx="2714636" cy="714375"/>
            <a:chOff x="6381755" y="2786058"/>
            <a:chExt cx="2000263" cy="714380"/>
          </a:xfrm>
        </p:grpSpPr>
        <p:sp>
          <p:nvSpPr>
            <p:cNvPr id="14" name="Rounded Rectangle 13"/>
            <p:cNvSpPr/>
            <p:nvPr/>
          </p:nvSpPr>
          <p:spPr>
            <a:xfrm>
              <a:off x="6381755" y="2786058"/>
              <a:ext cx="2000263" cy="714380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TextBox 15"/>
            <p:cNvSpPr txBox="1">
              <a:spLocks noChangeArrowheads="1"/>
            </p:cNvSpPr>
            <p:nvPr/>
          </p:nvSpPr>
          <p:spPr bwMode="auto">
            <a:xfrm>
              <a:off x="7033624" y="2908296"/>
              <a:ext cx="10150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261302" y="1949337"/>
            <a:ext cx="2643206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 smtClean="0"/>
              <a:t>Melaporkan</a:t>
            </a:r>
            <a:r>
              <a:rPr lang="en-US" dirty="0" smtClean="0"/>
              <a:t> data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dipersyaratkan</a:t>
            </a:r>
            <a:r>
              <a:rPr lang="en-US" dirty="0" smtClean="0"/>
              <a:t> </a:t>
            </a:r>
          </a:p>
          <a:p>
            <a:r>
              <a:rPr lang="id-ID" b="1" dirty="0" smtClean="0"/>
              <a:t>&lt; </a:t>
            </a:r>
            <a:r>
              <a:rPr lang="en-US" b="1" dirty="0" smtClean="0"/>
              <a:t>90%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/>
              <a:t>Pemantauan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air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bulanan</a:t>
            </a:r>
            <a:r>
              <a:rPr lang="en-US" dirty="0" smtClean="0"/>
              <a:t> (</a:t>
            </a:r>
            <a:r>
              <a:rPr lang="en-US" dirty="0" err="1" smtClean="0"/>
              <a:t>riil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Catatan</a:t>
            </a:r>
            <a:r>
              <a:rPr lang="en-US" dirty="0" smtClean="0"/>
              <a:t> debit </a:t>
            </a:r>
            <a:r>
              <a:rPr lang="en-US" dirty="0" err="1" smtClean="0"/>
              <a:t>harian</a:t>
            </a:r>
            <a:r>
              <a:rPr lang="en-US" dirty="0" smtClean="0"/>
              <a:t> air </a:t>
            </a:r>
            <a:r>
              <a:rPr lang="en-US" dirty="0" err="1" smtClean="0"/>
              <a:t>limbah</a:t>
            </a:r>
            <a:r>
              <a:rPr lang="en-US" dirty="0" smtClean="0"/>
              <a:t> yang </a:t>
            </a:r>
            <a:r>
              <a:rPr lang="en-US" dirty="0" err="1" smtClean="0"/>
              <a:t>dibuang</a:t>
            </a:r>
            <a:r>
              <a:rPr lang="id-ID" dirty="0" smtClean="0"/>
              <a:t>.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335161" y="1937428"/>
            <a:ext cx="2571768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id-ID" dirty="0" smtClean="0"/>
              <a:t>Tidak pernah melaporkan </a:t>
            </a:r>
            <a:r>
              <a:rPr lang="id-ID" b="1" dirty="0" smtClean="0"/>
              <a:t>data seluruh parameter</a:t>
            </a:r>
            <a:r>
              <a:rPr lang="id-ID" dirty="0" smtClean="0"/>
              <a:t> yang dipersyaratkan selama periode penilaian;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Melaporkan</a:t>
            </a:r>
            <a:r>
              <a:rPr lang="en-US" dirty="0" smtClean="0"/>
              <a:t> data </a:t>
            </a:r>
            <a:r>
              <a:rPr lang="en-US" dirty="0" err="1" smtClean="0"/>
              <a:t>palsu</a:t>
            </a:r>
            <a:r>
              <a:rPr lang="en-US" dirty="0" smtClean="0"/>
              <a:t>.</a:t>
            </a:r>
            <a:endParaRPr lang="id-ID" dirty="0" smtClean="0"/>
          </a:p>
          <a:p>
            <a:pPr marL="342900" indent="-342900">
              <a:buFont typeface="+mj-lt"/>
              <a:buAutoNum type="arabicPeriod"/>
            </a:pPr>
            <a:endParaRPr kumimoji="0" lang="id-ID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514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19457" grpId="0"/>
      <p:bldP spid="194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55262102"/>
              </p:ext>
            </p:extLst>
          </p:nvPr>
        </p:nvGraphicFramePr>
        <p:xfrm>
          <a:off x="214283" y="1928802"/>
          <a:ext cx="2714643" cy="4876800"/>
        </p:xfrm>
        <a:graphic>
          <a:graphicData uri="http://schemas.openxmlformats.org/drawingml/2006/table">
            <a:tbl>
              <a:tblPr/>
              <a:tblGrid>
                <a:gridCol w="2714643"/>
              </a:tblGrid>
              <a:tr h="523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Tersedia data pemantauan harian minimal 90% dari seluruh data pemantauan rata-rata harian dalam satu bulan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sesuai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peraturan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perundang-undangan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berlaku</a:t>
                      </a: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lvl="0"/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a. Industri  Petrokimia, Kawasan Industri, Rayon, Oleokimia Dasar parameter COD dan pH </a:t>
                      </a:r>
                    </a:p>
                    <a:p>
                      <a:pPr lvl="0"/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b. Industri Minyak Goreng dan Keramik parameter pH </a:t>
                      </a:r>
                    </a:p>
                    <a:p>
                      <a:pPr lvl="0"/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c. Industri Pertambangan parameter pH dan TSS atau debit </a:t>
                      </a:r>
                    </a:p>
                    <a:p>
                      <a:pPr lvl="0"/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d. parameter pH untuk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Agro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sesuai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dipersyaratkan</a:t>
                      </a:r>
                      <a:endParaRPr lang="id-ID" sz="16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dirty="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0484" name="Rectangle 2"/>
          <p:cNvSpPr>
            <a:spLocks noChangeArrowheads="1"/>
          </p:cNvSpPr>
          <p:nvPr/>
        </p:nvSpPr>
        <p:spPr bwMode="auto">
          <a:xfrm>
            <a:off x="0" y="142852"/>
            <a:ext cx="90011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400" b="1" dirty="0" smtClean="0"/>
              <a:t>4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Ketaatan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Terhadap</a:t>
            </a:r>
            <a:r>
              <a:rPr lang="en-US" sz="2400" b="1" dirty="0" smtClean="0"/>
              <a:t> </a:t>
            </a:r>
            <a:r>
              <a:rPr lang="en-US" sz="2400" b="1" u="sng" dirty="0" err="1" smtClean="0"/>
              <a:t>Jumlah</a:t>
            </a:r>
            <a:r>
              <a:rPr lang="en-US" sz="2400" b="1" dirty="0" smtClean="0"/>
              <a:t> Data </a:t>
            </a:r>
            <a:r>
              <a:rPr lang="id-ID" sz="2400" b="1" dirty="0"/>
              <a:t>p</a:t>
            </a:r>
            <a:r>
              <a:rPr lang="id-ID" sz="2400" b="1" dirty="0" smtClean="0"/>
              <a:t>er-Parameter </a:t>
            </a:r>
            <a:r>
              <a:rPr lang="en-US" sz="2400" b="1" dirty="0" smtClean="0"/>
              <a:t>Yang </a:t>
            </a:r>
            <a:r>
              <a:rPr lang="en-US" sz="2400" b="1" dirty="0" err="1" smtClean="0"/>
              <a:t>Dilaporkan</a:t>
            </a:r>
            <a:r>
              <a:rPr lang="id-ID" sz="2400" b="1" dirty="0" smtClean="0"/>
              <a:t> (2)</a:t>
            </a:r>
            <a:endParaRPr lang="en-US" sz="2400" dirty="0"/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214283" y="928675"/>
            <a:ext cx="2714644" cy="714375"/>
            <a:chOff x="142844" y="1285860"/>
            <a:chExt cx="2428892" cy="714380"/>
          </a:xfrm>
        </p:grpSpPr>
        <p:sp>
          <p:nvSpPr>
            <p:cNvPr id="5" name="Rounded Rectangle 4"/>
            <p:cNvSpPr/>
            <p:nvPr/>
          </p:nvSpPr>
          <p:spPr>
            <a:xfrm>
              <a:off x="142844" y="1285860"/>
              <a:ext cx="2428892" cy="714380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491" name="TextBox 5"/>
            <p:cNvSpPr txBox="1">
              <a:spLocks noChangeArrowheads="1"/>
            </p:cNvSpPr>
            <p:nvPr/>
          </p:nvSpPr>
          <p:spPr bwMode="auto">
            <a:xfrm>
              <a:off x="1121651" y="1357298"/>
              <a:ext cx="37028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Biru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grpSp>
        <p:nvGrpSpPr>
          <p:cNvPr id="9" name="Group 10"/>
          <p:cNvGrpSpPr>
            <a:grpSpLocks/>
          </p:cNvGrpSpPr>
          <p:nvPr/>
        </p:nvGrpSpPr>
        <p:grpSpPr bwMode="auto">
          <a:xfrm>
            <a:off x="3261302" y="928675"/>
            <a:ext cx="2714644" cy="714375"/>
            <a:chOff x="2928926" y="1959797"/>
            <a:chExt cx="2357454" cy="714380"/>
          </a:xfrm>
        </p:grpSpPr>
        <p:sp>
          <p:nvSpPr>
            <p:cNvPr id="10" name="Rounded Rectangle 9"/>
            <p:cNvSpPr/>
            <p:nvPr/>
          </p:nvSpPr>
          <p:spPr>
            <a:xfrm>
              <a:off x="2928926" y="1959797"/>
              <a:ext cx="2357454" cy="714380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TextBox 12"/>
            <p:cNvSpPr txBox="1">
              <a:spLocks noChangeArrowheads="1"/>
            </p:cNvSpPr>
            <p:nvPr/>
          </p:nvSpPr>
          <p:spPr bwMode="auto">
            <a:xfrm>
              <a:off x="3643306" y="2117716"/>
              <a:ext cx="103425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Merah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6286512" y="928675"/>
            <a:ext cx="2714636" cy="714375"/>
            <a:chOff x="6381755" y="2786058"/>
            <a:chExt cx="2000263" cy="714380"/>
          </a:xfrm>
        </p:grpSpPr>
        <p:sp>
          <p:nvSpPr>
            <p:cNvPr id="14" name="Rounded Rectangle 13"/>
            <p:cNvSpPr/>
            <p:nvPr/>
          </p:nvSpPr>
          <p:spPr>
            <a:xfrm>
              <a:off x="6381755" y="2786058"/>
              <a:ext cx="2000263" cy="714380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TextBox 15"/>
            <p:cNvSpPr txBox="1">
              <a:spLocks noChangeArrowheads="1"/>
            </p:cNvSpPr>
            <p:nvPr/>
          </p:nvSpPr>
          <p:spPr bwMode="auto">
            <a:xfrm>
              <a:off x="7033624" y="2908296"/>
              <a:ext cx="10150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325470" y="1857364"/>
            <a:ext cx="2643206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Tersedia</a:t>
            </a:r>
            <a:r>
              <a:rPr lang="en-US" dirty="0"/>
              <a:t> data pH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debit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TSS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COD </a:t>
            </a:r>
            <a:r>
              <a:rPr lang="en-US" dirty="0" err="1"/>
              <a:t>harian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data  &lt; 75%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data </a:t>
            </a:r>
            <a:r>
              <a:rPr lang="en-US" dirty="0" err="1"/>
              <a:t>pemantauan</a:t>
            </a:r>
            <a:r>
              <a:rPr lang="en-US" dirty="0"/>
              <a:t> rata-rata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357946" y="1988840"/>
            <a:ext cx="257176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data </a:t>
            </a:r>
            <a:r>
              <a:rPr lang="en-US" dirty="0" err="1"/>
              <a:t>pengukuran</a:t>
            </a:r>
            <a:r>
              <a:rPr lang="en-US" dirty="0"/>
              <a:t> parameter pH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debit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TSS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COD </a:t>
            </a:r>
            <a:r>
              <a:rPr lang="en-US" dirty="0" err="1"/>
              <a:t>harian</a:t>
            </a:r>
            <a:r>
              <a:rPr lang="en-US" dirty="0"/>
              <a:t>.</a:t>
            </a:r>
            <a:endParaRPr lang="id-ID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039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19457" grpId="0"/>
      <p:bldP spid="194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75932297"/>
              </p:ext>
            </p:extLst>
          </p:nvPr>
        </p:nvGraphicFramePr>
        <p:xfrm>
          <a:off x="214283" y="1928802"/>
          <a:ext cx="2714643" cy="3566160"/>
        </p:xfrm>
        <a:graphic>
          <a:graphicData uri="http://schemas.openxmlformats.org/drawingml/2006/table">
            <a:tbl>
              <a:tblPr/>
              <a:tblGrid>
                <a:gridCol w="2714643"/>
              </a:tblGrid>
              <a:tr h="523605">
                <a:tc>
                  <a:txBody>
                    <a:bodyPr/>
                    <a:lstStyle/>
                    <a:p>
                      <a:pPr lvl="0"/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kelapa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sawit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menerapkan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aplikasi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lahan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data per outlet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dihitung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berdasarkan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parameter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dipantau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dikalikan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frekuensi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pemantauan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kemudian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dibagi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total data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harus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tersedia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periode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penilaian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Tingkat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ketaatan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pelaporan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adalah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&gt;90%</a:t>
                      </a:r>
                      <a:endParaRPr lang="en-US" sz="1600" dirty="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0484" name="Rectangle 2"/>
          <p:cNvSpPr>
            <a:spLocks noChangeArrowheads="1"/>
          </p:cNvSpPr>
          <p:nvPr/>
        </p:nvSpPr>
        <p:spPr bwMode="auto">
          <a:xfrm>
            <a:off x="0" y="142852"/>
            <a:ext cx="90011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400" b="1" dirty="0" smtClean="0"/>
              <a:t>4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Ketaatan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Terhadap</a:t>
            </a:r>
            <a:r>
              <a:rPr lang="en-US" sz="2400" b="1" dirty="0" smtClean="0"/>
              <a:t> </a:t>
            </a:r>
            <a:r>
              <a:rPr lang="en-US" sz="2400" b="1" u="sng" dirty="0" err="1" smtClean="0"/>
              <a:t>Jumlah</a:t>
            </a:r>
            <a:r>
              <a:rPr lang="en-US" sz="2400" b="1" dirty="0" smtClean="0"/>
              <a:t> Data </a:t>
            </a:r>
            <a:r>
              <a:rPr lang="id-ID" sz="2400" b="1" dirty="0"/>
              <a:t>p</a:t>
            </a:r>
            <a:r>
              <a:rPr lang="id-ID" sz="2400" b="1" dirty="0" smtClean="0"/>
              <a:t>er-Parameter </a:t>
            </a:r>
            <a:r>
              <a:rPr lang="en-US" sz="2400" b="1" dirty="0" smtClean="0"/>
              <a:t>Yang </a:t>
            </a:r>
            <a:r>
              <a:rPr lang="en-US" sz="2400" b="1" dirty="0" err="1" smtClean="0"/>
              <a:t>Dilaporkan</a:t>
            </a:r>
            <a:r>
              <a:rPr lang="id-ID" sz="2400" b="1" dirty="0" smtClean="0"/>
              <a:t> (3)</a:t>
            </a:r>
            <a:endParaRPr lang="en-US" sz="2400" dirty="0"/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214283" y="928675"/>
            <a:ext cx="2714644" cy="714375"/>
            <a:chOff x="142844" y="1285860"/>
            <a:chExt cx="2428892" cy="714380"/>
          </a:xfrm>
        </p:grpSpPr>
        <p:sp>
          <p:nvSpPr>
            <p:cNvPr id="5" name="Rounded Rectangle 4"/>
            <p:cNvSpPr/>
            <p:nvPr/>
          </p:nvSpPr>
          <p:spPr>
            <a:xfrm>
              <a:off x="142844" y="1285860"/>
              <a:ext cx="2428892" cy="714380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491" name="TextBox 5"/>
            <p:cNvSpPr txBox="1">
              <a:spLocks noChangeArrowheads="1"/>
            </p:cNvSpPr>
            <p:nvPr/>
          </p:nvSpPr>
          <p:spPr bwMode="auto">
            <a:xfrm>
              <a:off x="1121651" y="1357298"/>
              <a:ext cx="37028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Biru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grpSp>
        <p:nvGrpSpPr>
          <p:cNvPr id="9" name="Group 10"/>
          <p:cNvGrpSpPr>
            <a:grpSpLocks/>
          </p:cNvGrpSpPr>
          <p:nvPr/>
        </p:nvGrpSpPr>
        <p:grpSpPr bwMode="auto">
          <a:xfrm>
            <a:off x="3261302" y="928675"/>
            <a:ext cx="2714644" cy="714375"/>
            <a:chOff x="2928926" y="1959797"/>
            <a:chExt cx="2357454" cy="714380"/>
          </a:xfrm>
        </p:grpSpPr>
        <p:sp>
          <p:nvSpPr>
            <p:cNvPr id="10" name="Rounded Rectangle 9"/>
            <p:cNvSpPr/>
            <p:nvPr/>
          </p:nvSpPr>
          <p:spPr>
            <a:xfrm>
              <a:off x="2928926" y="1959797"/>
              <a:ext cx="2357454" cy="714380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TextBox 12"/>
            <p:cNvSpPr txBox="1">
              <a:spLocks noChangeArrowheads="1"/>
            </p:cNvSpPr>
            <p:nvPr/>
          </p:nvSpPr>
          <p:spPr bwMode="auto">
            <a:xfrm>
              <a:off x="3643306" y="2117716"/>
              <a:ext cx="103425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Merah</a:t>
              </a: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6286512" y="928675"/>
            <a:ext cx="2714636" cy="714375"/>
            <a:chOff x="6381755" y="2786058"/>
            <a:chExt cx="2000263" cy="714380"/>
          </a:xfrm>
        </p:grpSpPr>
        <p:sp>
          <p:nvSpPr>
            <p:cNvPr id="14" name="Rounded Rectangle 13"/>
            <p:cNvSpPr/>
            <p:nvPr/>
          </p:nvSpPr>
          <p:spPr>
            <a:xfrm>
              <a:off x="6381755" y="2786058"/>
              <a:ext cx="2000263" cy="714380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TextBox 15"/>
            <p:cNvSpPr txBox="1">
              <a:spLocks noChangeArrowheads="1"/>
            </p:cNvSpPr>
            <p:nvPr/>
          </p:nvSpPr>
          <p:spPr bwMode="auto">
            <a:xfrm>
              <a:off x="7033624" y="2908296"/>
              <a:ext cx="10150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325470" y="1928802"/>
            <a:ext cx="264320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kelapa</a:t>
            </a:r>
            <a:r>
              <a:rPr lang="en-US" dirty="0"/>
              <a:t> </a:t>
            </a:r>
            <a:r>
              <a:rPr lang="en-US" dirty="0" err="1"/>
              <a:t>sawit</a:t>
            </a:r>
            <a:r>
              <a:rPr lang="en-US" dirty="0"/>
              <a:t> yang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i="1" dirty="0" err="1"/>
              <a:t>aplikasi</a:t>
            </a:r>
            <a:r>
              <a:rPr lang="en-US" i="1" dirty="0"/>
              <a:t> </a:t>
            </a:r>
            <a:r>
              <a:rPr lang="en-US" i="1" dirty="0" err="1"/>
              <a:t>lahan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data per outlet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parameter yang </a:t>
            </a:r>
            <a:r>
              <a:rPr lang="en-US" dirty="0" err="1"/>
              <a:t>dipantau</a:t>
            </a:r>
            <a:r>
              <a:rPr lang="en-US" dirty="0"/>
              <a:t> </a:t>
            </a:r>
            <a:r>
              <a:rPr lang="en-US" dirty="0" err="1"/>
              <a:t>dikalikan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total data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. Tingkat </a:t>
            </a:r>
            <a:r>
              <a:rPr lang="en-US" dirty="0" err="1"/>
              <a:t>ketaatan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&lt;90%.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4447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1945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5</a:t>
            </a:r>
            <a:r>
              <a:rPr lang="id-ID" sz="3200" dirty="0" smtClean="0"/>
              <a:t>. Ketaatan Terhadap Baku Mutu Air Limbah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3300" dirty="0" smtClean="0"/>
              <a:t>Evaluasi Penaatan Baku Mutu Air Limbah dilakukan terhadap :</a:t>
            </a:r>
          </a:p>
          <a:p>
            <a:pPr marL="0" indent="0">
              <a:buNone/>
            </a:pPr>
            <a:endParaRPr lang="id-ID" sz="2800" dirty="0" smtClean="0"/>
          </a:p>
          <a:p>
            <a:pPr marL="0" lvl="0" indent="0">
              <a:buNone/>
            </a:pPr>
            <a:r>
              <a:rPr lang="id-ID" sz="2800" dirty="0" smtClean="0">
                <a:solidFill>
                  <a:srgbClr val="002060"/>
                </a:solidFill>
              </a:rPr>
              <a:t>A. Data Swapantau Bulanan</a:t>
            </a:r>
          </a:p>
          <a:p>
            <a:pPr lvl="0">
              <a:buFont typeface="+mj-lt"/>
              <a:buAutoNum type="arabicPeriod"/>
            </a:pPr>
            <a:r>
              <a:rPr lang="id-ID" sz="2600" dirty="0" smtClean="0"/>
              <a:t>Kualitas Air Limbah</a:t>
            </a:r>
          </a:p>
          <a:p>
            <a:pPr lvl="0">
              <a:buFont typeface="+mj-lt"/>
              <a:buAutoNum type="arabicPeriod"/>
            </a:pPr>
            <a:r>
              <a:rPr lang="id-ID" sz="2600" dirty="0" smtClean="0"/>
              <a:t>Data harian air limbah (debit, pH, TSS, COD)</a:t>
            </a:r>
          </a:p>
          <a:p>
            <a:pPr lvl="0">
              <a:buFont typeface="+mj-lt"/>
              <a:buAutoNum type="arabicPeriod"/>
            </a:pPr>
            <a:r>
              <a:rPr lang="id-ID" sz="2600" dirty="0" smtClean="0"/>
              <a:t>Beban Pencemaran</a:t>
            </a:r>
          </a:p>
          <a:p>
            <a:pPr marL="0" lvl="0" indent="0">
              <a:buNone/>
            </a:pPr>
            <a:endParaRPr lang="id-ID" sz="2600" dirty="0" smtClean="0"/>
          </a:p>
          <a:p>
            <a:pPr marL="0" lvl="0" indent="0">
              <a:buNone/>
            </a:pPr>
            <a:r>
              <a:rPr lang="id-ID" sz="2800" dirty="0" smtClean="0">
                <a:solidFill>
                  <a:srgbClr val="002060"/>
                </a:solidFill>
              </a:rPr>
              <a:t>B. Data Primer</a:t>
            </a:r>
          </a:p>
          <a:p>
            <a:pPr marL="0" lvl="0" indent="0">
              <a:buNone/>
            </a:pPr>
            <a:r>
              <a:rPr lang="id-ID" sz="2600" dirty="0" smtClean="0"/>
              <a:t>Perusahaan dapat melakukan split sampel terhadap data yang diambil Tim Proper.</a:t>
            </a:r>
          </a:p>
          <a:p>
            <a:pPr marL="0" lvl="0" indent="0">
              <a:buNone/>
            </a:pPr>
            <a:r>
              <a:rPr lang="id-ID" sz="2600" dirty="0" smtClean="0"/>
              <a:t>Pengambilan split sampel harus dituliskan dalam berita acara pengawasan</a:t>
            </a:r>
            <a:endParaRPr lang="id-ID" sz="2600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67008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01362922"/>
              </p:ext>
            </p:extLst>
          </p:nvPr>
        </p:nvGraphicFramePr>
        <p:xfrm>
          <a:off x="428625" y="2060287"/>
          <a:ext cx="2285987" cy="4389120"/>
        </p:xfrm>
        <a:graphic>
          <a:graphicData uri="http://schemas.openxmlformats.org/drawingml/2006/table">
            <a:tbl>
              <a:tblPr/>
              <a:tblGrid>
                <a:gridCol w="2285987"/>
              </a:tblGrid>
              <a:tr h="2143131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id-ID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 Swapantau Perusahaan (Sekunder)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hasil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pemantauan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memenuhi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90 %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baku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mutu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satu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periode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penilaian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tiap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titik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penaatan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tiap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parameter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periode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penilaian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memenuhi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baku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mutu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data yang </a:t>
                      </a:r>
                      <a:r>
                        <a:rPr lang="en-US" sz="16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dilaporkan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id-ID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id-ID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Pemantauan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kontinyu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hasil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pemantauan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memenuhi ≥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95%</a:t>
                      </a: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ketaatan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dari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data rata-rata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harian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selama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waktu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operasi</a:t>
                      </a: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3556" name="Rectangle 2"/>
          <p:cNvSpPr>
            <a:spLocks noChangeArrowheads="1"/>
          </p:cNvSpPr>
          <p:nvPr/>
        </p:nvSpPr>
        <p:spPr bwMode="auto">
          <a:xfrm>
            <a:off x="152399" y="228600"/>
            <a:ext cx="74156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400" b="1" dirty="0" smtClean="0"/>
              <a:t>5</a:t>
            </a:r>
            <a:r>
              <a:rPr lang="en-US" sz="2400" b="1" dirty="0" smtClean="0"/>
              <a:t>. </a:t>
            </a:r>
            <a:r>
              <a:rPr lang="id-ID" sz="2400" b="1" dirty="0" smtClean="0"/>
              <a:t>Kriteria </a:t>
            </a:r>
            <a:r>
              <a:rPr lang="en-US" sz="2400" b="1" dirty="0" err="1" smtClean="0"/>
              <a:t>Ketaatan</a:t>
            </a:r>
            <a:r>
              <a:rPr lang="en-US" sz="2400" b="1" dirty="0" smtClean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Baku </a:t>
            </a:r>
            <a:r>
              <a:rPr lang="en-US" sz="2400" b="1" dirty="0" err="1" smtClean="0"/>
              <a:t>Mutu</a:t>
            </a:r>
            <a:r>
              <a:rPr lang="id-ID" sz="2400" b="1" dirty="0" smtClean="0"/>
              <a:t> Air Limbah (1)</a:t>
            </a:r>
            <a:r>
              <a:rPr lang="en-US" sz="2400" b="1" dirty="0" smtClean="0"/>
              <a:t> </a:t>
            </a:r>
            <a:endParaRPr lang="en-US" sz="2400" dirty="0"/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357175" y="1196762"/>
            <a:ext cx="2428875" cy="714375"/>
            <a:chOff x="142844" y="1285860"/>
            <a:chExt cx="2428892" cy="714380"/>
          </a:xfrm>
        </p:grpSpPr>
        <p:sp>
          <p:nvSpPr>
            <p:cNvPr id="5" name="Rounded Rectangle 4"/>
            <p:cNvSpPr/>
            <p:nvPr/>
          </p:nvSpPr>
          <p:spPr>
            <a:xfrm>
              <a:off x="142844" y="1285860"/>
              <a:ext cx="2428892" cy="714380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562" name="TextBox 5"/>
            <p:cNvSpPr txBox="1">
              <a:spLocks noChangeArrowheads="1"/>
            </p:cNvSpPr>
            <p:nvPr/>
          </p:nvSpPr>
          <p:spPr bwMode="auto">
            <a:xfrm>
              <a:off x="962000" y="1390636"/>
              <a:ext cx="7296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Biru</a:t>
              </a: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285750" y="785813"/>
            <a:ext cx="7286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0"/>
          <p:cNvGrpSpPr>
            <a:grpSpLocks/>
          </p:cNvGrpSpPr>
          <p:nvPr/>
        </p:nvGrpSpPr>
        <p:grpSpPr bwMode="auto">
          <a:xfrm>
            <a:off x="3214678" y="1196752"/>
            <a:ext cx="2714644" cy="714375"/>
            <a:chOff x="2928926" y="1959797"/>
            <a:chExt cx="2357454" cy="714380"/>
          </a:xfrm>
        </p:grpSpPr>
        <p:sp>
          <p:nvSpPr>
            <p:cNvPr id="10" name="Rounded Rectangle 9"/>
            <p:cNvSpPr/>
            <p:nvPr/>
          </p:nvSpPr>
          <p:spPr>
            <a:xfrm>
              <a:off x="2928926" y="1959797"/>
              <a:ext cx="2357454" cy="714380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TextBox 12"/>
            <p:cNvSpPr txBox="1">
              <a:spLocks noChangeArrowheads="1"/>
            </p:cNvSpPr>
            <p:nvPr/>
          </p:nvSpPr>
          <p:spPr bwMode="auto">
            <a:xfrm>
              <a:off x="3643306" y="2117716"/>
              <a:ext cx="103425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Merah</a:t>
              </a:r>
            </a:p>
          </p:txBody>
        </p:sp>
      </p:grpSp>
      <p:grpSp>
        <p:nvGrpSpPr>
          <p:cNvPr id="12" name="Group 13"/>
          <p:cNvGrpSpPr>
            <a:grpSpLocks/>
          </p:cNvGrpSpPr>
          <p:nvPr/>
        </p:nvGrpSpPr>
        <p:grpSpPr bwMode="auto">
          <a:xfrm>
            <a:off x="6286512" y="1196752"/>
            <a:ext cx="2714636" cy="714375"/>
            <a:chOff x="6381755" y="2786058"/>
            <a:chExt cx="2000263" cy="714380"/>
          </a:xfrm>
        </p:grpSpPr>
        <p:sp>
          <p:nvSpPr>
            <p:cNvPr id="13" name="Rounded Rectangle 12"/>
            <p:cNvSpPr/>
            <p:nvPr/>
          </p:nvSpPr>
          <p:spPr>
            <a:xfrm>
              <a:off x="6381755" y="2786058"/>
              <a:ext cx="2000263" cy="714380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TextBox 15"/>
            <p:cNvSpPr txBox="1">
              <a:spLocks noChangeArrowheads="1"/>
            </p:cNvSpPr>
            <p:nvPr/>
          </p:nvSpPr>
          <p:spPr bwMode="auto">
            <a:xfrm>
              <a:off x="7033624" y="2908296"/>
              <a:ext cx="10150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134530" y="2021156"/>
            <a:ext cx="2723354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d-ID" sz="1600" b="1" dirty="0" smtClean="0"/>
              <a:t>Data Swapantau Perusahaan (Sekunder)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Data </a:t>
            </a:r>
            <a:r>
              <a:rPr lang="en-US" sz="1600" dirty="0" err="1" smtClean="0"/>
              <a:t>hasil</a:t>
            </a:r>
            <a:r>
              <a:rPr lang="en-US" sz="1600" dirty="0" smtClean="0"/>
              <a:t> </a:t>
            </a:r>
            <a:r>
              <a:rPr lang="en-US" sz="1600" dirty="0" err="1" smtClean="0"/>
              <a:t>pemantauan</a:t>
            </a:r>
            <a:r>
              <a:rPr lang="en-US" sz="1600" dirty="0" smtClean="0"/>
              <a:t> </a:t>
            </a:r>
            <a:r>
              <a:rPr lang="en-US" sz="1600" dirty="0" err="1" smtClean="0"/>
              <a:t>memenuhi</a:t>
            </a:r>
            <a:r>
              <a:rPr lang="en-US" sz="1600" dirty="0" smtClean="0"/>
              <a:t> </a:t>
            </a:r>
            <a:r>
              <a:rPr lang="id-ID" sz="1600" b="1" dirty="0" smtClean="0"/>
              <a:t>&lt;</a:t>
            </a:r>
            <a:r>
              <a:rPr lang="en-US" sz="1600" b="1" dirty="0" smtClean="0"/>
              <a:t>90 %</a:t>
            </a:r>
            <a:r>
              <a:rPr lang="en-US" sz="1600" dirty="0" smtClean="0"/>
              <a:t> </a:t>
            </a:r>
            <a:r>
              <a:rPr lang="en-US" sz="1600" dirty="0" err="1" smtClean="0"/>
              <a:t>baku</a:t>
            </a:r>
            <a:r>
              <a:rPr lang="en-US" sz="1600" dirty="0" smtClean="0"/>
              <a:t> </a:t>
            </a:r>
            <a:r>
              <a:rPr lang="en-US" sz="1600" dirty="0" err="1" smtClean="0"/>
              <a:t>mutu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satu</a:t>
            </a:r>
            <a:r>
              <a:rPr lang="en-US" sz="1600" dirty="0" smtClean="0"/>
              <a:t> </a:t>
            </a:r>
            <a:r>
              <a:rPr lang="en-US" sz="1600" dirty="0" err="1" smtClean="0"/>
              <a:t>periode</a:t>
            </a:r>
            <a:r>
              <a:rPr lang="en-US" sz="1600" dirty="0" smtClean="0"/>
              <a:t> </a:t>
            </a:r>
            <a:r>
              <a:rPr lang="en-US" sz="1600" dirty="0" err="1" smtClean="0"/>
              <a:t>penilaian</a:t>
            </a:r>
            <a:r>
              <a:rPr lang="en-US" sz="1600" dirty="0" smtClean="0"/>
              <a:t> </a:t>
            </a:r>
            <a:r>
              <a:rPr lang="en-US" sz="1600" dirty="0" err="1" smtClean="0"/>
              <a:t>tiap</a:t>
            </a:r>
            <a:r>
              <a:rPr lang="en-US" sz="1600" dirty="0" smtClean="0"/>
              <a:t> </a:t>
            </a:r>
            <a:r>
              <a:rPr lang="en-US" sz="1600" dirty="0" err="1" smtClean="0"/>
              <a:t>titik</a:t>
            </a:r>
            <a:r>
              <a:rPr lang="en-US" sz="1600" dirty="0" smtClean="0"/>
              <a:t> </a:t>
            </a:r>
            <a:r>
              <a:rPr lang="en-US" sz="1600" dirty="0" err="1" smtClean="0"/>
              <a:t>penaatan</a:t>
            </a:r>
            <a:r>
              <a:rPr lang="en-US" sz="1600" dirty="0" smtClean="0"/>
              <a:t> </a:t>
            </a:r>
            <a:r>
              <a:rPr lang="en-US" sz="1600" dirty="0" err="1" smtClean="0"/>
              <a:t>tiap</a:t>
            </a:r>
            <a:r>
              <a:rPr lang="en-US" sz="1600" dirty="0" smtClean="0"/>
              <a:t> parameter</a:t>
            </a:r>
            <a:endParaRPr lang="id-ID" sz="1600" dirty="0" smtClean="0"/>
          </a:p>
          <a:p>
            <a:endParaRPr lang="id-ID" sz="1600" dirty="0"/>
          </a:p>
          <a:p>
            <a:r>
              <a:rPr lang="en-US" sz="1600" dirty="0" err="1"/>
              <a:t>Pemantauan</a:t>
            </a:r>
            <a:r>
              <a:rPr lang="en-US" sz="1600" dirty="0"/>
              <a:t> </a:t>
            </a:r>
            <a:r>
              <a:rPr lang="id-ID" sz="1600" dirty="0"/>
              <a:t>kontinyu </a:t>
            </a:r>
            <a:r>
              <a:rPr lang="en-US" sz="1600" dirty="0"/>
              <a:t>data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pemantauan</a:t>
            </a:r>
            <a:r>
              <a:rPr lang="en-US" sz="1600" dirty="0"/>
              <a:t> </a:t>
            </a:r>
            <a:r>
              <a:rPr lang="id-ID" sz="1600" dirty="0"/>
              <a:t>memenuhi </a:t>
            </a:r>
            <a:r>
              <a:rPr lang="id-ID" sz="1600" b="1" dirty="0"/>
              <a:t>&lt;95%</a:t>
            </a:r>
            <a:r>
              <a:rPr lang="id-ID" sz="1600" dirty="0"/>
              <a:t> ketaatan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data rata-rata </a:t>
            </a:r>
            <a:r>
              <a:rPr lang="en-US" sz="1600" dirty="0" err="1"/>
              <a:t>harian</a:t>
            </a:r>
            <a:r>
              <a:rPr lang="en-US" sz="1600" dirty="0"/>
              <a:t> </a:t>
            </a:r>
            <a:r>
              <a:rPr lang="en-US" sz="1600" dirty="0" err="1"/>
              <a:t>selama</a:t>
            </a:r>
            <a:r>
              <a:rPr lang="en-US" sz="1600" dirty="0"/>
              <a:t> 3 </a:t>
            </a:r>
            <a:r>
              <a:rPr lang="en-US" sz="1600" dirty="0" err="1"/>
              <a:t>bulan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 </a:t>
            </a:r>
            <a:r>
              <a:rPr lang="en-US" sz="1600" dirty="0" err="1"/>
              <a:t>operasi</a:t>
            </a:r>
            <a:r>
              <a:rPr lang="id-ID" sz="1600" dirty="0"/>
              <a:t>. </a:t>
            </a:r>
          </a:p>
          <a:p>
            <a:endParaRPr lang="id-ID" sz="1400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93070071"/>
              </p:ext>
            </p:extLst>
          </p:nvPr>
        </p:nvGraphicFramePr>
        <p:xfrm>
          <a:off x="500034" y="4293096"/>
          <a:ext cx="2285987" cy="1428751"/>
        </p:xfrm>
        <a:graphic>
          <a:graphicData uri="http://schemas.openxmlformats.org/drawingml/2006/table">
            <a:tbl>
              <a:tblPr/>
              <a:tblGrid>
                <a:gridCol w="2285987"/>
              </a:tblGrid>
              <a:tr h="1428751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endParaRPr lang="en-US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11690037"/>
              </p:ext>
            </p:extLst>
          </p:nvPr>
        </p:nvGraphicFramePr>
        <p:xfrm>
          <a:off x="3214707" y="4301068"/>
          <a:ext cx="2285987" cy="1428751"/>
        </p:xfrm>
        <a:graphic>
          <a:graphicData uri="http://schemas.openxmlformats.org/drawingml/2006/table">
            <a:tbl>
              <a:tblPr/>
              <a:tblGrid>
                <a:gridCol w="2285987"/>
              </a:tblGrid>
              <a:tr h="1428751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6206364" y="1988840"/>
            <a:ext cx="272335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d-ID" sz="1600" b="1" dirty="0" smtClean="0"/>
              <a:t>Data Swapantau Perusahaan (Sekunder)</a:t>
            </a:r>
            <a:r>
              <a:rPr lang="en-US" sz="1600" dirty="0" smtClean="0"/>
              <a:t>.</a:t>
            </a:r>
          </a:p>
          <a:p>
            <a:r>
              <a:rPr lang="en-US" sz="1400" dirty="0" smtClean="0"/>
              <a:t>Data </a:t>
            </a:r>
            <a:r>
              <a:rPr lang="en-US" sz="1400" dirty="0" err="1" smtClean="0"/>
              <a:t>hasil</a:t>
            </a:r>
            <a:r>
              <a:rPr lang="en-US" sz="1400" dirty="0" smtClean="0"/>
              <a:t> </a:t>
            </a:r>
            <a:r>
              <a:rPr lang="en-US" sz="1400" dirty="0" err="1" smtClean="0"/>
              <a:t>pemantauan</a:t>
            </a:r>
            <a:r>
              <a:rPr lang="en-US" sz="1400" dirty="0" smtClean="0"/>
              <a:t> </a:t>
            </a:r>
            <a:r>
              <a:rPr lang="en-US" sz="1400" dirty="0" err="1" smtClean="0"/>
              <a:t>melebihi</a:t>
            </a:r>
            <a:r>
              <a:rPr lang="en-US" sz="1400" dirty="0" smtClean="0"/>
              <a:t> 500% BMAL </a:t>
            </a:r>
            <a:r>
              <a:rPr lang="id-ID" sz="1400" dirty="0" smtClean="0"/>
              <a:t>1</a:t>
            </a:r>
            <a:r>
              <a:rPr lang="id-ID" sz="1400" b="1" dirty="0" smtClean="0"/>
              <a:t> Kali</a:t>
            </a:r>
            <a:r>
              <a:rPr lang="id-ID" sz="1400" dirty="0" smtClean="0"/>
              <a:t> </a:t>
            </a:r>
            <a:r>
              <a:rPr lang="en-US" sz="1400" dirty="0" err="1" smtClean="0"/>
              <a:t>selama</a:t>
            </a:r>
            <a:r>
              <a:rPr lang="en-US" sz="1400" dirty="0" smtClean="0"/>
              <a:t> </a:t>
            </a:r>
            <a:r>
              <a:rPr lang="en-US" sz="1400" dirty="0" err="1" smtClean="0"/>
              <a:t>periode</a:t>
            </a:r>
            <a:r>
              <a:rPr lang="en-US" sz="1400" dirty="0" smtClean="0"/>
              <a:t> </a:t>
            </a:r>
            <a:r>
              <a:rPr lang="en-US" sz="1400" dirty="0" err="1" smtClean="0"/>
              <a:t>penilaian</a:t>
            </a:r>
            <a:r>
              <a:rPr lang="en-US" sz="1400" dirty="0" smtClean="0"/>
              <a:t> </a:t>
            </a:r>
            <a:r>
              <a:rPr lang="en-US" sz="1400" dirty="0" err="1" smtClean="0"/>
              <a:t>tiap</a:t>
            </a:r>
            <a:r>
              <a:rPr lang="en-US" sz="1400" dirty="0" smtClean="0"/>
              <a:t> </a:t>
            </a:r>
            <a:r>
              <a:rPr lang="en-US" sz="1400" dirty="0" err="1" smtClean="0"/>
              <a:t>titik</a:t>
            </a:r>
            <a:r>
              <a:rPr lang="en-US" sz="1400" dirty="0" smtClean="0"/>
              <a:t> </a:t>
            </a:r>
            <a:r>
              <a:rPr lang="en-US" sz="1400" dirty="0" err="1" smtClean="0"/>
              <a:t>penaatan</a:t>
            </a:r>
            <a:r>
              <a:rPr lang="en-US" sz="1400" dirty="0" smtClean="0"/>
              <a:t> </a:t>
            </a:r>
            <a:r>
              <a:rPr lang="en-US" sz="1400" dirty="0" err="1" smtClean="0"/>
              <a:t>tiap</a:t>
            </a:r>
            <a:r>
              <a:rPr lang="en-US" sz="1400" dirty="0" smtClean="0"/>
              <a:t> parameter</a:t>
            </a:r>
            <a:endParaRPr lang="id-ID" sz="1400" dirty="0"/>
          </a:p>
        </p:txBody>
      </p:sp>
    </p:spTree>
    <p:extLst>
      <p:ext uri="{BB962C8B-B14F-4D97-AF65-F5344CB8AC3E}">
        <p14:creationId xmlns="" xmlns:p14="http://schemas.microsoft.com/office/powerpoint/2010/main" val="315422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66182572"/>
              </p:ext>
            </p:extLst>
          </p:nvPr>
        </p:nvGraphicFramePr>
        <p:xfrm>
          <a:off x="428625" y="2060287"/>
          <a:ext cx="2487191" cy="3657600"/>
        </p:xfrm>
        <a:graphic>
          <a:graphicData uri="http://schemas.openxmlformats.org/drawingml/2006/table">
            <a:tbl>
              <a:tblPr/>
              <a:tblGrid>
                <a:gridCol w="2487191"/>
              </a:tblGrid>
              <a:tr h="2143131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 kegiatan pertambangan di lepas pantai (</a:t>
                      </a:r>
                      <a:r>
                        <a:rPr lang="id-ID" sz="16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shore</a:t>
                      </a: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Titik penaatan ambient air laut sesuai dengan Amdal.</a:t>
                      </a:r>
                      <a:r>
                        <a:rPr lang="id-ID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600" dirty="0" smtClean="0"/>
                        <a:t>Data hasil pemantauan parameter TSS dan kekeruhan memenuhi      </a:t>
                      </a: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 </a:t>
                      </a:r>
                      <a:r>
                        <a:rPr lang="id-ID" sz="1600" dirty="0" smtClean="0"/>
                        <a:t>95% ketaatan</a:t>
                      </a: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endParaRPr lang="id-ID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Memenuhi Beban pencemaran dalam peraturan telah </a:t>
                      </a:r>
                      <a:r>
                        <a:rPr lang="id-ID" sz="1600" dirty="0" smtClean="0"/>
                        <a:t>memenuhi </a:t>
                      </a:r>
                      <a:r>
                        <a:rPr lang="id-ID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 </a:t>
                      </a:r>
                      <a:r>
                        <a:rPr lang="id-ID" sz="1600" dirty="0" smtClean="0"/>
                        <a:t>95% ketaatan</a:t>
                      </a: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endParaRPr lang="en-U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3556" name="Rectangle 2"/>
          <p:cNvSpPr>
            <a:spLocks noChangeArrowheads="1"/>
          </p:cNvSpPr>
          <p:nvPr/>
        </p:nvSpPr>
        <p:spPr bwMode="auto">
          <a:xfrm>
            <a:off x="152400" y="228600"/>
            <a:ext cx="7419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400" b="1" dirty="0" smtClean="0"/>
              <a:t>5</a:t>
            </a:r>
            <a:r>
              <a:rPr lang="en-US" sz="2400" b="1" dirty="0" smtClean="0"/>
              <a:t>. </a:t>
            </a:r>
            <a:r>
              <a:rPr lang="id-ID" sz="2400" b="1" dirty="0" smtClean="0"/>
              <a:t>Kriteria </a:t>
            </a:r>
            <a:r>
              <a:rPr lang="en-US" sz="2400" b="1" dirty="0" err="1" smtClean="0"/>
              <a:t>Ketaatan</a:t>
            </a:r>
            <a:r>
              <a:rPr lang="en-US" sz="2400" b="1" dirty="0" smtClean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Baku </a:t>
            </a:r>
            <a:r>
              <a:rPr lang="en-US" sz="2400" b="1" dirty="0" err="1" smtClean="0"/>
              <a:t>Mutu</a:t>
            </a:r>
            <a:r>
              <a:rPr lang="id-ID" sz="2400" b="1" dirty="0" smtClean="0"/>
              <a:t> Air Limbah(2)</a:t>
            </a:r>
            <a:r>
              <a:rPr lang="en-US" sz="2400" b="1" dirty="0" smtClean="0"/>
              <a:t> </a:t>
            </a:r>
            <a:endParaRPr lang="en-US" sz="2400" dirty="0"/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357175" y="1196762"/>
            <a:ext cx="2428875" cy="714375"/>
            <a:chOff x="142844" y="1285860"/>
            <a:chExt cx="2428892" cy="714380"/>
          </a:xfrm>
        </p:grpSpPr>
        <p:sp>
          <p:nvSpPr>
            <p:cNvPr id="5" name="Rounded Rectangle 4"/>
            <p:cNvSpPr/>
            <p:nvPr/>
          </p:nvSpPr>
          <p:spPr>
            <a:xfrm>
              <a:off x="142844" y="1285860"/>
              <a:ext cx="2428892" cy="714380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562" name="TextBox 5"/>
            <p:cNvSpPr txBox="1">
              <a:spLocks noChangeArrowheads="1"/>
            </p:cNvSpPr>
            <p:nvPr/>
          </p:nvSpPr>
          <p:spPr bwMode="auto">
            <a:xfrm>
              <a:off x="962000" y="1390636"/>
              <a:ext cx="7296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Biru</a:t>
              </a: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285750" y="785813"/>
            <a:ext cx="7286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0"/>
          <p:cNvGrpSpPr>
            <a:grpSpLocks/>
          </p:cNvGrpSpPr>
          <p:nvPr/>
        </p:nvGrpSpPr>
        <p:grpSpPr bwMode="auto">
          <a:xfrm>
            <a:off x="3214678" y="1196752"/>
            <a:ext cx="2714644" cy="714375"/>
            <a:chOff x="2928926" y="1959797"/>
            <a:chExt cx="2357454" cy="714380"/>
          </a:xfrm>
        </p:grpSpPr>
        <p:sp>
          <p:nvSpPr>
            <p:cNvPr id="10" name="Rounded Rectangle 9"/>
            <p:cNvSpPr/>
            <p:nvPr/>
          </p:nvSpPr>
          <p:spPr>
            <a:xfrm>
              <a:off x="2928926" y="1959797"/>
              <a:ext cx="2357454" cy="714380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TextBox 12"/>
            <p:cNvSpPr txBox="1">
              <a:spLocks noChangeArrowheads="1"/>
            </p:cNvSpPr>
            <p:nvPr/>
          </p:nvSpPr>
          <p:spPr bwMode="auto">
            <a:xfrm>
              <a:off x="3643306" y="2117716"/>
              <a:ext cx="103425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Merah</a:t>
              </a:r>
            </a:p>
          </p:txBody>
        </p:sp>
      </p:grpSp>
      <p:grpSp>
        <p:nvGrpSpPr>
          <p:cNvPr id="12" name="Group 13"/>
          <p:cNvGrpSpPr>
            <a:grpSpLocks/>
          </p:cNvGrpSpPr>
          <p:nvPr/>
        </p:nvGrpSpPr>
        <p:grpSpPr bwMode="auto">
          <a:xfrm>
            <a:off x="6286512" y="1196752"/>
            <a:ext cx="2714636" cy="714375"/>
            <a:chOff x="6381755" y="2786058"/>
            <a:chExt cx="2000263" cy="714380"/>
          </a:xfrm>
        </p:grpSpPr>
        <p:sp>
          <p:nvSpPr>
            <p:cNvPr id="13" name="Rounded Rectangle 12"/>
            <p:cNvSpPr/>
            <p:nvPr/>
          </p:nvSpPr>
          <p:spPr>
            <a:xfrm>
              <a:off x="6381755" y="2786058"/>
              <a:ext cx="2000263" cy="714380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TextBox 15"/>
            <p:cNvSpPr txBox="1">
              <a:spLocks noChangeArrowheads="1"/>
            </p:cNvSpPr>
            <p:nvPr/>
          </p:nvSpPr>
          <p:spPr bwMode="auto">
            <a:xfrm>
              <a:off x="7033624" y="2908296"/>
              <a:ext cx="10150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134530" y="2021156"/>
            <a:ext cx="27233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d-ID" sz="1600" dirty="0"/>
              <a:t>Data hasil pemantauan parameter TSS dan kekeruhan memenuhi &lt; 95% </a:t>
            </a:r>
            <a:r>
              <a:rPr lang="id-ID" sz="1600" dirty="0" smtClean="0"/>
              <a:t>ketaatan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14028" y="6085165"/>
            <a:ext cx="83901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400" dirty="0" smtClean="0"/>
              <a:t>Catatan: contoh </a:t>
            </a:r>
            <a:r>
              <a:rPr lang="id-ID" sz="1400" dirty="0"/>
              <a:t>tambang timah dengan menggunakan kapal keruk/ kapal hisap memenuhi baku mutu TSS dan kekeruhan. </a:t>
            </a:r>
            <a:endParaRPr lang="en-US" sz="1400" dirty="0" smtClean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20981786"/>
              </p:ext>
            </p:extLst>
          </p:nvPr>
        </p:nvGraphicFramePr>
        <p:xfrm>
          <a:off x="3214707" y="4301068"/>
          <a:ext cx="2285987" cy="1428751"/>
        </p:xfrm>
        <a:graphic>
          <a:graphicData uri="http://schemas.openxmlformats.org/drawingml/2006/table">
            <a:tbl>
              <a:tblPr/>
              <a:tblGrid>
                <a:gridCol w="2285987"/>
              </a:tblGrid>
              <a:tr h="1428751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6210698" y="2132856"/>
            <a:ext cx="27233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600" dirty="0"/>
              <a:t>Tidak melakukan pemantauan </a:t>
            </a:r>
            <a:r>
              <a:rPr lang="id-ID" sz="1600" dirty="0" smtClean="0"/>
              <a:t>kualitas </a:t>
            </a:r>
            <a:r>
              <a:rPr lang="id-ID" sz="1600" dirty="0"/>
              <a:t>air laut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67302051"/>
              </p:ext>
            </p:extLst>
          </p:nvPr>
        </p:nvGraphicFramePr>
        <p:xfrm>
          <a:off x="6286512" y="4294550"/>
          <a:ext cx="2285987" cy="1143008"/>
        </p:xfrm>
        <a:graphic>
          <a:graphicData uri="http://schemas.openxmlformats.org/drawingml/2006/table">
            <a:tbl>
              <a:tblPr/>
              <a:tblGrid>
                <a:gridCol w="2285987"/>
              </a:tblGrid>
              <a:tr h="1143008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3214678" y="4720248"/>
            <a:ext cx="2571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d-ID" sz="1600" dirty="0" smtClean="0"/>
              <a:t>Tidak memenuhi Beban pencemaran dalam peraturan</a:t>
            </a:r>
            <a:endParaRPr lang="id-ID" sz="1600" dirty="0"/>
          </a:p>
        </p:txBody>
      </p:sp>
    </p:spTree>
    <p:extLst>
      <p:ext uri="{BB962C8B-B14F-4D97-AF65-F5344CB8AC3E}">
        <p14:creationId xmlns="" xmlns:p14="http://schemas.microsoft.com/office/powerpoint/2010/main" val="39194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4491764"/>
              </p:ext>
            </p:extLst>
          </p:nvPr>
        </p:nvGraphicFramePr>
        <p:xfrm>
          <a:off x="428625" y="2060287"/>
          <a:ext cx="2285987" cy="2143131"/>
        </p:xfrm>
        <a:graphic>
          <a:graphicData uri="http://schemas.openxmlformats.org/drawingml/2006/table">
            <a:tbl>
              <a:tblPr/>
              <a:tblGrid>
                <a:gridCol w="2285987"/>
              </a:tblGrid>
              <a:tr h="2143131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3556" name="Rectangle 2"/>
          <p:cNvSpPr>
            <a:spLocks noChangeArrowheads="1"/>
          </p:cNvSpPr>
          <p:nvPr/>
        </p:nvSpPr>
        <p:spPr bwMode="auto">
          <a:xfrm>
            <a:off x="152400" y="228600"/>
            <a:ext cx="7419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400" b="1" dirty="0" smtClean="0"/>
              <a:t>5</a:t>
            </a:r>
            <a:r>
              <a:rPr lang="en-US" sz="2400" b="1" dirty="0" smtClean="0"/>
              <a:t>. </a:t>
            </a:r>
            <a:r>
              <a:rPr lang="en-US" sz="2400" b="1" dirty="0" err="1"/>
              <a:t>Ketaatan</a:t>
            </a:r>
            <a:r>
              <a:rPr lang="en-US" sz="2400" b="1" dirty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Baku </a:t>
            </a:r>
            <a:r>
              <a:rPr lang="en-US" sz="2400" b="1" dirty="0" err="1"/>
              <a:t>Mutu</a:t>
            </a:r>
            <a:r>
              <a:rPr lang="en-US" sz="2400" b="1" dirty="0"/>
              <a:t> </a:t>
            </a:r>
            <a:r>
              <a:rPr lang="id-ID" sz="2400" b="1" dirty="0" smtClean="0"/>
              <a:t>Air Limbah (3)</a:t>
            </a:r>
            <a:endParaRPr lang="en-US" sz="2400" dirty="0"/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357175" y="1196762"/>
            <a:ext cx="2428875" cy="714375"/>
            <a:chOff x="142844" y="1285860"/>
            <a:chExt cx="2428892" cy="714380"/>
          </a:xfrm>
        </p:grpSpPr>
        <p:sp>
          <p:nvSpPr>
            <p:cNvPr id="5" name="Rounded Rectangle 4"/>
            <p:cNvSpPr/>
            <p:nvPr/>
          </p:nvSpPr>
          <p:spPr>
            <a:xfrm>
              <a:off x="142844" y="1285860"/>
              <a:ext cx="2428892" cy="714380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562" name="TextBox 5"/>
            <p:cNvSpPr txBox="1">
              <a:spLocks noChangeArrowheads="1"/>
            </p:cNvSpPr>
            <p:nvPr/>
          </p:nvSpPr>
          <p:spPr bwMode="auto">
            <a:xfrm>
              <a:off x="962000" y="1390636"/>
              <a:ext cx="7296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Biru</a:t>
              </a:r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285750" y="785813"/>
            <a:ext cx="7286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0"/>
          <p:cNvGrpSpPr>
            <a:grpSpLocks/>
          </p:cNvGrpSpPr>
          <p:nvPr/>
        </p:nvGrpSpPr>
        <p:grpSpPr bwMode="auto">
          <a:xfrm>
            <a:off x="3214678" y="1196752"/>
            <a:ext cx="2714644" cy="714375"/>
            <a:chOff x="2928926" y="1959797"/>
            <a:chExt cx="2357454" cy="714380"/>
          </a:xfrm>
        </p:grpSpPr>
        <p:sp>
          <p:nvSpPr>
            <p:cNvPr id="10" name="Rounded Rectangle 9"/>
            <p:cNvSpPr/>
            <p:nvPr/>
          </p:nvSpPr>
          <p:spPr>
            <a:xfrm>
              <a:off x="2928926" y="1959797"/>
              <a:ext cx="2357454" cy="714380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TextBox 12"/>
            <p:cNvSpPr txBox="1">
              <a:spLocks noChangeArrowheads="1"/>
            </p:cNvSpPr>
            <p:nvPr/>
          </p:nvSpPr>
          <p:spPr bwMode="auto">
            <a:xfrm>
              <a:off x="3643306" y="2117716"/>
              <a:ext cx="103425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Merah</a:t>
              </a:r>
            </a:p>
          </p:txBody>
        </p:sp>
      </p:grpSp>
      <p:grpSp>
        <p:nvGrpSpPr>
          <p:cNvPr id="12" name="Group 13"/>
          <p:cNvGrpSpPr>
            <a:grpSpLocks/>
          </p:cNvGrpSpPr>
          <p:nvPr/>
        </p:nvGrpSpPr>
        <p:grpSpPr bwMode="auto">
          <a:xfrm>
            <a:off x="6286512" y="1196752"/>
            <a:ext cx="2714636" cy="714375"/>
            <a:chOff x="6381755" y="2786058"/>
            <a:chExt cx="2000263" cy="714380"/>
          </a:xfrm>
        </p:grpSpPr>
        <p:sp>
          <p:nvSpPr>
            <p:cNvPr id="13" name="Rounded Rectangle 12"/>
            <p:cNvSpPr/>
            <p:nvPr/>
          </p:nvSpPr>
          <p:spPr>
            <a:xfrm>
              <a:off x="6381755" y="2786058"/>
              <a:ext cx="2000263" cy="714380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TextBox 15"/>
            <p:cNvSpPr txBox="1">
              <a:spLocks noChangeArrowheads="1"/>
            </p:cNvSpPr>
            <p:nvPr/>
          </p:nvSpPr>
          <p:spPr bwMode="auto">
            <a:xfrm>
              <a:off x="7033624" y="2908296"/>
              <a:ext cx="10150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437711" y="5373216"/>
            <a:ext cx="83901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600" b="1" dirty="0" smtClean="0"/>
              <a:t>Catatan:</a:t>
            </a:r>
          </a:p>
          <a:p>
            <a:pPr marL="342900" indent="-342900">
              <a:buAutoNum type="arabicPeriod"/>
            </a:pPr>
            <a:r>
              <a:rPr lang="id-ID" sz="1400" dirty="0" smtClean="0">
                <a:solidFill>
                  <a:srgbClr val="FF0000"/>
                </a:solidFill>
              </a:rPr>
              <a:t>Pengambilan sampel air limbah oleh Tim PROPER  dilakukan pada periode penilaian PROPER untuk evaluasi</a:t>
            </a:r>
          </a:p>
          <a:p>
            <a:pPr marL="342900" lvl="0" indent="-342900">
              <a:buFontTx/>
              <a:buAutoNum type="arabicPeriod"/>
            </a:pPr>
            <a:r>
              <a:rPr lang="en-US" sz="1400" dirty="0" smtClean="0"/>
              <a:t>Perusahaan </a:t>
            </a:r>
            <a:r>
              <a:rPr lang="en-US" sz="1400" dirty="0" err="1" smtClean="0"/>
              <a:t>dapat</a:t>
            </a:r>
            <a:r>
              <a:rPr lang="en-US" sz="1400" dirty="0" smtClean="0"/>
              <a:t> me</a:t>
            </a:r>
            <a:r>
              <a:rPr lang="id-ID" sz="1400" dirty="0" smtClean="0"/>
              <a:t>lakukan</a:t>
            </a:r>
            <a:r>
              <a:rPr lang="en-US" sz="1400" dirty="0" smtClean="0"/>
              <a:t> </a:t>
            </a:r>
            <a:r>
              <a:rPr lang="en-US" sz="1400" i="1" dirty="0" smtClean="0"/>
              <a:t>split </a:t>
            </a:r>
            <a:r>
              <a:rPr lang="en-US" sz="1400" dirty="0" err="1" smtClean="0"/>
              <a:t>sampel</a:t>
            </a:r>
            <a:r>
              <a:rPr lang="en-US" sz="1400" dirty="0" smtClean="0"/>
              <a:t>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saat</a:t>
            </a:r>
            <a:r>
              <a:rPr lang="en-US" sz="1400" dirty="0" smtClean="0"/>
              <a:t> </a:t>
            </a:r>
            <a:r>
              <a:rPr lang="en-US" sz="1400" dirty="0" err="1" smtClean="0"/>
              <a:t>pengambilan</a:t>
            </a:r>
            <a:r>
              <a:rPr lang="en-US" sz="1400" dirty="0" smtClean="0"/>
              <a:t> data primer </a:t>
            </a:r>
            <a:r>
              <a:rPr lang="en-US" sz="1400" dirty="0" err="1" smtClean="0"/>
              <a:t>oleh</a:t>
            </a:r>
            <a:r>
              <a:rPr lang="en-US" sz="1400" dirty="0" smtClean="0"/>
              <a:t> Tim PROPER.</a:t>
            </a:r>
            <a:endParaRPr lang="id-ID" sz="1400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26112877"/>
              </p:ext>
            </p:extLst>
          </p:nvPr>
        </p:nvGraphicFramePr>
        <p:xfrm>
          <a:off x="428618" y="2420888"/>
          <a:ext cx="2285987" cy="1428751"/>
        </p:xfrm>
        <a:graphic>
          <a:graphicData uri="http://schemas.openxmlformats.org/drawingml/2006/table">
            <a:tbl>
              <a:tblPr/>
              <a:tblGrid>
                <a:gridCol w="2285987"/>
              </a:tblGrid>
              <a:tr h="1428751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id-ID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 Pemantauan Tim PROPER (Primer</a:t>
                      </a:r>
                      <a:r>
                        <a:rPr lang="id-ID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hasil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pemantauan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memenuhi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%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baku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mutu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pada saat pengambilan sampel dilapangan</a:t>
                      </a:r>
                      <a:endParaRPr lang="en-US" sz="11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83342301"/>
              </p:ext>
            </p:extLst>
          </p:nvPr>
        </p:nvGraphicFramePr>
        <p:xfrm>
          <a:off x="3198959" y="2492896"/>
          <a:ext cx="2285987" cy="1428751"/>
        </p:xfrm>
        <a:graphic>
          <a:graphicData uri="http://schemas.openxmlformats.org/drawingml/2006/table">
            <a:tbl>
              <a:tblPr/>
              <a:tblGrid>
                <a:gridCol w="2285987"/>
              </a:tblGrid>
              <a:tr h="1428751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id-ID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 Pemantauan Tim PROPER (Primer)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hasil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pemantauan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terdapat  paramater yang melebihi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baku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mutu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71567918"/>
              </p:ext>
            </p:extLst>
          </p:nvPr>
        </p:nvGraphicFramePr>
        <p:xfrm>
          <a:off x="6429381" y="2564904"/>
          <a:ext cx="2285987" cy="1143008"/>
        </p:xfrm>
        <a:graphic>
          <a:graphicData uri="http://schemas.openxmlformats.org/drawingml/2006/table">
            <a:tbl>
              <a:tblPr/>
              <a:tblGrid>
                <a:gridCol w="2285987"/>
              </a:tblGrid>
              <a:tr h="1143008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id-ID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 Pemantauan Tim PROPER (Primer)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hasil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pemantauan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terdapat  paramater yang melebihi 500%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baku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mutu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0613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6. Ketaatan Terhadap Ketentuan Teknis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Laboratorium terakreditasi</a:t>
            </a:r>
          </a:p>
          <a:p>
            <a:pPr marL="514350" indent="-514350">
              <a:buAutoNum type="arabicPeriod"/>
            </a:pPr>
            <a:r>
              <a:rPr lang="id-ID" dirty="0" smtClean="0"/>
              <a:t>Saluran air limbah : kedap dan tidak tercampur drainase</a:t>
            </a:r>
          </a:p>
          <a:p>
            <a:pPr marL="514350" indent="-514350">
              <a:buAutoNum type="arabicPeriod"/>
            </a:pPr>
            <a:r>
              <a:rPr lang="id-ID" dirty="0" smtClean="0"/>
              <a:t>By pass</a:t>
            </a:r>
          </a:p>
          <a:p>
            <a:pPr marL="514350" indent="-514350">
              <a:buAutoNum type="arabicPeriod"/>
            </a:pPr>
            <a:r>
              <a:rPr lang="id-ID" dirty="0" smtClean="0"/>
              <a:t>Pengenceran</a:t>
            </a:r>
          </a:p>
          <a:p>
            <a:pPr marL="514350" indent="-514350">
              <a:buAutoNum type="arabicPeriod"/>
            </a:pPr>
            <a:r>
              <a:rPr lang="id-ID" dirty="0" smtClean="0"/>
              <a:t>Alat ukur debit</a:t>
            </a:r>
          </a:p>
          <a:p>
            <a:pPr marL="514350" indent="-514350">
              <a:buAutoNum type="arabicPeriod"/>
            </a:pPr>
            <a:r>
              <a:rPr lang="id-ID" dirty="0" smtClean="0"/>
              <a:t>Ketentuan teknis LA (untuk sawit)</a:t>
            </a:r>
          </a:p>
          <a:p>
            <a:pPr marL="514350" indent="-514350">
              <a:buAutoNum type="arabicPeriod"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7424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Aspek Penilaian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Ketaatan Terhadap Izin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Ketaatan Terhadap Titik Penaatan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Ketaatan Terhadap Parameter Baku Mutu Air Limbah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Ketaatan Terhadap Pelaporan Data Per Parameter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Ketaatan Terhadap Pemenuhan Baku Mutu :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a. Data Swapantau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b. Data Primer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id-ID" dirty="0" smtClean="0"/>
              <a:t>Ketaatan Terhadap Ketentuan Teknis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56609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152400" y="142852"/>
            <a:ext cx="657984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/>
              <a:t>6. </a:t>
            </a:r>
            <a:r>
              <a:rPr lang="id-ID" sz="2400" b="1" dirty="0" smtClean="0"/>
              <a:t>Kriteria </a:t>
            </a:r>
            <a:r>
              <a:rPr lang="en-US" sz="2400" b="1" dirty="0" err="1" smtClean="0"/>
              <a:t>Ketaatan</a:t>
            </a:r>
            <a:r>
              <a:rPr lang="en-US" sz="2400" b="1" dirty="0" smtClean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Ketentuan</a:t>
            </a:r>
            <a:r>
              <a:rPr lang="en-US" sz="2400" b="1" dirty="0"/>
              <a:t> </a:t>
            </a:r>
            <a:r>
              <a:rPr lang="en-US" sz="2400" b="1" dirty="0" err="1"/>
              <a:t>Teknis</a:t>
            </a:r>
            <a:r>
              <a:rPr lang="en-US" sz="2400" b="1" dirty="0"/>
              <a:t> </a:t>
            </a:r>
            <a:endParaRPr lang="en-US" sz="24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="" xmlns:p14="http://schemas.microsoft.com/office/powerpoint/2010/main" val="1207378971"/>
              </p:ext>
            </p:extLst>
          </p:nvPr>
        </p:nvGraphicFramePr>
        <p:xfrm>
          <a:off x="276274" y="785794"/>
          <a:ext cx="1271390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7"/>
          <p:cNvSpPr/>
          <p:nvPr/>
        </p:nvSpPr>
        <p:spPr>
          <a:xfrm>
            <a:off x="1691680" y="843677"/>
            <a:ext cx="3096344" cy="35394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id-ID" sz="1400" dirty="0" smtClean="0"/>
              <a:t>Menggunakan jasa laboratorium eksternal/internal yang sudah terakreditasi atau yang ditunjuk oleh  Gubernur;</a:t>
            </a:r>
            <a:endParaRPr lang="en-US" sz="14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id-ID" sz="1400" dirty="0" smtClean="0"/>
              <a:t>Memisahkan saluran air limbah dengan limpasan air hujan;</a:t>
            </a:r>
            <a:endParaRPr lang="en-US" sz="14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id-ID" sz="1400" dirty="0" smtClean="0"/>
              <a:t>Membuat saluran air limbah yang kedap air ;</a:t>
            </a:r>
            <a:endParaRPr lang="en-US" sz="14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id-ID" sz="1400" dirty="0" smtClean="0"/>
              <a:t>Memasang alat pengukur debit </a:t>
            </a:r>
            <a:r>
              <a:rPr lang="id-ID" sz="1400" i="1" dirty="0" smtClean="0"/>
              <a:t>(flowmeter</a:t>
            </a:r>
            <a:r>
              <a:rPr lang="id-ID" sz="1400" dirty="0" smtClean="0"/>
              <a:t>);</a:t>
            </a:r>
            <a:endParaRPr lang="en-US" sz="14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id-ID" sz="1400" dirty="0" smtClean="0"/>
              <a:t>Tidak melakukan pengenceran;</a:t>
            </a:r>
            <a:endParaRPr lang="en-US" sz="14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id-ID" sz="1400" dirty="0" smtClean="0"/>
              <a:t>Tidak melakukan </a:t>
            </a:r>
            <a:r>
              <a:rPr lang="id-ID" sz="1400" i="1" dirty="0" smtClean="0"/>
              <a:t>by pass</a:t>
            </a:r>
            <a:r>
              <a:rPr lang="id-ID" sz="1400" dirty="0" smtClean="0"/>
              <a:t> air limbah;</a:t>
            </a: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Memenuhi</a:t>
            </a:r>
            <a:r>
              <a:rPr lang="en-US" sz="1400" dirty="0" smtClean="0"/>
              <a:t> </a:t>
            </a:r>
            <a:r>
              <a:rPr lang="en-US" sz="1400" dirty="0" err="1" smtClean="0"/>
              <a:t>seluruh</a:t>
            </a:r>
            <a:r>
              <a:rPr lang="en-US" sz="1400" dirty="0" smtClean="0"/>
              <a:t> </a:t>
            </a:r>
            <a:r>
              <a:rPr lang="en-US" sz="1400" dirty="0" err="1" smtClean="0"/>
              <a:t>ketentuan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dipersyaratkan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</a:t>
            </a:r>
            <a:r>
              <a:rPr lang="en-US" sz="1400" dirty="0" err="1" smtClean="0"/>
              <a:t>sanksi</a:t>
            </a:r>
            <a:r>
              <a:rPr lang="en-US" sz="1400" dirty="0" smtClean="0"/>
              <a:t> </a:t>
            </a:r>
            <a:r>
              <a:rPr lang="en-US" sz="1400" dirty="0" err="1" smtClean="0"/>
              <a:t>administrasi</a:t>
            </a:r>
            <a:r>
              <a:rPr lang="en-US" sz="1400" dirty="0" smtClean="0"/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="" xmlns:p14="http://schemas.microsoft.com/office/powerpoint/2010/main" val="738270431"/>
              </p:ext>
            </p:extLst>
          </p:nvPr>
        </p:nvGraphicFramePr>
        <p:xfrm>
          <a:off x="167499" y="4473631"/>
          <a:ext cx="1308157" cy="125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0" name="Rectangle 9"/>
          <p:cNvSpPr/>
          <p:nvPr/>
        </p:nvSpPr>
        <p:spPr>
          <a:xfrm>
            <a:off x="1643916" y="4671652"/>
            <a:ext cx="6000792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1600" dirty="0" smtClean="0"/>
              <a:t>T</a:t>
            </a:r>
            <a:r>
              <a:rPr lang="id-ID" sz="1600" dirty="0" smtClean="0"/>
              <a:t>idak memenuhi salah satu persyaratan teknis;</a:t>
            </a:r>
            <a:endParaRPr lang="en-US" sz="16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memenuhi</a:t>
            </a:r>
            <a:r>
              <a:rPr lang="en-US" sz="1600" dirty="0" smtClean="0"/>
              <a:t> </a:t>
            </a:r>
            <a:r>
              <a:rPr lang="en-US" sz="1600" dirty="0" err="1" smtClean="0"/>
              <a:t>sebagian</a:t>
            </a:r>
            <a:r>
              <a:rPr lang="en-US" sz="1600" dirty="0" smtClean="0"/>
              <a:t> </a:t>
            </a:r>
            <a:r>
              <a:rPr lang="en-US" sz="1600" dirty="0" err="1" smtClean="0"/>
              <a:t>ketentuan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dipersyaratkan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sanksi</a:t>
            </a:r>
            <a:r>
              <a:rPr lang="en-US" sz="1600" dirty="0" smtClean="0"/>
              <a:t> </a:t>
            </a:r>
            <a:r>
              <a:rPr lang="en-US" sz="1600" dirty="0" err="1" smtClean="0"/>
              <a:t>administrasi</a:t>
            </a:r>
            <a:r>
              <a:rPr lang="en-US" sz="1600" dirty="0" smtClean="0"/>
              <a:t>.</a:t>
            </a:r>
            <a:endParaRPr lang="en-US" sz="1600" dirty="0">
              <a:latin typeface="Times New Roman"/>
              <a:ea typeface="Times New Roman"/>
              <a:cs typeface="Tahoma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="" xmlns:p14="http://schemas.microsoft.com/office/powerpoint/2010/main" val="618946230"/>
              </p:ext>
            </p:extLst>
          </p:nvPr>
        </p:nvGraphicFramePr>
        <p:xfrm>
          <a:off x="177270" y="5550332"/>
          <a:ext cx="1323256" cy="1191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631040" y="5733256"/>
            <a:ext cx="6013668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Corbel" pitchFamily="34" charset="0"/>
              <a:buAutoNum type="arabicPeriod"/>
            </a:pPr>
            <a:r>
              <a:rPr lang="en-US" sz="1600" dirty="0" err="1">
                <a:latin typeface="Calibri" pitchFamily="34" charset="0"/>
                <a:ea typeface="Times New Roman" pitchFamily="18" charset="0"/>
                <a:cs typeface="Tahoma" pitchFamily="34" charset="0"/>
              </a:rPr>
              <a:t>Tidak</a:t>
            </a:r>
            <a:r>
              <a:rPr lang="en-US" sz="1600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1600" dirty="0" err="1">
                <a:latin typeface="Calibri" pitchFamily="34" charset="0"/>
                <a:ea typeface="Times New Roman" pitchFamily="18" charset="0"/>
                <a:cs typeface="Tahoma" pitchFamily="34" charset="0"/>
              </a:rPr>
              <a:t>memenuhi</a:t>
            </a:r>
            <a:r>
              <a:rPr lang="en-US" sz="1600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1600" dirty="0" err="1">
                <a:latin typeface="Calibri" pitchFamily="34" charset="0"/>
                <a:ea typeface="Times New Roman" pitchFamily="18" charset="0"/>
                <a:cs typeface="Tahoma" pitchFamily="34" charset="0"/>
              </a:rPr>
              <a:t>seluruh</a:t>
            </a:r>
            <a:r>
              <a:rPr lang="en-US" sz="1600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1600" dirty="0" err="1">
                <a:latin typeface="Calibri" pitchFamily="34" charset="0"/>
                <a:ea typeface="Times New Roman" pitchFamily="18" charset="0"/>
                <a:cs typeface="Tahoma" pitchFamily="34" charset="0"/>
              </a:rPr>
              <a:t>ketentuan</a:t>
            </a:r>
            <a:r>
              <a:rPr lang="en-US" sz="1600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1600" dirty="0" err="1">
                <a:latin typeface="Calibri" pitchFamily="34" charset="0"/>
                <a:ea typeface="Times New Roman" pitchFamily="18" charset="0"/>
                <a:cs typeface="Tahoma" pitchFamily="34" charset="0"/>
              </a:rPr>
              <a:t>teknis</a:t>
            </a:r>
            <a:r>
              <a:rPr lang="en-US" sz="1600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 yang </a:t>
            </a:r>
            <a:r>
              <a:rPr lang="en-US" sz="1600" dirty="0" err="1">
                <a:latin typeface="Calibri" pitchFamily="34" charset="0"/>
                <a:ea typeface="Times New Roman" pitchFamily="18" charset="0"/>
                <a:cs typeface="Tahoma" pitchFamily="34" charset="0"/>
              </a:rPr>
              <a:t>dipersyaratkan</a:t>
            </a:r>
            <a:r>
              <a:rPr lang="en-US" sz="1600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1600" dirty="0" err="1">
                <a:latin typeface="Calibri" pitchFamily="34" charset="0"/>
                <a:ea typeface="Times New Roman" pitchFamily="18" charset="0"/>
                <a:cs typeface="Tahoma" pitchFamily="34" charset="0"/>
              </a:rPr>
              <a:t>dalam</a:t>
            </a:r>
            <a:r>
              <a:rPr lang="en-US" sz="1600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1600" dirty="0" err="1">
                <a:latin typeface="Calibri" pitchFamily="34" charset="0"/>
                <a:ea typeface="Times New Roman" pitchFamily="18" charset="0"/>
                <a:cs typeface="Tahoma" pitchFamily="34" charset="0"/>
              </a:rPr>
              <a:t>sanksi</a:t>
            </a:r>
            <a:r>
              <a:rPr lang="en-US" sz="1600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1600" dirty="0" err="1">
                <a:latin typeface="Calibri" pitchFamily="34" charset="0"/>
                <a:ea typeface="Times New Roman" pitchFamily="18" charset="0"/>
                <a:cs typeface="Tahoma" pitchFamily="34" charset="0"/>
              </a:rPr>
              <a:t>administrasi</a:t>
            </a:r>
            <a:r>
              <a:rPr lang="en-US" sz="1600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;</a:t>
            </a:r>
            <a:endParaRPr lang="en-US" sz="1600" dirty="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  <a:p>
            <a:pPr marL="342900" indent="-342900">
              <a:buFont typeface="Corbel" pitchFamily="34" charset="0"/>
              <a:buAutoNum type="arabicPeriod"/>
            </a:pPr>
            <a:r>
              <a:rPr lang="en-US" sz="1600" dirty="0" err="1" smtClean="0">
                <a:latin typeface="Calibri" pitchFamily="34" charset="0"/>
                <a:ea typeface="Times New Roman" pitchFamily="18" charset="0"/>
                <a:cs typeface="Tahoma" pitchFamily="34" charset="0"/>
              </a:rPr>
              <a:t>Melakukan</a:t>
            </a:r>
            <a:r>
              <a:rPr lang="en-US" sz="1600" dirty="0" smtClean="0">
                <a:latin typeface="Calibri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1600" b="1" i="1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by pass</a:t>
            </a:r>
            <a:r>
              <a:rPr lang="en-US" sz="1600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.</a:t>
            </a:r>
            <a:endParaRPr lang="en-US" sz="1600" dirty="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32040" y="826254"/>
            <a:ext cx="4032448" cy="37548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id-ID" sz="1400" b="1" dirty="0"/>
              <a:t>Khusu</a:t>
            </a:r>
            <a:r>
              <a:rPr lang="en-US" sz="1400" b="1" dirty="0"/>
              <a:t>s</a:t>
            </a:r>
            <a:r>
              <a:rPr lang="id-ID" sz="1400" b="1" dirty="0"/>
              <a:t> untuk industri  Sawit </a:t>
            </a:r>
            <a:r>
              <a:rPr lang="id-ID" sz="1400" dirty="0"/>
              <a:t>yang menerapkan </a:t>
            </a:r>
            <a:r>
              <a:rPr lang="id-ID" sz="1400" i="1" dirty="0"/>
              <a:t>Land Application</a:t>
            </a:r>
            <a:r>
              <a:rPr lang="id-ID" sz="1400" dirty="0"/>
              <a:t> (LA) harus memenuhi ketentuan teknis: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400" dirty="0"/>
              <a:t>Dilakukan pada lahan selain lahan gambut;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400" dirty="0"/>
              <a:t>Dilakukan pada lahan selain lahan dengan permea bilitas lebih besar 15 cm/jam;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400" dirty="0"/>
              <a:t>Dilakukan pada lahan selain lahan dengan permea bilitas kurang 1,5 cm/jam;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400" dirty="0"/>
              <a:t>Tidak boleh dilaksanakan pada lahan dengan kedalaman air tanah kurang dari 2 meter;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400" dirty="0"/>
              <a:t>Tidak ada air larian (</a:t>
            </a:r>
            <a:r>
              <a:rPr lang="id-ID" sz="1400" i="1" dirty="0"/>
              <a:t>run off</a:t>
            </a:r>
            <a:r>
              <a:rPr lang="id-ID" sz="1400" dirty="0"/>
              <a:t>) yang masuk ke sungai ;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400" dirty="0"/>
              <a:t>Tidak melakukan pengenceran air limbah yang dimanfaatkan; 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400" dirty="0"/>
              <a:t>Tidak membuang air limbah pada tanah di luar lokasi yang ditetapkan dalam Keputusan;</a:t>
            </a:r>
          </a:p>
          <a:p>
            <a:pPr marL="342900" lvl="0" indent="-342900">
              <a:buFont typeface="+mj-lt"/>
              <a:buAutoNum type="arabicPeriod"/>
            </a:pPr>
            <a:r>
              <a:rPr lang="id-ID" sz="1400" dirty="0"/>
              <a:t>Tidak membuang air limbah ke sungai bila melebihi ketentuan yang berlaku.</a:t>
            </a:r>
          </a:p>
        </p:txBody>
      </p:sp>
    </p:spTree>
    <p:extLst>
      <p:ext uri="{BB962C8B-B14F-4D97-AF65-F5344CB8AC3E}">
        <p14:creationId xmlns="" xmlns:p14="http://schemas.microsoft.com/office/powerpoint/2010/main" val="266845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2857500" y="2000250"/>
            <a:ext cx="5214938" cy="16541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id-ID" sz="5400" smtClean="0">
                <a:latin typeface="Cooper Black" pitchFamily="18" charset="0"/>
              </a:rPr>
              <a:t>Terima Kasih 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10800000" flipV="1">
            <a:off x="0" y="2928938"/>
            <a:ext cx="800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084" name="Picture 7" descr="kalpataru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142875"/>
            <a:ext cx="12525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180975" y="3643313"/>
            <a:ext cx="2500313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46086" name="Picture 5" descr="PROPER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000125"/>
            <a:ext cx="2357437" cy="11414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1431131" y="4286250"/>
            <a:ext cx="6000750" cy="17145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 sz="1600" dirty="0" smtClean="0">
                <a:solidFill>
                  <a:srgbClr val="C00000"/>
                </a:solidFill>
              </a:rPr>
              <a:t>Sekretariat PROPER</a:t>
            </a:r>
            <a:br>
              <a:rPr lang="id-ID" sz="1600" dirty="0" smtClean="0">
                <a:solidFill>
                  <a:srgbClr val="C00000"/>
                </a:solidFill>
              </a:rPr>
            </a:br>
            <a:r>
              <a:rPr lang="id-ID" sz="1600" dirty="0" smtClean="0">
                <a:solidFill>
                  <a:srgbClr val="C00000"/>
                </a:solidFill>
              </a:rPr>
              <a:t>Gedung B Lantai </a:t>
            </a:r>
            <a:r>
              <a:rPr lang="en-US" sz="1600" dirty="0" smtClean="0">
                <a:solidFill>
                  <a:srgbClr val="C00000"/>
                </a:solidFill>
              </a:rPr>
              <a:t>4</a:t>
            </a:r>
            <a:r>
              <a:rPr lang="id-ID" sz="1600" dirty="0" smtClean="0">
                <a:solidFill>
                  <a:srgbClr val="C00000"/>
                </a:solidFill>
              </a:rPr>
              <a:t/>
            </a:r>
            <a:br>
              <a:rPr lang="id-ID" sz="1600" dirty="0" smtClean="0">
                <a:solidFill>
                  <a:srgbClr val="C00000"/>
                </a:solidFill>
              </a:rPr>
            </a:br>
            <a:r>
              <a:rPr lang="id-ID" sz="1600" dirty="0" smtClean="0">
                <a:solidFill>
                  <a:srgbClr val="C00000"/>
                </a:solidFill>
              </a:rPr>
              <a:t>Kementerian Lingkungan Hidup</a:t>
            </a:r>
            <a:br>
              <a:rPr lang="id-ID" sz="1600" dirty="0" smtClean="0">
                <a:solidFill>
                  <a:srgbClr val="C00000"/>
                </a:solidFill>
              </a:rPr>
            </a:br>
            <a:r>
              <a:rPr lang="id-ID" sz="1600" dirty="0" smtClean="0">
                <a:solidFill>
                  <a:srgbClr val="C00000"/>
                </a:solidFill>
              </a:rPr>
              <a:t>Jl. D.I. Panjaitan Kav 24 Jakarta 13410</a:t>
            </a:r>
            <a:br>
              <a:rPr lang="id-ID" sz="1600" dirty="0" smtClean="0">
                <a:solidFill>
                  <a:srgbClr val="C00000"/>
                </a:solidFill>
              </a:rPr>
            </a:br>
            <a:r>
              <a:rPr lang="id-ID" sz="1600" dirty="0" smtClean="0">
                <a:solidFill>
                  <a:srgbClr val="C00000"/>
                </a:solidFill>
              </a:rPr>
              <a:t>Telp: 62-21-8520886</a:t>
            </a:r>
            <a:r>
              <a:rPr lang="en-US" sz="1600" dirty="0" smtClean="0">
                <a:solidFill>
                  <a:srgbClr val="C00000"/>
                </a:solidFill>
              </a:rPr>
              <a:t> |  </a:t>
            </a:r>
            <a:r>
              <a:rPr lang="id-ID" sz="1600" dirty="0" smtClean="0">
                <a:solidFill>
                  <a:srgbClr val="C00000"/>
                </a:solidFill>
              </a:rPr>
              <a:t>Fax : 62-21-8520886</a:t>
            </a:r>
            <a:br>
              <a:rPr lang="id-ID" sz="1600" dirty="0" smtClean="0">
                <a:solidFill>
                  <a:srgbClr val="C00000"/>
                </a:solidFill>
              </a:rPr>
            </a:br>
            <a:r>
              <a:rPr lang="id-ID" sz="1600" dirty="0" smtClean="0">
                <a:solidFill>
                  <a:srgbClr val="C00000"/>
                </a:solidFill>
              </a:rPr>
              <a:t>www.menlh.go.id/proper</a:t>
            </a:r>
            <a:br>
              <a:rPr lang="id-ID" sz="1600" dirty="0" smtClean="0">
                <a:solidFill>
                  <a:srgbClr val="C00000"/>
                </a:solidFill>
              </a:rPr>
            </a:br>
            <a:endParaRPr lang="id-ID" sz="1600" dirty="0" smtClean="0">
              <a:solidFill>
                <a:srgbClr val="C00000"/>
              </a:solidFill>
            </a:endParaRPr>
          </a:p>
        </p:txBody>
      </p:sp>
      <p:sp>
        <p:nvSpPr>
          <p:cNvPr id="8" name="Title 3"/>
          <p:cNvSpPr txBox="1">
            <a:spLocks/>
          </p:cNvSpPr>
          <p:nvPr/>
        </p:nvSpPr>
        <p:spPr bwMode="auto">
          <a:xfrm>
            <a:off x="500063" y="5143500"/>
            <a:ext cx="600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id-ID" sz="1600" b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/>
            </a:r>
            <a:br>
              <a:rPr lang="id-ID" sz="1600" b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</a:br>
            <a:endParaRPr lang="id-ID" sz="1600" b="1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27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1. Ketaatan Terhadap Izin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 smtClean="0">
                <a:solidFill>
                  <a:schemeClr val="accent1"/>
                </a:solidFill>
              </a:rPr>
              <a:t>Jenis Izin :</a:t>
            </a:r>
          </a:p>
          <a:p>
            <a:pPr marL="514350" indent="-514350">
              <a:buAutoNum type="arabicPeriod"/>
            </a:pPr>
            <a:r>
              <a:rPr lang="id-ID" dirty="0" smtClean="0"/>
              <a:t>Izin Pembuangan Air Limbah ke sumber air</a:t>
            </a:r>
          </a:p>
          <a:p>
            <a:pPr marL="514350" indent="-514350">
              <a:buAutoNum type="arabicPeriod"/>
            </a:pPr>
            <a:r>
              <a:rPr lang="id-ID" dirty="0" smtClean="0"/>
              <a:t>Izin Pembuangan Air Limbah ke Laut</a:t>
            </a:r>
          </a:p>
          <a:p>
            <a:pPr marL="514350" indent="-514350">
              <a:buAutoNum type="arabicPeriod"/>
            </a:pPr>
            <a:r>
              <a:rPr lang="id-ID" dirty="0" smtClean="0"/>
              <a:t>Izin Pemanfaatan Air Limbah untuk Aplikasi Lahan Industri Kelapa Sawit</a:t>
            </a:r>
          </a:p>
          <a:p>
            <a:pPr marL="514350" indent="-514350">
              <a:buAutoNum type="arabicPeriod"/>
            </a:pPr>
            <a:r>
              <a:rPr lang="id-ID" dirty="0" smtClean="0"/>
              <a:t>Izin injeksi Air Limbah ke Formasi untuk Industri Migas</a:t>
            </a:r>
          </a:p>
          <a:p>
            <a:pPr marL="0" indent="0">
              <a:buNone/>
            </a:pPr>
            <a:r>
              <a:rPr lang="id-ID" b="1" i="1" dirty="0" smtClean="0">
                <a:solidFill>
                  <a:srgbClr val="FF0000"/>
                </a:solidFill>
              </a:rPr>
              <a:t>Semua industri wajib memiliki izin sesuai dengan ketentuan yang dipersyaratkan untuk kegiatannya</a:t>
            </a:r>
            <a:endParaRPr lang="id-ID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072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04800" y="457200"/>
            <a:ext cx="4420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2400" b="1" dirty="0"/>
              <a:t>1</a:t>
            </a:r>
            <a:r>
              <a:rPr lang="en-US" sz="2400" b="1" dirty="0" smtClean="0"/>
              <a:t>. </a:t>
            </a:r>
            <a:r>
              <a:rPr lang="id-ID" sz="2400" b="1" dirty="0" smtClean="0"/>
              <a:t>Kriteria </a:t>
            </a:r>
            <a:r>
              <a:rPr lang="en-US" sz="2400" b="1" dirty="0" err="1" smtClean="0"/>
              <a:t>Ketaatan</a:t>
            </a:r>
            <a:r>
              <a:rPr lang="en-US" sz="2400" b="1" dirty="0" smtClean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Izin</a:t>
            </a:r>
            <a:endParaRPr lang="en-US" sz="24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46050" y="1658938"/>
            <a:ext cx="2428875" cy="714375"/>
            <a:chOff x="142844" y="1285860"/>
            <a:chExt cx="2428892" cy="714380"/>
          </a:xfrm>
        </p:grpSpPr>
        <p:sp>
          <p:nvSpPr>
            <p:cNvPr id="5" name="Rounded Rectangle 4"/>
            <p:cNvSpPr/>
            <p:nvPr/>
          </p:nvSpPr>
          <p:spPr>
            <a:xfrm>
              <a:off x="142844" y="1285860"/>
              <a:ext cx="2428892" cy="714380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648" name="TextBox 5"/>
            <p:cNvSpPr txBox="1">
              <a:spLocks noChangeArrowheads="1"/>
            </p:cNvSpPr>
            <p:nvPr/>
          </p:nvSpPr>
          <p:spPr bwMode="auto">
            <a:xfrm>
              <a:off x="962000" y="1390636"/>
              <a:ext cx="7296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Biru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57163" y="3609975"/>
            <a:ext cx="2428875" cy="714375"/>
            <a:chOff x="2928926" y="2000240"/>
            <a:chExt cx="2357454" cy="714380"/>
          </a:xfrm>
        </p:grpSpPr>
        <p:sp>
          <p:nvSpPr>
            <p:cNvPr id="8" name="Rounded Rectangle 7"/>
            <p:cNvSpPr/>
            <p:nvPr/>
          </p:nvSpPr>
          <p:spPr>
            <a:xfrm>
              <a:off x="2928926" y="2000240"/>
              <a:ext cx="2357454" cy="714380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644" name="TextBox 8"/>
            <p:cNvSpPr txBox="1">
              <a:spLocks noChangeArrowheads="1"/>
            </p:cNvSpPr>
            <p:nvPr/>
          </p:nvSpPr>
          <p:spPr bwMode="auto">
            <a:xfrm>
              <a:off x="3643306" y="2117716"/>
              <a:ext cx="103425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Merah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42875" y="5294313"/>
            <a:ext cx="2428875" cy="714375"/>
            <a:chOff x="5572132" y="2786058"/>
            <a:chExt cx="2000264" cy="714380"/>
          </a:xfrm>
        </p:grpSpPr>
        <p:sp>
          <p:nvSpPr>
            <p:cNvPr id="11" name="Rounded Rectangle 10"/>
            <p:cNvSpPr/>
            <p:nvPr/>
          </p:nvSpPr>
          <p:spPr>
            <a:xfrm>
              <a:off x="5572132" y="2786058"/>
              <a:ext cx="2000264" cy="714380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640" name="TextBox 11"/>
            <p:cNvSpPr txBox="1">
              <a:spLocks noChangeArrowheads="1"/>
            </p:cNvSpPr>
            <p:nvPr/>
          </p:nvSpPr>
          <p:spPr bwMode="auto">
            <a:xfrm>
              <a:off x="6077947" y="2908296"/>
              <a:ext cx="101502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</a:p>
          </p:txBody>
        </p:sp>
      </p:grpSp>
      <p:sp>
        <p:nvSpPr>
          <p:cNvPr id="26630" name="Rectangle 12"/>
          <p:cNvSpPr>
            <a:spLocks noChangeArrowheads="1"/>
          </p:cNvSpPr>
          <p:nvPr/>
        </p:nvSpPr>
        <p:spPr bwMode="auto">
          <a:xfrm>
            <a:off x="2867944" y="1516063"/>
            <a:ext cx="56644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id-ID" sz="2000" dirty="0" smtClean="0"/>
              <a:t>Mempunyai Izin Pembuangan Limbah Cair (</a:t>
            </a:r>
            <a:r>
              <a:rPr lang="id-ID" sz="2000" dirty="0"/>
              <a:t>IPLC) ke badan air  / Laut / </a:t>
            </a:r>
            <a:r>
              <a:rPr lang="id-ID" sz="2000" i="1" dirty="0"/>
              <a:t>Land Application</a:t>
            </a:r>
            <a:r>
              <a:rPr lang="id-ID" sz="2000" dirty="0"/>
              <a:t>;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/>
              <a:t>Izin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proses</a:t>
            </a:r>
            <a:r>
              <a:rPr lang="en-US" sz="2000" dirty="0"/>
              <a:t> </a:t>
            </a:r>
            <a:r>
              <a:rPr lang="en-US" sz="2000" dirty="0" err="1"/>
              <a:t>akhir</a:t>
            </a:r>
            <a:r>
              <a:rPr lang="en-US" sz="2000" dirty="0"/>
              <a:t> (</a:t>
            </a:r>
            <a:r>
              <a:rPr lang="en-US" sz="2000" dirty="0" err="1"/>
              <a:t>persyaratan</a:t>
            </a:r>
            <a:r>
              <a:rPr lang="en-US" sz="2000" dirty="0"/>
              <a:t> </a:t>
            </a:r>
            <a:r>
              <a:rPr lang="en-US" sz="2000" dirty="0" err="1"/>
              <a:t>izin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lengkap</a:t>
            </a:r>
            <a:r>
              <a:rPr lang="en-US" sz="2000" dirty="0"/>
              <a:t>)</a:t>
            </a:r>
            <a:endParaRPr lang="en-US" sz="2000" dirty="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26631" name="Rectangle 13"/>
          <p:cNvSpPr>
            <a:spLocks noChangeArrowheads="1"/>
          </p:cNvSpPr>
          <p:nvPr/>
        </p:nvSpPr>
        <p:spPr bwMode="auto">
          <a:xfrm>
            <a:off x="3428992" y="3743270"/>
            <a:ext cx="35004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dirty="0" smtClean="0">
                <a:latin typeface="Calibri" pitchFamily="34" charset="0"/>
                <a:ea typeface="Times New Roman" pitchFamily="18" charset="0"/>
                <a:cs typeface="Tahoma" pitchFamily="34" charset="0"/>
              </a:rPr>
              <a:t>----------------------</a:t>
            </a:r>
            <a:endParaRPr lang="en-US" sz="2000" dirty="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60674" y="5343107"/>
            <a:ext cx="56717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dirty="0"/>
              <a:t>Tidak mempunyai </a:t>
            </a:r>
            <a:r>
              <a:rPr lang="id-ID" sz="2000" dirty="0" smtClean="0"/>
              <a:t>Izin Pembuangan Air Limbah (</a:t>
            </a:r>
            <a:r>
              <a:rPr lang="id-ID" sz="2000" dirty="0"/>
              <a:t>IPLC) ke badan air  / Laut / </a:t>
            </a:r>
            <a:r>
              <a:rPr lang="id-ID" sz="2000" i="1" dirty="0" smtClean="0"/>
              <a:t>Land Application </a:t>
            </a:r>
            <a:r>
              <a:rPr lang="id-ID" sz="2000" dirty="0" smtClean="0"/>
              <a:t>(LA) ;</a:t>
            </a:r>
            <a:r>
              <a:rPr lang="en-US" dirty="0" smtClean="0">
                <a:latin typeface="Calibri"/>
                <a:ea typeface="Times New Roman"/>
                <a:cs typeface="Tahoma"/>
              </a:rPr>
              <a:t>  </a:t>
            </a:r>
            <a:endParaRPr lang="en-US" dirty="0">
              <a:latin typeface="Times New Roman"/>
              <a:ea typeface="Times New Roman"/>
              <a:cs typeface="Tahom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428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2. Ketaatan Terhadap Titik Penaatan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 smtClean="0">
                <a:solidFill>
                  <a:schemeClr val="accent1"/>
                </a:solidFill>
              </a:rPr>
              <a:t>Titik Penaatan </a:t>
            </a:r>
            <a:r>
              <a:rPr lang="id-ID" b="1" dirty="0">
                <a:solidFill>
                  <a:schemeClr val="accent1"/>
                </a:solidFill>
              </a:rPr>
              <a:t>: </a:t>
            </a:r>
            <a:endParaRPr lang="id-ID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id-ID" b="1" dirty="0" smtClean="0">
                <a:solidFill>
                  <a:schemeClr val="accent3"/>
                </a:solidFill>
              </a:rPr>
              <a:t>“satu </a:t>
            </a:r>
            <a:r>
              <a:rPr lang="id-ID" b="1" dirty="0">
                <a:solidFill>
                  <a:schemeClr val="accent3"/>
                </a:solidFill>
              </a:rPr>
              <a:t>lokasi atau lebih yang dijadikan acuan untuk pemantauan dalam rangka penaatan baku mutu air </a:t>
            </a:r>
            <a:r>
              <a:rPr lang="id-ID" b="1" dirty="0" smtClean="0">
                <a:solidFill>
                  <a:schemeClr val="accent3"/>
                </a:solidFill>
              </a:rPr>
              <a:t>limbah”</a:t>
            </a:r>
          </a:p>
          <a:p>
            <a:pPr marL="0" indent="0">
              <a:buNone/>
            </a:pPr>
            <a:endParaRPr lang="id-ID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d-ID" b="1" i="1" dirty="0" smtClean="0">
                <a:solidFill>
                  <a:srgbClr val="FF0000"/>
                </a:solidFill>
              </a:rPr>
              <a:t>Semua industri wajib memantau seluruh titik penaatan pembuangan dan/ atau pemanfaatan air limbah ke lingkungan</a:t>
            </a:r>
            <a:endParaRPr lang="id-ID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531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14313" y="357166"/>
            <a:ext cx="68396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2800" b="1" dirty="0" smtClean="0">
                <a:ea typeface="Times New Roman" pitchFamily="18" charset="0"/>
                <a:cs typeface="Tahoma" pitchFamily="34" charset="0"/>
              </a:rPr>
              <a:t>2. Kriteria </a:t>
            </a:r>
            <a:r>
              <a:rPr lang="en-US" sz="2800" b="1" dirty="0" err="1" smtClean="0">
                <a:ea typeface="Times New Roman" pitchFamily="18" charset="0"/>
                <a:cs typeface="Tahoma" pitchFamily="34" charset="0"/>
              </a:rPr>
              <a:t>Ketaatan</a:t>
            </a:r>
            <a:r>
              <a:rPr lang="en-US" sz="2800" b="1" dirty="0" smtClean="0">
                <a:ea typeface="Times New Roman" pitchFamily="18" charset="0"/>
                <a:cs typeface="Tahoma" pitchFamily="34" charset="0"/>
              </a:rPr>
              <a:t> </a:t>
            </a:r>
            <a:r>
              <a:rPr lang="en-US" sz="2800" b="1" dirty="0" err="1">
                <a:ea typeface="Times New Roman" pitchFamily="18" charset="0"/>
                <a:cs typeface="Tahoma" pitchFamily="34" charset="0"/>
              </a:rPr>
              <a:t>Terhadap</a:t>
            </a:r>
            <a:r>
              <a:rPr lang="en-US" sz="2800" b="1" dirty="0">
                <a:ea typeface="Times New Roman" pitchFamily="18" charset="0"/>
                <a:cs typeface="Tahoma" pitchFamily="34" charset="0"/>
              </a:rPr>
              <a:t> </a:t>
            </a:r>
            <a:r>
              <a:rPr lang="en-US" sz="2800" b="1" dirty="0" err="1">
                <a:ea typeface="Times New Roman" pitchFamily="18" charset="0"/>
                <a:cs typeface="Tahoma" pitchFamily="34" charset="0"/>
              </a:rPr>
              <a:t>Titik</a:t>
            </a:r>
            <a:r>
              <a:rPr lang="en-US" sz="2800" b="1" dirty="0">
                <a:ea typeface="Times New Roman" pitchFamily="18" charset="0"/>
                <a:cs typeface="Tahoma" pitchFamily="34" charset="0"/>
              </a:rPr>
              <a:t> </a:t>
            </a:r>
            <a:r>
              <a:rPr lang="en-US" sz="2800" b="1" dirty="0" err="1">
                <a:ea typeface="Times New Roman" pitchFamily="18" charset="0"/>
                <a:cs typeface="Tahoma" pitchFamily="34" charset="0"/>
              </a:rPr>
              <a:t>Penaatan</a:t>
            </a:r>
            <a:r>
              <a:rPr lang="en-US" sz="2800" b="1" dirty="0">
                <a:ea typeface="Times New Roman" pitchFamily="18" charset="0"/>
                <a:cs typeface="Tahoma" pitchFamily="34" charset="0"/>
              </a:rPr>
              <a:t> </a:t>
            </a:r>
            <a:endParaRPr lang="en-US" sz="2800" dirty="0">
              <a:latin typeface="Times New Roman" pitchFamily="18" charset="0"/>
              <a:ea typeface="Times New Roman" pitchFamily="18" charset="0"/>
              <a:cs typeface="Tahoma" pitchFamily="34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57158" y="1195612"/>
            <a:ext cx="2428875" cy="1000125"/>
            <a:chOff x="142844" y="1285860"/>
            <a:chExt cx="2428892" cy="714380"/>
          </a:xfrm>
        </p:grpSpPr>
        <p:sp>
          <p:nvSpPr>
            <p:cNvPr id="4" name="Rounded Rectangle 3"/>
            <p:cNvSpPr/>
            <p:nvPr/>
          </p:nvSpPr>
          <p:spPr>
            <a:xfrm>
              <a:off x="142844" y="1285860"/>
              <a:ext cx="2428892" cy="714380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405" name="TextBox 4"/>
            <p:cNvSpPr txBox="1">
              <a:spLocks noChangeArrowheads="1"/>
            </p:cNvSpPr>
            <p:nvPr/>
          </p:nvSpPr>
          <p:spPr bwMode="auto">
            <a:xfrm>
              <a:off x="1000100" y="1428736"/>
              <a:ext cx="72968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Biru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14313" y="4084674"/>
            <a:ext cx="2428875" cy="928687"/>
            <a:chOff x="2928926" y="2000240"/>
            <a:chExt cx="2357454" cy="714380"/>
          </a:xfrm>
        </p:grpSpPr>
        <p:sp>
          <p:nvSpPr>
            <p:cNvPr id="6" name="Rounded Rectangle 5"/>
            <p:cNvSpPr/>
            <p:nvPr/>
          </p:nvSpPr>
          <p:spPr>
            <a:xfrm>
              <a:off x="2928926" y="2000240"/>
              <a:ext cx="2357454" cy="714380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401" name="TextBox 6"/>
            <p:cNvSpPr txBox="1">
              <a:spLocks noChangeArrowheads="1"/>
            </p:cNvSpPr>
            <p:nvPr/>
          </p:nvSpPr>
          <p:spPr bwMode="auto">
            <a:xfrm>
              <a:off x="3571868" y="2143116"/>
              <a:ext cx="103425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Merah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57175" y="5647234"/>
            <a:ext cx="2428875" cy="1055057"/>
            <a:chOff x="214313" y="4874290"/>
            <a:chExt cx="2428875" cy="1055057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214313" y="4874290"/>
              <a:ext cx="2428875" cy="1000125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397" name="TextBox 8"/>
            <p:cNvSpPr txBox="1">
              <a:spLocks noChangeArrowheads="1"/>
            </p:cNvSpPr>
            <p:nvPr/>
          </p:nvSpPr>
          <p:spPr bwMode="auto">
            <a:xfrm>
              <a:off x="821532" y="5283021"/>
              <a:ext cx="1232517" cy="646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sp>
        <p:nvSpPr>
          <p:cNvPr id="16390" name="Rectangle 12"/>
          <p:cNvSpPr>
            <a:spLocks noChangeArrowheads="1"/>
          </p:cNvSpPr>
          <p:nvPr/>
        </p:nvSpPr>
        <p:spPr bwMode="auto">
          <a:xfrm>
            <a:off x="3071834" y="1052736"/>
            <a:ext cx="564357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 smtClean="0"/>
              <a:t>Memantau</a:t>
            </a:r>
            <a:r>
              <a:rPr lang="en-US" sz="2400" dirty="0" smtClean="0"/>
              <a:t>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titik</a:t>
            </a:r>
            <a:r>
              <a:rPr lang="en-US" sz="2400" dirty="0" smtClean="0"/>
              <a:t> </a:t>
            </a:r>
            <a:r>
              <a:rPr lang="en-US" sz="2400" dirty="0" err="1" smtClean="0"/>
              <a:t>penaatan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/</a:t>
            </a:r>
            <a:r>
              <a:rPr lang="en-US" sz="2400" dirty="0" err="1" smtClean="0"/>
              <a:t>atau</a:t>
            </a:r>
            <a:r>
              <a:rPr lang="en-US" sz="2400" dirty="0" smtClean="0"/>
              <a:t> air </a:t>
            </a:r>
            <a:r>
              <a:rPr lang="en-US" sz="2400" dirty="0" err="1" smtClean="0"/>
              <a:t>buangan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dikelola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endParaRPr lang="en-US" sz="2400" dirty="0">
              <a:latin typeface="Calibri" pitchFamily="34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91" name="Rectangle 13"/>
          <p:cNvSpPr>
            <a:spLocks noChangeArrowheads="1"/>
          </p:cNvSpPr>
          <p:nvPr/>
        </p:nvSpPr>
        <p:spPr bwMode="auto">
          <a:xfrm>
            <a:off x="3143252" y="4270411"/>
            <a:ext cx="36845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2400" dirty="0">
                <a:latin typeface="Calibri" pitchFamily="34" charset="0"/>
                <a:ea typeface="Times New Roman" pitchFamily="18" charset="0"/>
                <a:cs typeface="Tahoma" pitchFamily="34" charset="0"/>
              </a:rPr>
              <a:t>-------------------------------------</a:t>
            </a:r>
            <a:endParaRPr lang="en-US" sz="2400" dirty="0">
              <a:latin typeface="Calibri" pitchFamily="34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16392" name="Rectangle 14"/>
          <p:cNvSpPr>
            <a:spLocks noChangeArrowheads="1"/>
          </p:cNvSpPr>
          <p:nvPr/>
        </p:nvSpPr>
        <p:spPr bwMode="auto">
          <a:xfrm>
            <a:off x="3071834" y="5642315"/>
            <a:ext cx="578644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200" dirty="0" err="1" smtClean="0"/>
              <a:t>Terdapat</a:t>
            </a:r>
            <a:r>
              <a:rPr lang="en-US" sz="2200" dirty="0" smtClean="0"/>
              <a:t> </a:t>
            </a:r>
            <a:r>
              <a:rPr lang="en-US" sz="2200" dirty="0" err="1" smtClean="0"/>
              <a:t>titik</a:t>
            </a:r>
            <a:r>
              <a:rPr lang="en-US" sz="2200" dirty="0" smtClean="0"/>
              <a:t> </a:t>
            </a:r>
            <a:r>
              <a:rPr lang="en-US" sz="2200" dirty="0" err="1" smtClean="0"/>
              <a:t>penaatan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/</a:t>
            </a:r>
            <a:r>
              <a:rPr lang="en-US" sz="2200" dirty="0" err="1" smtClean="0"/>
              <a:t>atau</a:t>
            </a:r>
            <a:r>
              <a:rPr lang="en-US" sz="2200" dirty="0" smtClean="0"/>
              <a:t> air </a:t>
            </a:r>
            <a:r>
              <a:rPr lang="en-US" sz="2200" dirty="0" err="1" smtClean="0"/>
              <a:t>buangan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tidak</a:t>
            </a:r>
            <a:r>
              <a:rPr lang="en-US" sz="2200" dirty="0" smtClean="0"/>
              <a:t> </a:t>
            </a:r>
            <a:r>
              <a:rPr lang="en-US" sz="2200" dirty="0" err="1" smtClean="0"/>
              <a:t>pernah</a:t>
            </a:r>
            <a:r>
              <a:rPr lang="en-US" sz="2200" dirty="0" smtClean="0"/>
              <a:t> </a:t>
            </a:r>
            <a:r>
              <a:rPr lang="en-US" sz="2200" dirty="0" err="1" smtClean="0"/>
              <a:t>dipantau</a:t>
            </a:r>
            <a:r>
              <a:rPr lang="en-US" sz="2200" dirty="0" smtClean="0"/>
              <a:t> </a:t>
            </a:r>
            <a:r>
              <a:rPr lang="en-US" sz="2200" dirty="0" err="1" smtClean="0"/>
              <a:t>selama</a:t>
            </a:r>
            <a:r>
              <a:rPr lang="en-US" sz="2200" dirty="0" smtClean="0"/>
              <a:t> </a:t>
            </a:r>
            <a:r>
              <a:rPr lang="en-US" sz="2200" dirty="0" err="1" smtClean="0"/>
              <a:t>periode</a:t>
            </a:r>
            <a:r>
              <a:rPr lang="en-US" sz="2200" dirty="0" smtClean="0"/>
              <a:t> </a:t>
            </a:r>
            <a:r>
              <a:rPr lang="en-US" sz="2200" dirty="0" err="1" smtClean="0"/>
              <a:t>penilaian</a:t>
            </a:r>
            <a:endParaRPr lang="id-ID" sz="22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451665"/>
            <a:ext cx="85011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buFont typeface="+mj-lt"/>
              <a:buAutoNum type="alphaLcPeriod"/>
            </a:pPr>
            <a:r>
              <a:rPr lang="en-US" sz="1600" dirty="0" err="1" smtClean="0"/>
              <a:t>Bagi</a:t>
            </a:r>
            <a:r>
              <a:rPr lang="en-US" sz="1600" dirty="0" smtClean="0"/>
              <a:t> </a:t>
            </a:r>
            <a:r>
              <a:rPr lang="en-US" sz="1600" dirty="0" err="1" smtClean="0"/>
              <a:t>Industri</a:t>
            </a:r>
            <a:r>
              <a:rPr lang="en-US" sz="1600" dirty="0" smtClean="0"/>
              <a:t> yang </a:t>
            </a:r>
            <a:r>
              <a:rPr lang="en-US" sz="1600" dirty="0" err="1" smtClean="0"/>
              <a:t>pengelolaan</a:t>
            </a:r>
            <a:r>
              <a:rPr lang="en-US" sz="1600" dirty="0" smtClean="0"/>
              <a:t> air </a:t>
            </a:r>
            <a:r>
              <a:rPr lang="en-US" sz="1600" dirty="0" err="1" smtClean="0"/>
              <a:t>limbahnya</a:t>
            </a:r>
            <a:r>
              <a:rPr lang="en-US" sz="1600" dirty="0" smtClean="0"/>
              <a:t> </a:t>
            </a:r>
            <a:r>
              <a:rPr lang="en-US" sz="1600" dirty="0" err="1" smtClean="0"/>
              <a:t>diserahkan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</a:t>
            </a:r>
            <a:r>
              <a:rPr lang="en-US" sz="1600" dirty="0" err="1" smtClean="0"/>
              <a:t>kawasan</a:t>
            </a:r>
            <a:r>
              <a:rPr lang="en-US" sz="1600" dirty="0" smtClean="0"/>
              <a:t> </a:t>
            </a:r>
            <a:r>
              <a:rPr lang="en-US" sz="1600" dirty="0" err="1" smtClean="0"/>
              <a:t>industri</a:t>
            </a:r>
            <a:r>
              <a:rPr lang="en-US" sz="1600" dirty="0" smtClean="0"/>
              <a:t> </a:t>
            </a:r>
            <a:r>
              <a:rPr lang="en-US" sz="1600" dirty="0" err="1" smtClean="0"/>
              <a:t>pengolah</a:t>
            </a:r>
            <a:r>
              <a:rPr lang="en-US" sz="1600" dirty="0" smtClean="0"/>
              <a:t> air </a:t>
            </a:r>
            <a:r>
              <a:rPr lang="en-US" sz="1600" dirty="0" err="1" smtClean="0"/>
              <a:t>limbah</a:t>
            </a:r>
            <a:r>
              <a:rPr lang="en-US" sz="1600" dirty="0" smtClean="0"/>
              <a:t> </a:t>
            </a:r>
            <a:r>
              <a:rPr lang="en-US" sz="1600" dirty="0" err="1" smtClean="0"/>
              <a:t>tingkat</a:t>
            </a:r>
            <a:r>
              <a:rPr lang="en-US" sz="1600" dirty="0" smtClean="0"/>
              <a:t> </a:t>
            </a:r>
            <a:r>
              <a:rPr lang="en-US" sz="1600" dirty="0" err="1" smtClean="0"/>
              <a:t>ketaatan</a:t>
            </a:r>
            <a:r>
              <a:rPr lang="en-US" sz="1600" dirty="0" smtClean="0"/>
              <a:t> 100%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sz="1600" dirty="0" err="1" smtClean="0"/>
              <a:t>Bagi</a:t>
            </a:r>
            <a:r>
              <a:rPr lang="en-US" sz="1600" dirty="0" smtClean="0"/>
              <a:t> </a:t>
            </a:r>
            <a:r>
              <a:rPr lang="en-US" sz="1600" dirty="0" err="1" smtClean="0"/>
              <a:t>Industri</a:t>
            </a:r>
            <a:r>
              <a:rPr lang="en-US" sz="1600" dirty="0" smtClean="0"/>
              <a:t> </a:t>
            </a:r>
            <a:r>
              <a:rPr lang="en-US" sz="1600" dirty="0" err="1" smtClean="0"/>
              <a:t>Migas</a:t>
            </a:r>
            <a:r>
              <a:rPr lang="en-US" sz="1600" dirty="0" smtClean="0"/>
              <a:t> yang </a:t>
            </a:r>
            <a:r>
              <a:rPr lang="en-US" sz="1600" dirty="0" err="1" smtClean="0"/>
              <a:t>telah</a:t>
            </a:r>
            <a:r>
              <a:rPr lang="en-US" sz="1600" dirty="0" smtClean="0"/>
              <a:t> </a:t>
            </a: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injeksi</a:t>
            </a:r>
            <a:r>
              <a:rPr lang="en-US" sz="1600" dirty="0" smtClean="0"/>
              <a:t> </a:t>
            </a:r>
            <a:r>
              <a:rPr lang="id-ID" sz="1600" dirty="0" smtClean="0"/>
              <a:t>air terproduksi untuk kepentingan </a:t>
            </a:r>
            <a:r>
              <a:rPr lang="id-ID" sz="1600" i="1" dirty="0" smtClean="0"/>
              <a:t>pressure maintance</a:t>
            </a:r>
            <a:r>
              <a:rPr lang="id-ID" sz="1600" dirty="0" smtClean="0"/>
              <a:t> ke formasi </a:t>
            </a:r>
            <a:r>
              <a:rPr lang="en-US" sz="1600" dirty="0" err="1" smtClean="0"/>
              <a:t>maka</a:t>
            </a:r>
            <a:r>
              <a:rPr lang="en-US" sz="1600" dirty="0" smtClean="0"/>
              <a:t>  </a:t>
            </a:r>
            <a:r>
              <a:rPr lang="en-US" sz="1600" dirty="0" err="1" smtClean="0"/>
              <a:t>tingkat</a:t>
            </a:r>
            <a:r>
              <a:rPr lang="en-US" sz="1600" dirty="0" smtClean="0"/>
              <a:t> </a:t>
            </a:r>
            <a:r>
              <a:rPr lang="en-US" sz="1600" dirty="0" err="1" smtClean="0"/>
              <a:t>ketaatan</a:t>
            </a:r>
            <a:r>
              <a:rPr lang="en-US" sz="1600" dirty="0" smtClean="0"/>
              <a:t> 100%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sz="1600" dirty="0" err="1" smtClean="0"/>
              <a:t>Bagi</a:t>
            </a:r>
            <a:r>
              <a:rPr lang="en-US" sz="1600" dirty="0" smtClean="0"/>
              <a:t> </a:t>
            </a:r>
            <a:r>
              <a:rPr lang="en-US" sz="1600" dirty="0" err="1" smtClean="0"/>
              <a:t>industri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kembali</a:t>
            </a:r>
            <a:r>
              <a:rPr lang="en-US" sz="1600" dirty="0" smtClean="0"/>
              <a:t> (</a:t>
            </a:r>
            <a:r>
              <a:rPr lang="en-US" sz="1600" i="1" dirty="0" smtClean="0"/>
              <a:t>reuse/recycle</a:t>
            </a:r>
            <a:r>
              <a:rPr lang="en-US" sz="1600" dirty="0" smtClean="0"/>
              <a:t>) 100% air </a:t>
            </a:r>
            <a:r>
              <a:rPr lang="en-US" sz="1600" dirty="0" err="1" smtClean="0"/>
              <a:t>limbahnya</a:t>
            </a:r>
            <a:r>
              <a:rPr lang="en-US" sz="1600" dirty="0" smtClean="0"/>
              <a:t> </a:t>
            </a:r>
            <a:r>
              <a:rPr lang="en-US" sz="1600" dirty="0" err="1" smtClean="0"/>
              <a:t>maka</a:t>
            </a:r>
            <a:r>
              <a:rPr lang="en-US" sz="1600" dirty="0" smtClean="0"/>
              <a:t> </a:t>
            </a:r>
            <a:r>
              <a:rPr lang="en-US" sz="1600" dirty="0" err="1" smtClean="0"/>
              <a:t>tingkat</a:t>
            </a:r>
            <a:r>
              <a:rPr lang="en-US" sz="1600" dirty="0" smtClean="0"/>
              <a:t> </a:t>
            </a:r>
            <a:r>
              <a:rPr lang="en-US" sz="1600" dirty="0" err="1" smtClean="0"/>
              <a:t>ketaatan</a:t>
            </a:r>
            <a:r>
              <a:rPr lang="en-US" sz="1600" dirty="0" smtClean="0"/>
              <a:t> 100%</a:t>
            </a:r>
            <a:endParaRPr lang="id-ID" sz="1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57174" y="4997105"/>
            <a:ext cx="850110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id-ID" dirty="0" smtClean="0"/>
              <a:t>d. </a:t>
            </a:r>
            <a:r>
              <a:rPr lang="en-US" sz="1600" dirty="0" err="1"/>
              <a:t>Peringkat</a:t>
            </a:r>
            <a:r>
              <a:rPr lang="en-US" sz="1600" dirty="0"/>
              <a:t> </a:t>
            </a:r>
            <a:r>
              <a:rPr lang="en-US" sz="1600" dirty="0" err="1"/>
              <a:t>Merah</a:t>
            </a:r>
            <a:r>
              <a:rPr lang="en-US" sz="1600" dirty="0"/>
              <a:t>, </a:t>
            </a:r>
            <a:r>
              <a:rPr lang="en-US" sz="1600" dirty="0" err="1"/>
              <a:t>khusus</a:t>
            </a:r>
            <a:r>
              <a:rPr lang="en-US" sz="1600" dirty="0"/>
              <a:t> </a:t>
            </a:r>
            <a:r>
              <a:rPr lang="en-US" sz="1600" dirty="0" err="1"/>
              <a:t>industri</a:t>
            </a:r>
            <a:r>
              <a:rPr lang="en-US" sz="1600" dirty="0"/>
              <a:t> </a:t>
            </a:r>
            <a:r>
              <a:rPr lang="en-US" sz="1600" dirty="0" err="1"/>
              <a:t>sawit</a:t>
            </a:r>
            <a:r>
              <a:rPr lang="en-US" sz="1600" dirty="0"/>
              <a:t> yang </a:t>
            </a:r>
            <a:r>
              <a:rPr lang="en-US" sz="1600" dirty="0" err="1"/>
              <a:t>menerapkan</a:t>
            </a:r>
            <a:r>
              <a:rPr lang="en-US" sz="1600" dirty="0"/>
              <a:t> </a:t>
            </a:r>
            <a:r>
              <a:rPr lang="en-US" sz="1600" i="1" dirty="0" err="1"/>
              <a:t>Aplikasi</a:t>
            </a:r>
            <a:r>
              <a:rPr lang="en-US" sz="1600" i="1" dirty="0"/>
              <a:t> </a:t>
            </a:r>
            <a:r>
              <a:rPr lang="en-US" sz="1600" i="1" dirty="0" err="1"/>
              <a:t>lahan</a:t>
            </a:r>
            <a:r>
              <a:rPr lang="en-US" sz="1600" i="1" dirty="0"/>
              <a:t> (LA),</a:t>
            </a:r>
            <a:r>
              <a:rPr lang="en-US" sz="1600" dirty="0"/>
              <a:t> </a:t>
            </a:r>
            <a:r>
              <a:rPr lang="en-US" sz="1600" dirty="0" err="1"/>
              <a:t>ketaatan</a:t>
            </a:r>
            <a:r>
              <a:rPr lang="en-US" sz="1600" dirty="0"/>
              <a:t> </a:t>
            </a:r>
            <a:r>
              <a:rPr lang="en-US" sz="1600" dirty="0" err="1"/>
              <a:t>pemantauan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air </a:t>
            </a:r>
            <a:r>
              <a:rPr lang="en-US" sz="1600" dirty="0" err="1"/>
              <a:t>tanah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tanah</a:t>
            </a:r>
            <a:r>
              <a:rPr lang="en-US" sz="1600" dirty="0"/>
              <a:t> &lt; 100%,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berlaku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titik</a:t>
            </a:r>
            <a:r>
              <a:rPr lang="en-US" sz="1600" dirty="0"/>
              <a:t> </a:t>
            </a:r>
            <a:r>
              <a:rPr lang="en-US" sz="1600" dirty="0" err="1"/>
              <a:t>penaatan</a:t>
            </a:r>
            <a:r>
              <a:rPr lang="en-US" sz="1600" dirty="0"/>
              <a:t> air </a:t>
            </a:r>
            <a:r>
              <a:rPr lang="en-US" sz="1600" dirty="0" err="1"/>
              <a:t>limbah</a:t>
            </a:r>
            <a:endParaRPr lang="en-US" sz="1600" dirty="0"/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19365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90" grpId="0"/>
      <p:bldP spid="16391" grpId="0"/>
      <p:bldP spid="16392" grpId="0"/>
      <p:bldP spid="10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80528" y="188640"/>
            <a:ext cx="9468544" cy="114300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3. Ketaatan Terhadap Parameter Baku Mutu Air Limbah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Parameter</a:t>
            </a:r>
            <a:r>
              <a:rPr lang="id-ID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id-ID" sz="2000" dirty="0" smtClean="0"/>
              <a:t>:</a:t>
            </a:r>
          </a:p>
          <a:p>
            <a:pPr marL="0" lvl="0" indent="0">
              <a:buNone/>
            </a:pPr>
            <a:r>
              <a:rPr lang="id-ID" sz="2000" dirty="0" smtClean="0"/>
              <a:t> </a:t>
            </a:r>
            <a:r>
              <a:rPr lang="id-ID" sz="2000" dirty="0" smtClean="0">
                <a:solidFill>
                  <a:schemeClr val="accent3">
                    <a:lumMod val="50000"/>
                  </a:schemeClr>
                </a:solidFill>
              </a:rPr>
              <a:t>“unsur pencemar dalam air limbah yang wajib dipantau (diukur)”</a:t>
            </a:r>
          </a:p>
          <a:p>
            <a:pPr marL="0" lvl="0" indent="0">
              <a:buNone/>
            </a:pPr>
            <a:r>
              <a:rPr lang="id-ID" sz="2800" dirty="0" smtClean="0">
                <a:solidFill>
                  <a:srgbClr val="FF0000"/>
                </a:solidFill>
              </a:rPr>
              <a:t>Kewajiban Pengukuran :</a:t>
            </a:r>
          </a:p>
          <a:p>
            <a:pPr marL="457200" lvl="0" indent="-457200">
              <a:buAutoNum type="alphaLcPeriod"/>
            </a:pPr>
            <a:r>
              <a:rPr lang="id-ID" sz="2000" dirty="0" smtClean="0">
                <a:solidFill>
                  <a:srgbClr val="FF0000"/>
                </a:solidFill>
              </a:rPr>
              <a:t>Bulanan : parameter sesuai dalam baku mutu air limbah</a:t>
            </a:r>
          </a:p>
          <a:p>
            <a:pPr marL="457200" lvl="0" indent="-457200">
              <a:buAutoNum type="alphaLcPeriod"/>
            </a:pPr>
            <a:r>
              <a:rPr lang="id-ID" sz="2000" dirty="0" smtClean="0">
                <a:solidFill>
                  <a:srgbClr val="FF0000"/>
                </a:solidFill>
              </a:rPr>
              <a:t>Harian : sesuai yang dipersyaratkan per jenis industri misalnya : debit, pH, TSS  (untuk pertambangan) dan COD (untuk industri kimia)</a:t>
            </a:r>
            <a:endParaRPr lang="id-ID" sz="20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id-ID" sz="2800" dirty="0" smtClean="0"/>
              <a:t>Ketaatan </a:t>
            </a:r>
            <a:r>
              <a:rPr lang="id-ID" sz="2800" dirty="0"/>
              <a:t>parameter yang dipantau mengikuti hirarki : </a:t>
            </a:r>
            <a:endParaRPr lang="en-US" sz="2800" dirty="0"/>
          </a:p>
          <a:p>
            <a:pPr marL="685800" lvl="1" indent="-228600">
              <a:buFont typeface="+mj-lt"/>
              <a:buAutoNum type="alphaLcPeriod"/>
            </a:pPr>
            <a:r>
              <a:rPr lang="en-US" sz="2000" dirty="0"/>
              <a:t>Baku </a:t>
            </a:r>
            <a:r>
              <a:rPr lang="en-US" sz="2000" dirty="0" err="1" smtClean="0"/>
              <a:t>Mutu</a:t>
            </a:r>
            <a:r>
              <a:rPr lang="id-ID" sz="2000" dirty="0" smtClean="0"/>
              <a:t> Izin </a:t>
            </a:r>
            <a:r>
              <a:rPr lang="id-ID" sz="2000" dirty="0"/>
              <a:t>yang menetapkan Baku Mutu Air Limbah;</a:t>
            </a:r>
          </a:p>
          <a:p>
            <a:pPr marL="685800" lvl="1" indent="-228600">
              <a:buFont typeface="+mj-lt"/>
              <a:buAutoNum type="alphaLcPeriod"/>
            </a:pPr>
            <a:r>
              <a:rPr lang="en-US" sz="2000" dirty="0"/>
              <a:t>Baku </a:t>
            </a:r>
            <a:r>
              <a:rPr lang="en-US" sz="2000" dirty="0" err="1"/>
              <a:t>Mutu</a:t>
            </a:r>
            <a:r>
              <a:rPr lang="en-US" sz="2000" dirty="0"/>
              <a:t> </a:t>
            </a:r>
            <a:r>
              <a:rPr lang="id-ID" sz="2000" dirty="0"/>
              <a:t>Daerah (Spesifik);</a:t>
            </a:r>
          </a:p>
          <a:p>
            <a:pPr marL="685800" lvl="1" indent="-228600">
              <a:buFont typeface="+mj-lt"/>
              <a:buAutoNum type="alphaLcPeriod"/>
            </a:pPr>
            <a:r>
              <a:rPr lang="en-US" sz="2000" dirty="0"/>
              <a:t>Baku </a:t>
            </a:r>
            <a:r>
              <a:rPr lang="en-US" sz="2000" dirty="0" err="1"/>
              <a:t>Mutu</a:t>
            </a:r>
            <a:r>
              <a:rPr lang="en-US" sz="2000" dirty="0"/>
              <a:t> </a:t>
            </a:r>
            <a:r>
              <a:rPr lang="id-ID" sz="2000" dirty="0"/>
              <a:t>Nasional (Spesifik);</a:t>
            </a:r>
          </a:p>
          <a:p>
            <a:pPr marL="685800" lvl="1" indent="-228600">
              <a:buFont typeface="+mj-lt"/>
              <a:buAutoNum type="alphaLcPeriod"/>
            </a:pPr>
            <a:r>
              <a:rPr lang="en-US" sz="2000" dirty="0"/>
              <a:t>Baku </a:t>
            </a:r>
            <a:r>
              <a:rPr lang="en-US" sz="2000" dirty="0" err="1"/>
              <a:t>Mutu</a:t>
            </a:r>
            <a:r>
              <a:rPr lang="en-US" sz="2000" dirty="0"/>
              <a:t> </a:t>
            </a:r>
            <a:r>
              <a:rPr lang="id-ID" sz="2000" dirty="0"/>
              <a:t>yang tercantum dalam dokumen AMDAL</a:t>
            </a:r>
            <a:r>
              <a:rPr lang="en-US" sz="2000" dirty="0"/>
              <a:t>/</a:t>
            </a:r>
            <a:r>
              <a:rPr lang="id-ID" sz="2000" dirty="0"/>
              <a:t>UKL</a:t>
            </a:r>
            <a:r>
              <a:rPr lang="en-US" sz="2000" dirty="0"/>
              <a:t>-</a:t>
            </a:r>
            <a:r>
              <a:rPr lang="id-ID" sz="2000" dirty="0"/>
              <a:t>UPL;</a:t>
            </a:r>
          </a:p>
          <a:p>
            <a:pPr marL="685800" lvl="1" indent="-228600">
              <a:buFont typeface="+mj-lt"/>
              <a:buAutoNum type="alphaLcPeriod"/>
            </a:pPr>
            <a:r>
              <a:rPr lang="en-US" sz="2000" dirty="0"/>
              <a:t>Baku </a:t>
            </a:r>
            <a:r>
              <a:rPr lang="en-US" sz="2000" dirty="0" err="1"/>
              <a:t>Mutu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Kepmen</a:t>
            </a:r>
            <a:r>
              <a:rPr lang="en-US" sz="2000" dirty="0"/>
              <a:t> LH No. 51 LAMPIRAN C </a:t>
            </a:r>
            <a:r>
              <a:rPr lang="en-US" sz="2000" dirty="0" err="1"/>
              <a:t>Golongan</a:t>
            </a:r>
            <a:r>
              <a:rPr lang="en-US" sz="2000" dirty="0"/>
              <a:t> 1</a:t>
            </a:r>
            <a:endParaRPr lang="en-US" sz="2000" dirty="0">
              <a:cs typeface="Arial" pitchFamily="34" charset="0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128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Parameter Baku Mutu Air Limbah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sz="2800" dirty="0"/>
              <a:t>Khusus Rumah Sakit: parameter </a:t>
            </a:r>
            <a:r>
              <a:rPr lang="id-ID" sz="2800" dirty="0" smtClean="0"/>
              <a:t>sesuai </a:t>
            </a:r>
            <a:r>
              <a:rPr lang="id-ID" sz="2800" dirty="0"/>
              <a:t>Kepmen </a:t>
            </a:r>
            <a:r>
              <a:rPr lang="id-ID" sz="2800" dirty="0" smtClean="0"/>
              <a:t>Nomor 58 tahun </a:t>
            </a:r>
            <a:r>
              <a:rPr lang="id-ID" sz="2800" dirty="0"/>
              <a:t>1995 </a:t>
            </a:r>
            <a:r>
              <a:rPr lang="id-ID" sz="2800" dirty="0" smtClean="0"/>
              <a:t>: NH3 bebas, </a:t>
            </a:r>
            <a:r>
              <a:rPr lang="id-ID" sz="2800" dirty="0"/>
              <a:t>Fospat, pH, BOD, COD, TSS, E-Coli</a:t>
            </a:r>
            <a:r>
              <a:rPr lang="id-ID" sz="2800" dirty="0" smtClean="0"/>
              <a:t>.</a:t>
            </a:r>
          </a:p>
          <a:p>
            <a:pPr marL="0" indent="0">
              <a:buNone/>
            </a:pPr>
            <a:r>
              <a:rPr lang="id-ID" sz="2600" dirty="0" smtClean="0"/>
              <a:t>Tetapi </a:t>
            </a:r>
            <a:r>
              <a:rPr lang="id-ID" sz="2600" dirty="0"/>
              <a:t>untuk parameter </a:t>
            </a:r>
            <a:r>
              <a:rPr lang="id-ID" sz="2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NH3 bebas </a:t>
            </a:r>
            <a:r>
              <a:rPr lang="id-ID" sz="2600" dirty="0"/>
              <a:t>dan </a:t>
            </a:r>
            <a:r>
              <a:rPr lang="id-ID" sz="2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Fosfat</a:t>
            </a:r>
            <a:r>
              <a:rPr lang="id-ID" sz="2600" dirty="0"/>
              <a:t> tidak masuk dalam penilaian </a:t>
            </a:r>
            <a:endParaRPr lang="id-ID" sz="2600" dirty="0" smtClean="0"/>
          </a:p>
          <a:p>
            <a:pPr marL="0" indent="0">
              <a:buNone/>
            </a:pPr>
            <a:endParaRPr lang="id-ID" sz="2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lvl="0" indent="0">
              <a:buNone/>
            </a:pPr>
            <a:r>
              <a:rPr lang="id-ID" dirty="0" smtClean="0"/>
              <a:t>Industri yang belum memiliki BMAL spesifik :</a:t>
            </a:r>
          </a:p>
          <a:p>
            <a:pPr lvl="0"/>
            <a:r>
              <a:rPr lang="id-ID" sz="2400" dirty="0" smtClean="0"/>
              <a:t>Industri manufaktur Prasarana dan Jasa : pH, </a:t>
            </a:r>
            <a:r>
              <a:rPr lang="id-ID" sz="2400" dirty="0"/>
              <a:t>BOD, COD, </a:t>
            </a:r>
            <a:r>
              <a:rPr lang="id-ID" sz="2400" dirty="0" smtClean="0"/>
              <a:t>TSS</a:t>
            </a:r>
            <a:r>
              <a:rPr lang="id-ID" sz="2400" dirty="0"/>
              <a:t>, Minyak dan Lemak, NH3, Hg, Pb, Cd, Cr, Cr(+6), Ag, Zn, Sn, Ni, As, Cu; </a:t>
            </a:r>
            <a:endParaRPr lang="id-ID" sz="2400" dirty="0" smtClean="0"/>
          </a:p>
          <a:p>
            <a:pPr lvl="0"/>
            <a:r>
              <a:rPr lang="id-ID" sz="2400" dirty="0" smtClean="0"/>
              <a:t>Industri Agro : pH, BOD, COD, TSS, Minyak dan Lemak </a:t>
            </a:r>
            <a:r>
              <a:rPr lang="id-ID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(Industri Teh hanya pH, BOD, COD, TSS)</a:t>
            </a:r>
          </a:p>
          <a:p>
            <a:pPr lvl="0"/>
            <a:r>
              <a:rPr lang="id-ID" sz="2400" dirty="0" smtClean="0"/>
              <a:t>Industri Penambangan Mangan menggunakan BMAL industri tambang nikel</a:t>
            </a:r>
            <a:r>
              <a:rPr lang="id-ID" dirty="0" smtClean="0"/>
              <a:t> </a:t>
            </a:r>
          </a:p>
          <a:p>
            <a:pPr lvl="0"/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80939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214282" y="71414"/>
            <a:ext cx="67521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2800" b="1" dirty="0" smtClean="0"/>
              <a:t>3</a:t>
            </a:r>
            <a:r>
              <a:rPr lang="en-US" sz="2800" b="1" dirty="0" smtClean="0"/>
              <a:t>. </a:t>
            </a:r>
            <a:r>
              <a:rPr lang="id-ID" sz="2800" b="1" dirty="0" smtClean="0"/>
              <a:t>Kriteria </a:t>
            </a:r>
            <a:r>
              <a:rPr lang="en-US" sz="2800" b="1" dirty="0" err="1" smtClean="0"/>
              <a:t>Ketaatan</a:t>
            </a:r>
            <a:r>
              <a:rPr lang="en-US" sz="2800" b="1" dirty="0" smtClean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</a:t>
            </a:r>
            <a:r>
              <a:rPr lang="en-US" sz="2800" b="1" dirty="0" smtClean="0"/>
              <a:t>Parameter</a:t>
            </a:r>
            <a:r>
              <a:rPr lang="id-ID" sz="2800" b="1" dirty="0" smtClean="0"/>
              <a:t> (1)</a:t>
            </a:r>
            <a:r>
              <a:rPr lang="en-US" sz="2800" b="1" dirty="0" smtClean="0"/>
              <a:t> </a:t>
            </a: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97683034"/>
              </p:ext>
            </p:extLst>
          </p:nvPr>
        </p:nvGraphicFramePr>
        <p:xfrm>
          <a:off x="142874" y="1571612"/>
          <a:ext cx="3071803" cy="5212080"/>
        </p:xfrm>
        <a:graphic>
          <a:graphicData uri="http://schemas.openxmlformats.org/drawingml/2006/table">
            <a:tbl>
              <a:tblPr/>
              <a:tblGrid>
                <a:gridCol w="3071803"/>
              </a:tblGrid>
              <a:tr h="523605"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Memantau </a:t>
                      </a:r>
                      <a:r>
                        <a:rPr lang="id-ID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100%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seluruh parameter yang dipersyaratkan  sesuai dengan: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IPLC (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Izin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Pembuangan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Limbah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Cair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Baku 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Mutu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Nasional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Provinsi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Izin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Pemanfaatan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Air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Limbah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aplikasi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tanah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land </a:t>
                      </a:r>
                      <a:r>
                        <a:rPr lang="en-US" sz="180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aplication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endParaRPr lang="id-ID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Sawit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menerapkan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Aplikasi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lahan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(LA),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parameter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dipantau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air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limbah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di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aplikasi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air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&gt;90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%.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(Untuk parameter pH dan BOD harus terpantau)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88" marR="4908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87930297"/>
              </p:ext>
            </p:extLst>
          </p:nvPr>
        </p:nvGraphicFramePr>
        <p:xfrm>
          <a:off x="3428992" y="1531624"/>
          <a:ext cx="2500330" cy="5486400"/>
        </p:xfrm>
        <a:graphic>
          <a:graphicData uri="http://schemas.openxmlformats.org/drawingml/2006/table">
            <a:tbl>
              <a:tblPr/>
              <a:tblGrid>
                <a:gridCol w="2500330"/>
              </a:tblGrid>
              <a:tr h="523605"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emantau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&lt;100%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parameter 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dipersyaratkan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sesuai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IPLC (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Izin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Pembuangan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Limbah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Cair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Baku 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Mutu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Nasional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Provinsi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id-ID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Khusus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Sawit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menerapkan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Aplikasi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lahan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(LA),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parameter yang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dipantau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air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limbah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di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aplikasi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air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&lt;90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%.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(Untuk parameter pH dan BOD harus terpantau)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88" marR="4908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57950" y="1500174"/>
          <a:ext cx="2428892" cy="3017520"/>
        </p:xfrm>
        <a:graphic>
          <a:graphicData uri="http://schemas.openxmlformats.org/drawingml/2006/table">
            <a:tbl>
              <a:tblPr/>
              <a:tblGrid>
                <a:gridCol w="2428892"/>
              </a:tblGrid>
              <a:tr h="523605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Tidak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pernah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melakukan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pemantauan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seluruh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parameter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dipersyaratkan selama periode penilaian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sesuai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IPLC 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+mj-lt"/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Baku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Mutu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Nasional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Provinsi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Izin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Pemanfaatan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land </a:t>
                      </a:r>
                      <a:r>
                        <a:rPr lang="en-US" sz="180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aplication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id-ID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id-ID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9088" marR="4908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4313" y="714356"/>
            <a:ext cx="2928927" cy="714375"/>
            <a:chOff x="142844" y="1285860"/>
            <a:chExt cx="2428892" cy="714380"/>
          </a:xfrm>
        </p:grpSpPr>
        <p:sp>
          <p:nvSpPr>
            <p:cNvPr id="9" name="Rounded Rectangle 8"/>
            <p:cNvSpPr/>
            <p:nvPr/>
          </p:nvSpPr>
          <p:spPr>
            <a:xfrm>
              <a:off x="142844" y="1285860"/>
              <a:ext cx="2428892" cy="714380"/>
            </a:xfrm>
            <a:prstGeom prst="roundRect">
              <a:avLst/>
            </a:prstGeom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459" name="TextBox 9"/>
            <p:cNvSpPr txBox="1">
              <a:spLocks noChangeArrowheads="1"/>
            </p:cNvSpPr>
            <p:nvPr/>
          </p:nvSpPr>
          <p:spPr bwMode="auto">
            <a:xfrm>
              <a:off x="1077995" y="1390636"/>
              <a:ext cx="605113" cy="4616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Biru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357554" y="714356"/>
            <a:ext cx="2714644" cy="714375"/>
            <a:chOff x="2928926" y="1959797"/>
            <a:chExt cx="2357454" cy="714380"/>
          </a:xfrm>
        </p:grpSpPr>
        <p:sp>
          <p:nvSpPr>
            <p:cNvPr id="12" name="Rounded Rectangle 11"/>
            <p:cNvSpPr/>
            <p:nvPr/>
          </p:nvSpPr>
          <p:spPr>
            <a:xfrm>
              <a:off x="2928926" y="1959797"/>
              <a:ext cx="2357454" cy="714380"/>
            </a:xfrm>
            <a:prstGeom prst="roundRect">
              <a:avLst/>
            </a:prstGeom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455" name="TextBox 12"/>
            <p:cNvSpPr txBox="1">
              <a:spLocks noChangeArrowheads="1"/>
            </p:cNvSpPr>
            <p:nvPr/>
          </p:nvSpPr>
          <p:spPr bwMode="auto">
            <a:xfrm>
              <a:off x="3643306" y="2117716"/>
              <a:ext cx="103425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Merah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6286512" y="714356"/>
            <a:ext cx="2714636" cy="714375"/>
            <a:chOff x="6381755" y="2786058"/>
            <a:chExt cx="2000263" cy="714380"/>
          </a:xfrm>
        </p:grpSpPr>
        <p:sp>
          <p:nvSpPr>
            <p:cNvPr id="15" name="Rounded Rectangle 14"/>
            <p:cNvSpPr/>
            <p:nvPr/>
          </p:nvSpPr>
          <p:spPr>
            <a:xfrm>
              <a:off x="6381755" y="2786058"/>
              <a:ext cx="2000263" cy="714380"/>
            </a:xfrm>
            <a:prstGeom prst="roundRect">
              <a:avLst/>
            </a:prstGeom>
            <a:solidFill>
              <a:schemeClr val="tx1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451" name="TextBox 15"/>
            <p:cNvSpPr txBox="1">
              <a:spLocks noChangeArrowheads="1"/>
            </p:cNvSpPr>
            <p:nvPr/>
          </p:nvSpPr>
          <p:spPr bwMode="auto">
            <a:xfrm>
              <a:off x="7033624" y="2908296"/>
              <a:ext cx="101502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chemeClr val="bg1"/>
                  </a:solidFill>
                  <a:latin typeface="Corbel" pitchFamily="34" charset="0"/>
                </a:rPr>
                <a:t>Hitam</a:t>
              </a:r>
              <a:endParaRPr lang="en-US" sz="2400" b="1" dirty="0">
                <a:solidFill>
                  <a:schemeClr val="bg1"/>
                </a:solidFill>
                <a:latin typeface="Corbel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2088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1995</TotalTime>
  <Words>2099</Words>
  <Application>Microsoft Office PowerPoint</Application>
  <PresentationFormat>On-screen Show (4:3)</PresentationFormat>
  <Paragraphs>236</Paragraphs>
  <Slides>21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1_Office Theme</vt:lpstr>
      <vt:lpstr>Slide 1</vt:lpstr>
      <vt:lpstr>Aspek Penilaian</vt:lpstr>
      <vt:lpstr>1. Ketaatan Terhadap Izin </vt:lpstr>
      <vt:lpstr>Slide 4</vt:lpstr>
      <vt:lpstr>2. Ketaatan Terhadap Titik Penaatan </vt:lpstr>
      <vt:lpstr>Slide 6</vt:lpstr>
      <vt:lpstr>3. Ketaatan Terhadap Parameter Baku Mutu Air Limbah</vt:lpstr>
      <vt:lpstr>Parameter Baku Mutu Air Limbah</vt:lpstr>
      <vt:lpstr>Slide 9</vt:lpstr>
      <vt:lpstr>Slide 10</vt:lpstr>
      <vt:lpstr>4. Ketaatan Terhadap Pelaporan Data per-Parameter</vt:lpstr>
      <vt:lpstr>Slide 12</vt:lpstr>
      <vt:lpstr>Slide 13</vt:lpstr>
      <vt:lpstr>Slide 14</vt:lpstr>
      <vt:lpstr>5. Ketaatan Terhadap Baku Mutu Air Limbah</vt:lpstr>
      <vt:lpstr>Slide 16</vt:lpstr>
      <vt:lpstr>Slide 17</vt:lpstr>
      <vt:lpstr>Slide 18</vt:lpstr>
      <vt:lpstr>6. Ketaatan Terhadap Ketentuan Teknis</vt:lpstr>
      <vt:lpstr>Slide 20</vt:lpstr>
      <vt:lpstr>Sekretariat PROPER Gedung B Lantai 4 Kementerian Lingkungan Hidup Jl. D.I. Panjaitan Kav 24 Jakarta 13410 Telp: 62-21-8520886 |  Fax : 62-21-8520886 www.menlh.go.id/proper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Anton</dc:creator>
  <cp:lastModifiedBy>fujitsu</cp:lastModifiedBy>
  <cp:revision>140</cp:revision>
  <dcterms:created xsi:type="dcterms:W3CDTF">2012-04-04T06:26:12Z</dcterms:created>
  <dcterms:modified xsi:type="dcterms:W3CDTF">2013-03-22T02:31:10Z</dcterms:modified>
</cp:coreProperties>
</file>