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</p:sldMasterIdLst>
  <p:notesMasterIdLst>
    <p:notesMasterId r:id="rId12"/>
  </p:notesMasterIdLst>
  <p:handoutMasterIdLst>
    <p:handoutMasterId r:id="rId13"/>
  </p:handoutMasterIdLst>
  <p:sldIdLst>
    <p:sldId id="310" r:id="rId3"/>
    <p:sldId id="306" r:id="rId4"/>
    <p:sldId id="273" r:id="rId5"/>
    <p:sldId id="274" r:id="rId6"/>
    <p:sldId id="298" r:id="rId7"/>
    <p:sldId id="275" r:id="rId8"/>
    <p:sldId id="276" r:id="rId9"/>
    <p:sldId id="277" r:id="rId10"/>
    <p:sldId id="278" r:id="rId11"/>
  </p:sldIdLst>
  <p:sldSz cx="9144000" cy="6858000" type="screen4x3"/>
  <p:notesSz cx="6858000" cy="9947275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00CC"/>
    <a:srgbClr val="FF99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650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F0C34C-4708-41E8-9E81-7250907F81D8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BA08E-DBD4-40C0-975B-DAA42E618A1E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132158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C84FE-8069-42C8-B35D-C8363B051F76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20D9D3-D5E9-4876-AB34-2BEA3747ECF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51015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@nt – Nov. 2008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8BCCBB-D6FF-41F9-AF1F-84C422F04583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  <p:sp>
        <p:nvSpPr>
          <p:cNvPr id="39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4</a:t>
            </a:fld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7</a:t>
            </a:fld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8</a:t>
            </a:fld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9FF9A-EE4C-4182-9901-40F2DCB7D22C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0DD38-0031-4BA6-98B6-C6DF06E70109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038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152E7-D832-4FC0-AF12-181831036BD6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8E63A-F46A-4F21-83F2-2570FAA51D52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3806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7D5C7-B900-4694-99B4-913CCA5D5279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47B25-8D45-475B-BD7D-0795A6731B5F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8119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74EF3-674A-4A97-BB7A-0027981A57DF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43252-0A1C-452A-ACB9-19C59FF40CD5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7220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BB11C-C4FA-4723-A599-E7D83A1C60FE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BCF1-E888-47A7-AA38-7EFB8F395BA0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8063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6BA85-F0A2-4229-AABE-48288C55FF98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ED692-4C13-4366-BA4C-D915CB4FFDC7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90060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4F3F7-4DF9-4689-8FD5-26E98A66112E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2DA5F-162E-4DFA-9C08-D3729C99F1C9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39421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623BF-23FC-41E1-97EA-9F7EDF7DE9CA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3F621-3CDE-4E9A-B7B9-7D62AC7FBBC0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6784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455A5-A90F-4DFD-B54A-6C3C6A3EEB25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AB28D-C369-448C-8968-01B3AD607267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68340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44A5B-9B21-43D4-818B-ABB279BF064B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0B0CC-0E62-4433-9F7F-BC2CCA07E046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60627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1ADF9-9245-4D2C-931C-BC53C7659E9C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9D0EC-77F0-48A8-88BB-ECB652A581BB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11071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5461E-E271-4E19-9A2D-B557601D29A7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7F4B1-BAB5-4018-A2FC-068540E11C0E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0120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id-ID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741E61-ABB4-4D88-908F-70CAFB0F00F0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A1C5E7-38D3-4090-B3B3-108D270D29F5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042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5" y="2224088"/>
            <a:ext cx="8064896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algn="ctr"/>
            <a:r>
              <a:rPr lang="id-ID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KRITERIA P</a:t>
            </a:r>
            <a:r>
              <a:rPr lang="en-U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ROPER</a:t>
            </a:r>
          </a:p>
          <a:p>
            <a:pPr marL="342900" indent="-342900" algn="ctr"/>
            <a:r>
              <a:rPr lang="id-ID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PENGENDALIAN PENCEMARAN UDARA</a:t>
            </a:r>
            <a:endParaRPr lang="en-US" sz="3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ctr"/>
            <a:r>
              <a:rPr lang="en-U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2013</a:t>
            </a:r>
          </a:p>
          <a:p>
            <a:pPr marL="342900" indent="-342900" algn="ctr"/>
            <a:endParaRPr lang="en-US" sz="32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384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ASPEK  penilaian</a:t>
            </a:r>
          </a:p>
          <a:p>
            <a:pPr algn="ctr"/>
            <a:r>
              <a:rPr lang="id-ID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Penge</a:t>
            </a:r>
            <a:r>
              <a:rPr lang="en-US" sz="32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ndalian</a:t>
            </a: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 </a:t>
            </a:r>
            <a:r>
              <a:rPr lang="en-US" sz="32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Pencemaran</a:t>
            </a: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 </a:t>
            </a:r>
            <a:r>
              <a:rPr lang="en-US" sz="32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Udara</a:t>
            </a:r>
            <a:endParaRPr lang="id-ID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gray">
          <a:xfrm>
            <a:off x="467544" y="1803588"/>
            <a:ext cx="8352928" cy="48320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d-ID" sz="2800" b="1" dirty="0">
                <a:latin typeface="Calibri" pitchFamily="34" charset="0"/>
              </a:rPr>
              <a:t>K</a:t>
            </a:r>
            <a:r>
              <a:rPr lang="en-US" sz="2800" b="1" dirty="0" smtClean="0">
                <a:latin typeface="Calibri" pitchFamily="34" charset="0"/>
              </a:rPr>
              <a:t>e</a:t>
            </a:r>
            <a:r>
              <a:rPr lang="id-ID" sz="2800" b="1" dirty="0" smtClean="0">
                <a:latin typeface="Calibri" pitchFamily="34" charset="0"/>
              </a:rPr>
              <a:t>t</a:t>
            </a:r>
            <a:r>
              <a:rPr lang="en-US" sz="2800" b="1" dirty="0" err="1" smtClean="0">
                <a:latin typeface="Calibri" pitchFamily="34" charset="0"/>
              </a:rPr>
              <a:t>aatan</a:t>
            </a:r>
            <a:r>
              <a:rPr lang="en-US" sz="2800" b="1" dirty="0" smtClean="0">
                <a:latin typeface="Calibri" pitchFamily="34" charset="0"/>
              </a:rPr>
              <a:t> </a:t>
            </a:r>
            <a:r>
              <a:rPr lang="id-ID" sz="2800" b="1" dirty="0">
                <a:latin typeface="Calibri" pitchFamily="34" charset="0"/>
              </a:rPr>
              <a:t>t</a:t>
            </a:r>
            <a:r>
              <a:rPr lang="en-US" sz="2800" b="1" dirty="0" err="1">
                <a:latin typeface="Calibri" pitchFamily="34" charset="0"/>
              </a:rPr>
              <a:t>erhadap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id-ID" sz="2800" b="1" dirty="0" smtClean="0">
                <a:latin typeface="Calibri" pitchFamily="34" charset="0"/>
              </a:rPr>
              <a:t> Sumber Emisi  (Cerobong)</a:t>
            </a:r>
          </a:p>
          <a:p>
            <a:pPr marL="457200" indent="-457200">
              <a:buFont typeface="+mj-lt"/>
              <a:buAutoNum type="arabicPeriod"/>
            </a:pPr>
            <a:endParaRPr lang="id-ID" sz="2800" b="1" dirty="0"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800" b="1" dirty="0">
                <a:latin typeface="Calibri" pitchFamily="34" charset="0"/>
              </a:rPr>
              <a:t>K</a:t>
            </a:r>
            <a:r>
              <a:rPr lang="en-US" sz="2800" b="1" dirty="0">
                <a:latin typeface="Calibri" pitchFamily="34" charset="0"/>
              </a:rPr>
              <a:t>e</a:t>
            </a:r>
            <a:r>
              <a:rPr lang="id-ID" sz="2800" b="1" dirty="0">
                <a:latin typeface="Calibri" pitchFamily="34" charset="0"/>
              </a:rPr>
              <a:t>t</a:t>
            </a:r>
            <a:r>
              <a:rPr lang="en-US" sz="2800" b="1" dirty="0" err="1">
                <a:latin typeface="Calibri" pitchFamily="34" charset="0"/>
              </a:rPr>
              <a:t>aatan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</a:rPr>
              <a:t>Terhadap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id-ID" sz="2800" b="1" dirty="0">
                <a:latin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</a:rPr>
              <a:t>Jumlah</a:t>
            </a:r>
            <a:r>
              <a:rPr lang="en-US" sz="2800" b="1" dirty="0">
                <a:latin typeface="Calibri" pitchFamily="34" charset="0"/>
              </a:rPr>
              <a:t> Parameter</a:t>
            </a:r>
            <a:r>
              <a:rPr lang="id-ID" sz="2800" b="1" dirty="0">
                <a:latin typeface="Calibri" pitchFamily="34" charset="0"/>
              </a:rPr>
              <a:t> </a:t>
            </a:r>
            <a:r>
              <a:rPr lang="en-US" sz="2800" b="1" dirty="0">
                <a:latin typeface="Calibri" pitchFamily="34" charset="0"/>
              </a:rPr>
              <a:t>Yang </a:t>
            </a:r>
            <a:r>
              <a:rPr lang="en-US" sz="2800" b="1" dirty="0" err="1" smtClean="0">
                <a:latin typeface="Calibri" pitchFamily="34" charset="0"/>
              </a:rPr>
              <a:t>Dipantau</a:t>
            </a:r>
            <a:r>
              <a:rPr lang="id-ID" sz="2800" b="1" dirty="0" smtClean="0">
                <a:latin typeface="Calibri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id-ID" sz="2800" b="1" dirty="0"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b="1" dirty="0" err="1"/>
              <a:t>Ketaatan</a:t>
            </a:r>
            <a:r>
              <a:rPr lang="en-US" sz="2800" b="1" dirty="0"/>
              <a:t> </a:t>
            </a:r>
            <a:r>
              <a:rPr lang="en-US" sz="2800" b="1" dirty="0" err="1"/>
              <a:t>Terhadap</a:t>
            </a:r>
            <a:r>
              <a:rPr lang="en-US" sz="2800" b="1" dirty="0"/>
              <a:t> </a:t>
            </a:r>
            <a:r>
              <a:rPr lang="en-US" sz="2800" b="1" u="sng" dirty="0" err="1"/>
              <a:t>Jumlah</a:t>
            </a:r>
            <a:r>
              <a:rPr lang="en-US" sz="2800" b="1" dirty="0"/>
              <a:t> Data</a:t>
            </a:r>
            <a:r>
              <a:rPr lang="id-ID" sz="2800" b="1" dirty="0"/>
              <a:t> Per-Parameter</a:t>
            </a:r>
            <a:r>
              <a:rPr lang="en-US" sz="2800" b="1" dirty="0"/>
              <a:t> Yang </a:t>
            </a:r>
            <a:r>
              <a:rPr lang="en-US" sz="2800" b="1" dirty="0" err="1" smtClean="0"/>
              <a:t>Dilaporkan</a:t>
            </a:r>
            <a:r>
              <a:rPr lang="id-ID" sz="2800" b="1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id-ID" sz="2800" b="1" dirty="0"/>
          </a:p>
          <a:p>
            <a:pPr marL="457200" indent="-457200">
              <a:buFont typeface="+mj-lt"/>
              <a:buAutoNum type="arabicPeriod"/>
            </a:pPr>
            <a:r>
              <a:rPr lang="id-ID" sz="2800" b="1" dirty="0">
                <a:latin typeface="Calibri" pitchFamily="34" charset="0"/>
              </a:rPr>
              <a:t>K</a:t>
            </a:r>
            <a:r>
              <a:rPr lang="en-US" sz="2800" b="1" dirty="0">
                <a:latin typeface="Calibri" pitchFamily="34" charset="0"/>
              </a:rPr>
              <a:t>e</a:t>
            </a:r>
            <a:r>
              <a:rPr lang="id-ID" sz="2800" b="1" dirty="0">
                <a:latin typeface="Calibri" pitchFamily="34" charset="0"/>
              </a:rPr>
              <a:t>t</a:t>
            </a:r>
            <a:r>
              <a:rPr lang="en-US" sz="2800" b="1" dirty="0" err="1">
                <a:latin typeface="Calibri" pitchFamily="34" charset="0"/>
              </a:rPr>
              <a:t>aatan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</a:rPr>
              <a:t>Terhadap</a:t>
            </a:r>
            <a:r>
              <a:rPr lang="id-ID" sz="2800" b="1" dirty="0">
                <a:latin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</a:rPr>
              <a:t>Pemenuhan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en-US" sz="2800" b="1" dirty="0" smtClean="0">
                <a:latin typeface="Calibri" pitchFamily="34" charset="0"/>
              </a:rPr>
              <a:t>BMEU</a:t>
            </a:r>
            <a:endParaRPr lang="id-ID" sz="2800" b="1" dirty="0" smtClean="0"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id-ID" sz="2800" b="1" dirty="0"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800" b="1" dirty="0">
                <a:latin typeface="Calibri" pitchFamily="34" charset="0"/>
              </a:rPr>
              <a:t>K</a:t>
            </a:r>
            <a:r>
              <a:rPr lang="en-US" sz="2800" b="1" dirty="0">
                <a:latin typeface="Calibri" pitchFamily="34" charset="0"/>
              </a:rPr>
              <a:t>e</a:t>
            </a:r>
            <a:r>
              <a:rPr lang="id-ID" sz="2800" b="1" dirty="0">
                <a:latin typeface="Calibri" pitchFamily="34" charset="0"/>
              </a:rPr>
              <a:t>t</a:t>
            </a:r>
            <a:r>
              <a:rPr lang="en-US" sz="2800" b="1" dirty="0" err="1">
                <a:latin typeface="Calibri" pitchFamily="34" charset="0"/>
              </a:rPr>
              <a:t>aatan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id-ID" sz="2800" b="1" dirty="0">
                <a:latin typeface="Calibri" pitchFamily="34" charset="0"/>
              </a:rPr>
              <a:t>terhadap ketentuan </a:t>
            </a:r>
            <a:r>
              <a:rPr lang="id-ID" sz="2800" b="1" dirty="0" smtClean="0">
                <a:latin typeface="Calibri" pitchFamily="34" charset="0"/>
              </a:rPr>
              <a:t>Teknis</a:t>
            </a:r>
            <a:endParaRPr lang="en-US" sz="28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635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3" name="Rectangle 5"/>
          <p:cNvSpPr>
            <a:spLocks noChangeArrowheads="1"/>
          </p:cNvSpPr>
          <p:nvPr/>
        </p:nvSpPr>
        <p:spPr bwMode="auto">
          <a:xfrm>
            <a:off x="0" y="0"/>
            <a:ext cx="9324528" cy="614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/>
            <a:r>
              <a:rPr lang="id-ID" sz="3000" b="1" dirty="0" smtClean="0">
                <a:latin typeface="Calibri" pitchFamily="34" charset="0"/>
              </a:rPr>
              <a:t>1. Ket</a:t>
            </a:r>
            <a:r>
              <a:rPr lang="en-US" sz="3000" b="1" dirty="0" err="1" smtClean="0">
                <a:latin typeface="Calibri" pitchFamily="34" charset="0"/>
              </a:rPr>
              <a:t>aatan</a:t>
            </a:r>
            <a:r>
              <a:rPr lang="en-US" sz="3000" b="1" dirty="0" smtClean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T</a:t>
            </a:r>
            <a:r>
              <a:rPr lang="en-US" sz="3000" b="1" dirty="0" err="1" smtClean="0">
                <a:latin typeface="Calibri" pitchFamily="34" charset="0"/>
              </a:rPr>
              <a:t>erhadap</a:t>
            </a:r>
            <a:r>
              <a:rPr lang="en-US" sz="3000" b="1" dirty="0" smtClean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Sumber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err="1">
                <a:latin typeface="Calibri" pitchFamily="34" charset="0"/>
              </a:rPr>
              <a:t>Emisi</a:t>
            </a:r>
            <a:r>
              <a:rPr lang="en-US" sz="3000" b="1" dirty="0">
                <a:latin typeface="Calibri" pitchFamily="34" charset="0"/>
              </a:rPr>
              <a:t> </a:t>
            </a:r>
            <a:r>
              <a:rPr lang="en-US" sz="3000" b="1" dirty="0" smtClean="0">
                <a:latin typeface="Calibri" pitchFamily="34" charset="0"/>
              </a:rPr>
              <a:t>(</a:t>
            </a:r>
            <a:r>
              <a:rPr lang="en-US" sz="3000" b="1" dirty="0" err="1" smtClean="0">
                <a:latin typeface="Calibri" pitchFamily="34" charset="0"/>
              </a:rPr>
              <a:t>Cerobong</a:t>
            </a:r>
            <a:r>
              <a:rPr lang="id-ID" sz="3000" b="1" dirty="0">
                <a:latin typeface="Calibri" pitchFamily="34" charset="0"/>
              </a:rPr>
              <a:t>)</a:t>
            </a:r>
            <a:endParaRPr lang="en-US" sz="3000" b="1" dirty="0">
              <a:latin typeface="Calibri" pitchFamily="34" charset="0"/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339752" y="1745098"/>
            <a:ext cx="660478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emisi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emisi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id-ID" dirty="0"/>
              <a:t>: t</a:t>
            </a:r>
            <a:r>
              <a:rPr lang="en-US" dirty="0" err="1"/>
              <a:t>idak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emisi</a:t>
            </a:r>
            <a:r>
              <a:rPr lang="en-US" dirty="0"/>
              <a:t> </a:t>
            </a:r>
            <a:r>
              <a:rPr lang="en-US" dirty="0" err="1"/>
              <a:t>dipantau</a:t>
            </a:r>
            <a:r>
              <a:rPr lang="en-US" dirty="0"/>
              <a:t> </a:t>
            </a:r>
            <a:r>
              <a:rPr lang="id-ID" dirty="0"/>
              <a:t>atau pemantauan </a:t>
            </a:r>
            <a:r>
              <a:rPr lang="id-ID" b="1" dirty="0"/>
              <a:t>&lt;100%</a:t>
            </a:r>
            <a:endParaRPr lang="id-ID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339752" y="2850354"/>
            <a:ext cx="522738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id-ID" b="1" dirty="0"/>
              <a:t>semua</a:t>
            </a:r>
            <a:r>
              <a:rPr lang="id-ID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emisi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penilaian</a:t>
            </a:r>
            <a:endParaRPr lang="id-ID" dirty="0"/>
          </a:p>
        </p:txBody>
      </p:sp>
      <p:grpSp>
        <p:nvGrpSpPr>
          <p:cNvPr id="31" name="Group 13"/>
          <p:cNvGrpSpPr>
            <a:grpSpLocks/>
          </p:cNvGrpSpPr>
          <p:nvPr/>
        </p:nvGrpSpPr>
        <p:grpSpPr bwMode="auto">
          <a:xfrm>
            <a:off x="560885" y="1849955"/>
            <a:ext cx="1500198" cy="642941"/>
            <a:chOff x="285720" y="3643314"/>
            <a:chExt cx="500035" cy="2071702"/>
          </a:xfrm>
        </p:grpSpPr>
        <p:sp>
          <p:nvSpPr>
            <p:cNvPr id="32" name="Rounded Rectangle 31"/>
            <p:cNvSpPr/>
            <p:nvPr/>
          </p:nvSpPr>
          <p:spPr bwMode="auto">
            <a:xfrm>
              <a:off x="285720" y="3643314"/>
              <a:ext cx="500035" cy="2071702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33" name="TextBox 9"/>
            <p:cNvSpPr txBox="1">
              <a:spLocks noChangeArrowheads="1"/>
            </p:cNvSpPr>
            <p:nvPr/>
          </p:nvSpPr>
          <p:spPr bwMode="auto">
            <a:xfrm>
              <a:off x="314954" y="3844593"/>
              <a:ext cx="428628" cy="1703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Century Gothic" pitchFamily="34" charset="0"/>
                </a:rPr>
                <a:t>Merah</a:t>
              </a:r>
              <a:endParaRPr lang="en-US" sz="2400" b="1" dirty="0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11733" y="2850354"/>
            <a:ext cx="1500197" cy="642942"/>
            <a:chOff x="142845" y="6072211"/>
            <a:chExt cx="1214445" cy="714375"/>
          </a:xfrm>
        </p:grpSpPr>
        <p:sp>
          <p:nvSpPr>
            <p:cNvPr id="34" name="Rounded Rectangle 33"/>
            <p:cNvSpPr/>
            <p:nvPr/>
          </p:nvSpPr>
          <p:spPr bwMode="auto">
            <a:xfrm>
              <a:off x="142845" y="6072211"/>
              <a:ext cx="1214445" cy="714375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" name="TextBox 8"/>
            <p:cNvSpPr txBox="1">
              <a:spLocks noChangeArrowheads="1"/>
            </p:cNvSpPr>
            <p:nvPr/>
          </p:nvSpPr>
          <p:spPr bwMode="auto">
            <a:xfrm>
              <a:off x="316336" y="6215082"/>
              <a:ext cx="852829" cy="5129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Century Gothic" pitchFamily="34" charset="0"/>
                </a:rPr>
                <a:t>Hitam</a:t>
              </a:r>
              <a:endParaRPr lang="en-US" sz="2400" b="1" dirty="0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43790744"/>
              </p:ext>
            </p:extLst>
          </p:nvPr>
        </p:nvGraphicFramePr>
        <p:xfrm>
          <a:off x="2372925" y="1032661"/>
          <a:ext cx="5554959" cy="731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4959"/>
              </a:tblGrid>
              <a:tr h="571117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7313" algn="l"/>
                        </a:tabLst>
                      </a:pP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Sumber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emisi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yang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sudah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mempunyai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baku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mutu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emisi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spesifik</a:t>
                      </a:r>
                      <a:r>
                        <a:rPr lang="id-ID" sz="1600" b="0" dirty="0">
                          <a:solidFill>
                            <a:schemeClr val="tx1"/>
                          </a:solidFill>
                          <a:effectLst/>
                        </a:rPr>
                        <a:t> m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emantau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semua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sumber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emisi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d-ID" sz="1600" b="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r>
                        <a:rPr lang="id-ID" sz="1600" b="0" dirty="0" smtClean="0">
                          <a:solidFill>
                            <a:schemeClr val="tx1"/>
                          </a:solidFill>
                          <a:effectLst/>
                        </a:rPr>
                        <a:t>%.</a:t>
                      </a:r>
                      <a:endParaRPr lang="id-ID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4625" lvl="0" indent="-174625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4625" algn="l"/>
                        </a:tabLst>
                      </a:pPr>
                      <a:endParaRPr lang="id-ID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pSp>
        <p:nvGrpSpPr>
          <p:cNvPr id="18" name="Group 13"/>
          <p:cNvGrpSpPr>
            <a:grpSpLocks/>
          </p:cNvGrpSpPr>
          <p:nvPr/>
        </p:nvGrpSpPr>
        <p:grpSpPr bwMode="auto">
          <a:xfrm>
            <a:off x="571472" y="960837"/>
            <a:ext cx="1500198" cy="642941"/>
            <a:chOff x="285720" y="3643314"/>
            <a:chExt cx="500035" cy="2071702"/>
          </a:xfrm>
          <a:solidFill>
            <a:srgbClr val="0070C0"/>
          </a:solidFill>
        </p:grpSpPr>
        <p:sp>
          <p:nvSpPr>
            <p:cNvPr id="19" name="Rounded Rectangle 18"/>
            <p:cNvSpPr/>
            <p:nvPr/>
          </p:nvSpPr>
          <p:spPr bwMode="auto">
            <a:xfrm>
              <a:off x="285720" y="3643314"/>
              <a:ext cx="500035" cy="2071702"/>
            </a:xfrm>
            <a:prstGeom prst="roundRect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9"/>
            <p:cNvSpPr txBox="1">
              <a:spLocks noChangeArrowheads="1"/>
            </p:cNvSpPr>
            <p:nvPr/>
          </p:nvSpPr>
          <p:spPr bwMode="auto">
            <a:xfrm>
              <a:off x="314954" y="3844594"/>
              <a:ext cx="428628" cy="148759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id-ID" sz="2400" b="1" dirty="0" smtClean="0">
                  <a:solidFill>
                    <a:schemeClr val="bg1"/>
                  </a:solidFill>
                  <a:latin typeface="Century Gothic" pitchFamily="34" charset="0"/>
                </a:rPr>
                <a:t>Biru</a:t>
              </a:r>
              <a:endParaRPr lang="en-US" sz="2400" b="1" dirty="0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77105165"/>
              </p:ext>
            </p:extLst>
          </p:nvPr>
        </p:nvGraphicFramePr>
        <p:xfrm>
          <a:off x="179511" y="3921620"/>
          <a:ext cx="8910119" cy="2987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10119"/>
              </a:tblGrid>
              <a:tr h="2520280"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Sumber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emisi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belum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mempunyai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baku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mutu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emisi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spesifik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(non proses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pembakaran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  <a:r>
                        <a:rPr lang="id-ID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umber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emisi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dipantau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diwakili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satu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cerobong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tiap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unit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produksi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bergantian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sehingga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semua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sumber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emisi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dipantau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berlaku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Manufaktur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Prasarana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Jasa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Agroindustri.</a:t>
                      </a:r>
                      <a:r>
                        <a:rPr lang="id-ID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erlaku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hanya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sampai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2013.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Setelah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itu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wajib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memantau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seluruh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sumber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emisi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id-ID" sz="13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id-ID" sz="1300" b="0" kern="1200" dirty="0" smtClean="0"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Dryer di industri agro wajib dipantau</a:t>
                      </a:r>
                      <a:r>
                        <a:rPr lang="en-US" sz="1300" b="0" kern="1200" dirty="0" smtClean="0"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id-ID" sz="1300" b="0" kern="1200" dirty="0" smtClean="0"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id-ID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Tungku bakar sawit wajib diukur seluruh sumber emisi serta memenuhi Baku Mutu sesuai Kepmen LH No. 13 tahun 1995 Lampiran V-B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id-ID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Sumber emisi tidak wajib dipantau: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d-ID" sz="13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a.  </a:t>
                      </a:r>
                      <a:r>
                        <a:rPr lang="en-US" sz="13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Internal Combustion Engine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Genset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3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Transfer Pump Engine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: </a:t>
                      </a:r>
                      <a:endParaRPr lang="id-ID" sz="13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25475" lvl="1" indent="-168275">
                        <a:buFont typeface="Arial" pitchFamily="34" charset="0"/>
                        <a:buChar char="•"/>
                      </a:pP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kapasitas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100 HP (76,5 KVA)</a:t>
                      </a:r>
                      <a:r>
                        <a:rPr lang="id-ID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atau</a:t>
                      </a:r>
                    </a:p>
                    <a:p>
                      <a:pPr marL="625475" lvl="1" indent="-168275">
                        <a:buFont typeface="Arial" pitchFamily="34" charset="0"/>
                        <a:buChar char="•"/>
                      </a:pP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beroperasi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1000 jam/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id-ID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</a:p>
                    <a:p>
                      <a:pPr marL="625475" lvl="1" indent="-168275">
                        <a:buFont typeface="Arial" pitchFamily="34" charset="0"/>
                        <a:buChar char="•"/>
                      </a:pP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yang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digunakan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kepentingan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darurat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kegiatan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perbaikan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kegiatan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pemeliharaan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200 jam/</a:t>
                      </a:r>
                      <a:r>
                        <a:rPr lang="en-US" sz="13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lang="en-US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endParaRPr lang="id-ID" sz="13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1" indent="-184150">
                        <a:buFont typeface="Arial" pitchFamily="34" charset="0"/>
                        <a:buNone/>
                      </a:pPr>
                      <a:r>
                        <a:rPr lang="id-ID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b.</a:t>
                      </a:r>
                      <a:r>
                        <a:rPr lang="id-ID" sz="13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Exhaust </a:t>
                      </a:r>
                      <a:r>
                        <a:rPr lang="en-US" sz="14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Laboratorium</a:t>
                      </a:r>
                      <a:r>
                        <a:rPr lang="en-US" sz="14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Fire Assay</a:t>
                      </a:r>
                      <a:r>
                        <a:rPr lang="id-ID" sz="14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endParaRPr lang="id-ID" sz="14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6213" lvl="1" indent="-176213">
                        <a:buFont typeface="Arial" pitchFamily="34" charset="0"/>
                        <a:buNone/>
                      </a:pPr>
                      <a:r>
                        <a:rPr lang="id-ID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id-ID" sz="1300" b="0" i="0" kern="1200" dirty="0" smtClean="0"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id-ID" sz="1300" b="0" i="0" kern="1200" baseline="0" dirty="0" smtClean="0"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300" b="0" kern="1200" dirty="0" smtClean="0"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 Kawasan Industri wajib melakukan pemantauan ambien pada lokasi atau titik pemantauan sesuai dengan dokumen lingkungan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9512" y="3583066"/>
            <a:ext cx="29978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b="1" dirty="0" smtClean="0"/>
              <a:t>Catatan</a:t>
            </a:r>
            <a:endParaRPr lang="id-ID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42875" y="836712"/>
            <a:ext cx="500063" cy="2428875"/>
            <a:chOff x="571472" y="1571612"/>
            <a:chExt cx="500066" cy="1792287"/>
          </a:xfrm>
        </p:grpSpPr>
        <p:sp>
          <p:nvSpPr>
            <p:cNvPr id="3" name="Rounded Rectangle 2"/>
            <p:cNvSpPr/>
            <p:nvPr/>
          </p:nvSpPr>
          <p:spPr bwMode="auto">
            <a:xfrm>
              <a:off x="571472" y="1571612"/>
              <a:ext cx="500035" cy="1792287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1768" name="TextBox 9"/>
            <p:cNvSpPr txBox="1">
              <a:spLocks noChangeArrowheads="1"/>
            </p:cNvSpPr>
            <p:nvPr/>
          </p:nvSpPr>
          <p:spPr bwMode="auto">
            <a:xfrm>
              <a:off x="642910" y="1714488"/>
              <a:ext cx="428628" cy="13399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  <a:latin typeface="Century Gothic" pitchFamily="34" charset="0"/>
                </a:rPr>
                <a:t>B</a:t>
              </a:r>
            </a:p>
            <a:p>
              <a:r>
                <a:rPr lang="en-US" sz="2800" b="1" dirty="0">
                  <a:solidFill>
                    <a:schemeClr val="bg1"/>
                  </a:solidFill>
                  <a:latin typeface="Century Gothic" pitchFamily="34" charset="0"/>
                </a:rPr>
                <a:t>I</a:t>
              </a:r>
            </a:p>
            <a:p>
              <a:r>
                <a:rPr lang="en-US" sz="2800" b="1" dirty="0">
                  <a:solidFill>
                    <a:schemeClr val="bg1"/>
                  </a:solidFill>
                  <a:latin typeface="Century Gothic" pitchFamily="34" charset="0"/>
                </a:rPr>
                <a:t>R</a:t>
              </a:r>
            </a:p>
            <a:p>
              <a:r>
                <a:rPr lang="en-US" sz="2800" b="1" dirty="0">
                  <a:solidFill>
                    <a:schemeClr val="bg1"/>
                  </a:solidFill>
                  <a:latin typeface="Century Gothic" pitchFamily="34" charset="0"/>
                </a:rPr>
                <a:t>u</a:t>
              </a:r>
            </a:p>
          </p:txBody>
        </p:sp>
      </p:grp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169" y="4442817"/>
            <a:ext cx="1430337" cy="714375"/>
            <a:chOff x="285720" y="3643314"/>
            <a:chExt cx="500035" cy="2071702"/>
          </a:xfrm>
        </p:grpSpPr>
        <p:sp>
          <p:nvSpPr>
            <p:cNvPr id="6" name="Rounded Rectangle 5"/>
            <p:cNvSpPr/>
            <p:nvPr/>
          </p:nvSpPr>
          <p:spPr bwMode="auto">
            <a:xfrm>
              <a:off x="285720" y="3643314"/>
              <a:ext cx="500035" cy="2071702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31764" name="TextBox 9"/>
            <p:cNvSpPr txBox="1">
              <a:spLocks noChangeArrowheads="1"/>
            </p:cNvSpPr>
            <p:nvPr/>
          </p:nvSpPr>
          <p:spPr bwMode="auto">
            <a:xfrm>
              <a:off x="314954" y="3844592"/>
              <a:ext cx="428628" cy="1217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Century Gothic" pitchFamily="34" charset="0"/>
                </a:rPr>
                <a:t>Merah</a:t>
              </a:r>
              <a:endParaRPr lang="en-US" sz="2400" b="1" dirty="0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</p:grp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24911" y="-99392"/>
            <a:ext cx="8929687" cy="58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/>
            <a:r>
              <a:rPr lang="id-ID" sz="2400" b="1" dirty="0" smtClean="0">
                <a:latin typeface="Calibri" pitchFamily="34" charset="0"/>
              </a:rPr>
              <a:t>2. Ket</a:t>
            </a:r>
            <a:r>
              <a:rPr lang="en-US" sz="2400" b="1" dirty="0" err="1" smtClean="0">
                <a:latin typeface="Calibri" pitchFamily="34" charset="0"/>
              </a:rPr>
              <a:t>aatan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Terhadap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id-ID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Jumlah</a:t>
            </a:r>
            <a:r>
              <a:rPr lang="en-US" sz="2400" b="1" dirty="0">
                <a:latin typeface="Calibri" pitchFamily="34" charset="0"/>
              </a:rPr>
              <a:t> Parameter 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id-ID" sz="2400" b="1" dirty="0" smtClean="0">
                <a:latin typeface="Calibri" pitchFamily="34" charset="0"/>
              </a:rPr>
              <a:t>y</a:t>
            </a:r>
            <a:r>
              <a:rPr lang="en-US" sz="2400" b="1" dirty="0" err="1" smtClean="0">
                <a:latin typeface="Calibri" pitchFamily="34" charset="0"/>
              </a:rPr>
              <a:t>ang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en-US" sz="2400" b="1" dirty="0" err="1" smtClean="0">
                <a:latin typeface="Calibri" pitchFamily="34" charset="0"/>
              </a:rPr>
              <a:t>Dipanta</a:t>
            </a:r>
            <a:r>
              <a:rPr lang="id-ID" sz="2400" b="1" dirty="0" smtClean="0">
                <a:latin typeface="Calibri" pitchFamily="34" charset="0"/>
              </a:rPr>
              <a:t>u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3338" y="620688"/>
            <a:ext cx="8215313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id-ID" dirty="0" smtClean="0"/>
              <a:t>1. Memantau 100% seluruh parameter yang dipersyaratkan :</a:t>
            </a:r>
          </a:p>
          <a:p>
            <a:pPr marL="542925" lvl="0" indent="-357188">
              <a:buFont typeface="+mj-lt"/>
              <a:buAutoNum type="alphaLcParenR"/>
            </a:pPr>
            <a:r>
              <a:rPr lang="id-ID" dirty="0" smtClean="0"/>
              <a:t>Untuk sektor yang mempunyai  Baku Mutu Spesifik mengacu kepada Baku Mutu Emisi Spesifik.</a:t>
            </a:r>
          </a:p>
          <a:p>
            <a:pPr marL="542925" lvl="0" indent="-357188">
              <a:buFont typeface="+mj-lt"/>
              <a:buAutoNum type="alphaLcParenR"/>
            </a:pPr>
            <a:r>
              <a:rPr lang="id-ID" dirty="0" smtClean="0"/>
              <a:t>Untuk sektor yang belum mempunyai Baku Mutu Spesifik mengacu kepada baku mutu Amdal/ UKL-UPL, jika dokumen Amdal/ UKL-UPL tidak mencantumkan baku mutu maka menggunakan baku mutu Lampiran V B Kepmen 13/1995, kecuali Genset mengacu kepada PerMenLH 13 Tahun 2009.</a:t>
            </a:r>
          </a:p>
          <a:p>
            <a:pPr marL="342900" lvl="0" indent="-342900">
              <a:buAutoNum type="arabicPeriod" startAt="2"/>
            </a:pPr>
            <a:r>
              <a:rPr lang="id-ID" dirty="0" smtClean="0"/>
              <a:t>Bagi emisi yang bersumber dari proses pembakaran dengan kapasitas &lt; 25 MW atau satuan lain yang setara yang menggunakan bahan bakar gas, tidak wajib mengukur parameter sulfur dioksida jika kandungan sulfur dalam bahan bakar kurang dari atau sama dengan 0,5% berat dan tidak mengukur parameter total partikulat.</a:t>
            </a:r>
          </a:p>
          <a:p>
            <a:pPr marL="342900" lvl="0" indent="-342900">
              <a:buAutoNum type="arabicPeriod" startAt="2"/>
            </a:pP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pencemaran</a:t>
            </a:r>
            <a:r>
              <a:rPr lang="en-US" dirty="0"/>
              <a:t> </a:t>
            </a:r>
            <a:r>
              <a:rPr lang="en-US" dirty="0" err="1"/>
              <a:t>emisi</a:t>
            </a:r>
            <a:r>
              <a:rPr lang="en-US" dirty="0"/>
              <a:t> yang </a:t>
            </a:r>
            <a:r>
              <a:rPr lang="en-US" dirty="0" err="1"/>
              <a:t>dipersyaratkan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</a:t>
            </a:r>
            <a:endParaRPr lang="id-ID" dirty="0"/>
          </a:p>
        </p:txBody>
      </p:sp>
      <p:sp>
        <p:nvSpPr>
          <p:cNvPr id="31750" name="Rectangle 10"/>
          <p:cNvSpPr>
            <a:spLocks noChangeArrowheads="1"/>
          </p:cNvSpPr>
          <p:nvPr/>
        </p:nvSpPr>
        <p:spPr bwMode="auto">
          <a:xfrm>
            <a:off x="1743462" y="4471196"/>
            <a:ext cx="700500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Terdapat</a:t>
            </a:r>
            <a:r>
              <a:rPr lang="en-US" sz="1600" dirty="0"/>
              <a:t> parameter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diukur</a:t>
            </a:r>
            <a:r>
              <a:rPr lang="en-US" sz="1600" dirty="0"/>
              <a:t> </a:t>
            </a:r>
            <a:r>
              <a:rPr lang="en-US" sz="1600" b="1" dirty="0"/>
              <a:t>&lt;100%</a:t>
            </a:r>
            <a:r>
              <a:rPr lang="en-US" sz="1600" dirty="0"/>
              <a:t>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persyaratan</a:t>
            </a:r>
            <a:r>
              <a:rPr lang="en-US" sz="1600" dirty="0"/>
              <a:t> </a:t>
            </a:r>
            <a:r>
              <a:rPr lang="en-US" sz="1600" dirty="0" err="1"/>
              <a:t>baku</a:t>
            </a:r>
            <a:r>
              <a:rPr lang="en-US" sz="1600" dirty="0"/>
              <a:t> </a:t>
            </a:r>
            <a:r>
              <a:rPr lang="en-US" sz="1600" dirty="0" err="1"/>
              <a:t>mutu</a:t>
            </a:r>
            <a:r>
              <a:rPr lang="en-US" sz="1600" dirty="0"/>
              <a:t>  </a:t>
            </a:r>
            <a:r>
              <a:rPr lang="en-US" sz="1600" dirty="0" err="1"/>
              <a:t>Lampiran</a:t>
            </a:r>
            <a:r>
              <a:rPr lang="en-US" sz="1600" dirty="0"/>
              <a:t> VB </a:t>
            </a:r>
            <a:r>
              <a:rPr lang="en-US" sz="1600" dirty="0" err="1"/>
              <a:t>Kepmen</a:t>
            </a:r>
            <a:r>
              <a:rPr lang="en-US" sz="1600" dirty="0"/>
              <a:t> 13/1995 </a:t>
            </a:r>
            <a:r>
              <a:rPr lang="en-US" sz="1600" dirty="0" err="1"/>
              <a:t>atau</a:t>
            </a:r>
            <a:r>
              <a:rPr lang="en-US" sz="1600" dirty="0"/>
              <a:t> Baku </a:t>
            </a:r>
            <a:r>
              <a:rPr lang="en-US" sz="1600" dirty="0" err="1"/>
              <a:t>Mutu</a:t>
            </a:r>
            <a:r>
              <a:rPr lang="en-US" sz="1600" dirty="0"/>
              <a:t> </a:t>
            </a:r>
            <a:r>
              <a:rPr lang="en-US" sz="1600" dirty="0" err="1" smtClean="0"/>
              <a:t>Spesifik</a:t>
            </a:r>
            <a:endParaRPr lang="id-ID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id-ID" sz="1600" dirty="0" smtClean="0"/>
              <a:t>Tidak menghitung beban pencemaran emisi yang dipersyaratkan dalam peraturan</a:t>
            </a:r>
            <a:endParaRPr lang="en-US" sz="1600" dirty="0"/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33669" y="5733256"/>
            <a:ext cx="1428750" cy="714375"/>
            <a:chOff x="142845" y="5786459"/>
            <a:chExt cx="1428759" cy="714375"/>
          </a:xfrm>
        </p:grpSpPr>
        <p:sp>
          <p:nvSpPr>
            <p:cNvPr id="12" name="Rounded Rectangle 11"/>
            <p:cNvSpPr/>
            <p:nvPr/>
          </p:nvSpPr>
          <p:spPr bwMode="auto">
            <a:xfrm>
              <a:off x="142845" y="5786459"/>
              <a:ext cx="1428759" cy="714375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760" name="TextBox 8"/>
            <p:cNvSpPr txBox="1">
              <a:spLocks noChangeArrowheads="1"/>
            </p:cNvSpPr>
            <p:nvPr/>
          </p:nvSpPr>
          <p:spPr bwMode="auto">
            <a:xfrm>
              <a:off x="327924" y="5873058"/>
              <a:ext cx="101502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sp>
        <p:nvSpPr>
          <p:cNvPr id="31752" name="Rectangle 13"/>
          <p:cNvSpPr>
            <a:spLocks noChangeArrowheads="1"/>
          </p:cNvSpPr>
          <p:nvPr/>
        </p:nvSpPr>
        <p:spPr bwMode="auto">
          <a:xfrm>
            <a:off x="1867972" y="5734997"/>
            <a:ext cx="56435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dirty="0"/>
              <a:t>Tidak pernah memantau seluruh parameter yang dipersyaratkan sesuai dengan baku mutu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2536" y="404664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id-ID" sz="2400" b="1" i="1" dirty="0" smtClean="0">
                <a:latin typeface="Calibri" pitchFamily="34" charset="0"/>
              </a:rPr>
              <a:t>Lanjut</a:t>
            </a:r>
            <a:r>
              <a:rPr lang="id-ID" sz="2400" b="1" dirty="0" smtClean="0">
                <a:latin typeface="Calibri" pitchFamily="34" charset="0"/>
              </a:rPr>
              <a:t>...Ket</a:t>
            </a:r>
            <a:r>
              <a:rPr lang="en-US" sz="2400" b="1" dirty="0" err="1">
                <a:latin typeface="Calibri" pitchFamily="34" charset="0"/>
              </a:rPr>
              <a:t>aatan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Terhadap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id-ID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Jumlah</a:t>
            </a:r>
            <a:r>
              <a:rPr lang="en-US" sz="2400" b="1" dirty="0">
                <a:latin typeface="Calibri" pitchFamily="34" charset="0"/>
              </a:rPr>
              <a:t> Parameter  </a:t>
            </a:r>
            <a:r>
              <a:rPr lang="id-ID" sz="2400" b="1" dirty="0">
                <a:latin typeface="Calibri" pitchFamily="34" charset="0"/>
              </a:rPr>
              <a:t>y</a:t>
            </a:r>
            <a:r>
              <a:rPr lang="en-US" sz="2400" b="1" dirty="0" err="1">
                <a:latin typeface="Calibri" pitchFamily="34" charset="0"/>
              </a:rPr>
              <a:t>ang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Dipantau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836712"/>
            <a:ext cx="828092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d-ID" sz="2200" dirty="0"/>
          </a:p>
          <a:p>
            <a:pPr algn="just"/>
            <a:r>
              <a:rPr lang="en-US" sz="2200" dirty="0" err="1"/>
              <a:t>Khusus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industri</a:t>
            </a:r>
            <a:r>
              <a:rPr lang="en-US" sz="2200" dirty="0"/>
              <a:t> Agro</a:t>
            </a:r>
            <a:r>
              <a:rPr lang="en-US" sz="2200" dirty="0" smtClean="0"/>
              <a:t>:</a:t>
            </a:r>
            <a:endParaRPr lang="id-ID" sz="2200" dirty="0" smtClean="0"/>
          </a:p>
          <a:p>
            <a:pPr algn="just"/>
            <a:endParaRPr lang="id-ID" sz="2200" dirty="0"/>
          </a:p>
          <a:p>
            <a:pPr marL="228600" lvl="0" indent="-228600" algn="just">
              <a:buFont typeface="+mj-lt"/>
              <a:buAutoNum type="arabicPeriod"/>
            </a:pPr>
            <a:r>
              <a:rPr lang="en-US" sz="2200" dirty="0" err="1"/>
              <a:t>Sumber</a:t>
            </a:r>
            <a:r>
              <a:rPr lang="en-US" sz="2200" dirty="0"/>
              <a:t> </a:t>
            </a:r>
            <a:r>
              <a:rPr lang="en-US" sz="2200" dirty="0" err="1"/>
              <a:t>emisi</a:t>
            </a:r>
            <a:r>
              <a:rPr lang="en-US" sz="2200" dirty="0"/>
              <a:t> </a:t>
            </a:r>
            <a:r>
              <a:rPr lang="en-US" sz="2200" i="1" dirty="0"/>
              <a:t>Dryer</a:t>
            </a:r>
            <a:r>
              <a:rPr lang="en-US" sz="2200" dirty="0"/>
              <a:t> 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i="1" dirty="0" err="1"/>
              <a:t>kamar</a:t>
            </a:r>
            <a:r>
              <a:rPr lang="en-US" sz="2200" i="1" dirty="0"/>
              <a:t> </a:t>
            </a:r>
            <a:r>
              <a:rPr lang="en-US" sz="2200" i="1" dirty="0" err="1"/>
              <a:t>asap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b="1" dirty="0" err="1"/>
              <a:t>Industri</a:t>
            </a:r>
            <a:r>
              <a:rPr lang="en-US" sz="2200" b="1" dirty="0"/>
              <a:t> </a:t>
            </a:r>
            <a:r>
              <a:rPr lang="en-US" sz="2200" b="1" dirty="0" err="1"/>
              <a:t>Karet</a:t>
            </a:r>
            <a:r>
              <a:rPr lang="en-US" sz="2200" dirty="0"/>
              <a:t>,  </a:t>
            </a:r>
            <a:r>
              <a:rPr lang="en-US" sz="2200" dirty="0" err="1"/>
              <a:t>untuk</a:t>
            </a:r>
            <a:r>
              <a:rPr lang="en-US" sz="2200" dirty="0"/>
              <a:t> yang </a:t>
            </a:r>
            <a:r>
              <a:rPr lang="en-US" sz="2200" dirty="0" err="1"/>
              <a:t>pembakaran</a:t>
            </a:r>
            <a:r>
              <a:rPr lang="en-US" sz="2200" dirty="0"/>
              <a:t> </a:t>
            </a:r>
            <a:r>
              <a:rPr lang="en-US" sz="2200" dirty="0" err="1"/>
              <a:t>langsung</a:t>
            </a:r>
            <a:r>
              <a:rPr lang="en-US" sz="2200" dirty="0"/>
              <a:t> parameter yang </a:t>
            </a:r>
            <a:r>
              <a:rPr lang="en-US" sz="2200" dirty="0" err="1"/>
              <a:t>diukur</a:t>
            </a:r>
            <a:r>
              <a:rPr lang="en-US" sz="2200" b="1" dirty="0"/>
              <a:t> </a:t>
            </a:r>
            <a:r>
              <a:rPr lang="id-ID" sz="2200" dirty="0"/>
              <a:t>SO</a:t>
            </a:r>
            <a:r>
              <a:rPr lang="en-US" sz="2200" baseline="-25000" dirty="0"/>
              <a:t>2</a:t>
            </a:r>
            <a:r>
              <a:rPr lang="id-ID" sz="2200" dirty="0"/>
              <a:t>, NO</a:t>
            </a:r>
            <a:r>
              <a:rPr lang="en-US" sz="2200" baseline="-25000" dirty="0"/>
              <a:t>2</a:t>
            </a:r>
            <a:r>
              <a:rPr lang="id-ID" sz="2200" dirty="0"/>
              <a:t>, Partikulat, NH</a:t>
            </a:r>
            <a:r>
              <a:rPr lang="id-ID" sz="2200" baseline="-25000" dirty="0"/>
              <a:t>3</a:t>
            </a:r>
            <a:r>
              <a:rPr lang="id-ID" sz="2200" dirty="0"/>
              <a:t>, </a:t>
            </a:r>
            <a:r>
              <a:rPr lang="en-US" sz="2200" dirty="0" err="1"/>
              <a:t>sedangkan</a:t>
            </a:r>
            <a:r>
              <a:rPr lang="en-US" sz="2200" dirty="0"/>
              <a:t> yang </a:t>
            </a:r>
            <a:r>
              <a:rPr lang="en-US" sz="2200" dirty="0" err="1"/>
              <a:t>pembakaran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langsung</a:t>
            </a:r>
            <a:r>
              <a:rPr lang="en-US" sz="2200" dirty="0"/>
              <a:t> parameter yang </a:t>
            </a:r>
            <a:r>
              <a:rPr lang="en-US" sz="2200" dirty="0" err="1"/>
              <a:t>diukur</a:t>
            </a:r>
            <a:r>
              <a:rPr lang="en-US" sz="2200" dirty="0"/>
              <a:t> </a:t>
            </a:r>
            <a:r>
              <a:rPr lang="en-US" sz="2200" dirty="0" err="1"/>
              <a:t>hanya</a:t>
            </a:r>
            <a:r>
              <a:rPr lang="en-US" sz="2200" dirty="0"/>
              <a:t> </a:t>
            </a:r>
            <a:r>
              <a:rPr lang="en-US" sz="2200" dirty="0" err="1"/>
              <a:t>partikulat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NH3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id-ID" sz="2200" dirty="0"/>
              <a:t>B</a:t>
            </a:r>
            <a:r>
              <a:rPr lang="en-US" sz="2200" dirty="0" err="1"/>
              <a:t>aku</a:t>
            </a:r>
            <a:r>
              <a:rPr lang="en-US" sz="2200" dirty="0"/>
              <a:t> </a:t>
            </a:r>
            <a:r>
              <a:rPr lang="id-ID" sz="2200" dirty="0"/>
              <a:t>M</a:t>
            </a:r>
            <a:r>
              <a:rPr lang="en-US" sz="2200" dirty="0"/>
              <a:t>utu </a:t>
            </a:r>
            <a:r>
              <a:rPr lang="id-ID" sz="2200" dirty="0"/>
              <a:t>E</a:t>
            </a:r>
            <a:r>
              <a:rPr lang="en-US" sz="2200" dirty="0" err="1"/>
              <a:t>misi</a:t>
            </a:r>
            <a:r>
              <a:rPr lang="id-ID" sz="2200" dirty="0"/>
              <a:t> mengacu pada </a:t>
            </a:r>
            <a:r>
              <a:rPr lang="id-ID" sz="2200" dirty="0" smtClean="0"/>
              <a:t>Kepmen</a:t>
            </a:r>
            <a:r>
              <a:rPr lang="en-US" sz="2200" dirty="0" smtClean="0"/>
              <a:t>LH </a:t>
            </a:r>
            <a:r>
              <a:rPr lang="id-ID" sz="2200" dirty="0" smtClean="0"/>
              <a:t>13/1995, Lamp. VB</a:t>
            </a:r>
            <a:r>
              <a:rPr lang="en-US" sz="2200" dirty="0" smtClean="0"/>
              <a:t>. </a:t>
            </a:r>
            <a:endParaRPr lang="id-ID" sz="2200" dirty="0" smtClean="0"/>
          </a:p>
          <a:p>
            <a:pPr marL="228600" lvl="0" indent="-228600" algn="just">
              <a:buAutoNum type="arabicPeriod" startAt="2"/>
            </a:pPr>
            <a:r>
              <a:rPr lang="en-US" sz="2200" dirty="0" err="1" smtClean="0"/>
              <a:t>Sumber</a:t>
            </a:r>
            <a:r>
              <a:rPr lang="en-US" sz="2200" dirty="0" smtClean="0"/>
              <a:t> </a:t>
            </a:r>
            <a:r>
              <a:rPr lang="en-US" sz="2200" dirty="0" err="1"/>
              <a:t>emisi</a:t>
            </a:r>
            <a:r>
              <a:rPr lang="en-US" sz="2200" dirty="0"/>
              <a:t>  </a:t>
            </a:r>
            <a:r>
              <a:rPr lang="en-US" sz="2200" i="1" dirty="0"/>
              <a:t>Dryer</a:t>
            </a:r>
            <a:r>
              <a:rPr lang="id-ID" sz="2200" dirty="0"/>
              <a:t> pada industri </a:t>
            </a:r>
            <a:r>
              <a:rPr lang="id-ID" sz="2200" b="1" dirty="0"/>
              <a:t>selain </a:t>
            </a:r>
            <a:r>
              <a:rPr lang="en-US" sz="2200" b="1" dirty="0" err="1"/>
              <a:t>industri</a:t>
            </a:r>
            <a:r>
              <a:rPr lang="en-US" sz="2200" b="1" dirty="0"/>
              <a:t> </a:t>
            </a:r>
            <a:r>
              <a:rPr lang="id-ID" sz="2200" b="1" dirty="0"/>
              <a:t>karet</a:t>
            </a:r>
            <a:r>
              <a:rPr lang="en-US" sz="2200" b="1" dirty="0"/>
              <a:t>, 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yang </a:t>
            </a:r>
            <a:r>
              <a:rPr lang="en-US" sz="2200" dirty="0" err="1"/>
              <a:t>pembakaran</a:t>
            </a:r>
            <a:r>
              <a:rPr lang="en-US" sz="2200" dirty="0"/>
              <a:t> </a:t>
            </a:r>
            <a:r>
              <a:rPr lang="en-US" sz="2200" dirty="0" err="1"/>
              <a:t>langsung</a:t>
            </a:r>
            <a:r>
              <a:rPr lang="en-US" sz="2200" dirty="0"/>
              <a:t> parameter</a:t>
            </a:r>
            <a:r>
              <a:rPr lang="en-US" sz="2200" b="1" dirty="0"/>
              <a:t> </a:t>
            </a:r>
            <a:r>
              <a:rPr lang="en-US" sz="2200" dirty="0"/>
              <a:t>yang </a:t>
            </a:r>
            <a:r>
              <a:rPr lang="en-US" sz="2200" dirty="0" err="1"/>
              <a:t>diukur</a:t>
            </a:r>
            <a:r>
              <a:rPr lang="id-ID" sz="2200" dirty="0"/>
              <a:t>:  SO</a:t>
            </a:r>
            <a:r>
              <a:rPr lang="en-US" sz="2200" baseline="-25000" dirty="0"/>
              <a:t>2</a:t>
            </a:r>
            <a:r>
              <a:rPr lang="id-ID" sz="2200" dirty="0"/>
              <a:t>, NO</a:t>
            </a:r>
            <a:r>
              <a:rPr lang="en-US" sz="2200" baseline="-25000" dirty="0"/>
              <a:t>2</a:t>
            </a:r>
            <a:r>
              <a:rPr lang="id-ID" sz="2200" dirty="0"/>
              <a:t>, Partikulat </a:t>
            </a:r>
            <a:r>
              <a:rPr lang="en-US" sz="2200" dirty="0" err="1"/>
              <a:t>sedangkan</a:t>
            </a:r>
            <a:r>
              <a:rPr lang="en-US" sz="2200" dirty="0"/>
              <a:t>  yang </a:t>
            </a:r>
            <a:r>
              <a:rPr lang="en-US" sz="2200" dirty="0" err="1"/>
              <a:t>pembakaran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langsung</a:t>
            </a:r>
            <a:r>
              <a:rPr lang="en-US" sz="2200" dirty="0"/>
              <a:t> parameter yang </a:t>
            </a:r>
            <a:r>
              <a:rPr lang="en-US" sz="2200" dirty="0" err="1"/>
              <a:t>diukur</a:t>
            </a:r>
            <a:r>
              <a:rPr lang="en-US" sz="2200" dirty="0"/>
              <a:t> </a:t>
            </a:r>
            <a:r>
              <a:rPr lang="en-US" sz="2200" dirty="0" err="1"/>
              <a:t>hanya</a:t>
            </a:r>
            <a:r>
              <a:rPr lang="en-US" sz="2200" dirty="0"/>
              <a:t> </a:t>
            </a:r>
            <a:r>
              <a:rPr lang="en-US" sz="2200" dirty="0" err="1"/>
              <a:t>partikulat</a:t>
            </a:r>
            <a:r>
              <a:rPr lang="id-ID" sz="2200" dirty="0"/>
              <a:t> dengan B</a:t>
            </a:r>
            <a:r>
              <a:rPr lang="en-US" sz="2200" dirty="0" err="1"/>
              <a:t>aku</a:t>
            </a:r>
            <a:r>
              <a:rPr lang="en-US" sz="2200" dirty="0"/>
              <a:t> </a:t>
            </a:r>
            <a:r>
              <a:rPr lang="id-ID" sz="2200" dirty="0"/>
              <a:t>M</a:t>
            </a:r>
            <a:r>
              <a:rPr lang="en-US" sz="2200" dirty="0"/>
              <a:t>utu </a:t>
            </a:r>
            <a:r>
              <a:rPr lang="id-ID" sz="2200" dirty="0"/>
              <a:t>E</a:t>
            </a:r>
            <a:r>
              <a:rPr lang="en-US" sz="2200" dirty="0" err="1"/>
              <a:t>misi</a:t>
            </a:r>
            <a:r>
              <a:rPr lang="id-ID" sz="2200" dirty="0"/>
              <a:t> mengacu pada Kepmen </a:t>
            </a:r>
            <a:r>
              <a:rPr lang="en-US" sz="2200" dirty="0"/>
              <a:t>LH </a:t>
            </a:r>
            <a:r>
              <a:rPr lang="id-ID" sz="2200" dirty="0"/>
              <a:t>13/1995, Lamp. V</a:t>
            </a:r>
            <a:r>
              <a:rPr lang="en-US" sz="2200" dirty="0"/>
              <a:t>B </a:t>
            </a:r>
            <a:endParaRPr lang="id-ID" sz="2200" dirty="0"/>
          </a:p>
          <a:p>
            <a:pPr marL="228600" lvl="0" indent="-228600" algn="just">
              <a:buAutoNum type="arabicPeriod" startAt="2"/>
            </a:pPr>
            <a:r>
              <a:rPr lang="en-US" sz="2200" b="1" dirty="0" err="1" smtClean="0"/>
              <a:t>Kamar</a:t>
            </a:r>
            <a:r>
              <a:rPr lang="en-US" sz="2200" b="1" dirty="0" smtClean="0"/>
              <a:t> </a:t>
            </a:r>
            <a:r>
              <a:rPr lang="en-US" sz="2200" b="1" dirty="0" err="1"/>
              <a:t>asap</a:t>
            </a:r>
            <a:r>
              <a:rPr lang="en-US" sz="2200" b="1" dirty="0"/>
              <a:t> </a:t>
            </a:r>
            <a:r>
              <a:rPr lang="en-US" sz="2200" b="1" dirty="0" err="1"/>
              <a:t>pada</a:t>
            </a:r>
            <a:r>
              <a:rPr lang="en-US" sz="2200" b="1" dirty="0"/>
              <a:t> </a:t>
            </a:r>
            <a:r>
              <a:rPr lang="en-US" sz="2200" b="1" dirty="0" err="1"/>
              <a:t>Pengolahan</a:t>
            </a:r>
            <a:r>
              <a:rPr lang="en-US" sz="2200" b="1" dirty="0"/>
              <a:t> </a:t>
            </a:r>
            <a:r>
              <a:rPr lang="en-US" sz="2200" b="1" dirty="0" err="1"/>
              <a:t>Ikan</a:t>
            </a:r>
            <a:r>
              <a:rPr lang="en-US" sz="2200" b="1" dirty="0"/>
              <a:t>, </a:t>
            </a:r>
            <a:r>
              <a:rPr lang="en-US" sz="2200" dirty="0"/>
              <a:t> parameter yang </a:t>
            </a:r>
            <a:r>
              <a:rPr lang="en-US" sz="2200" dirty="0" err="1"/>
              <a:t>diukur</a:t>
            </a:r>
            <a:r>
              <a:rPr lang="en-US" sz="2200" dirty="0"/>
              <a:t> :  SO</a:t>
            </a:r>
            <a:r>
              <a:rPr lang="en-US" sz="2200" baseline="-25000" dirty="0"/>
              <a:t>2</a:t>
            </a:r>
            <a:r>
              <a:rPr lang="en-US" sz="2200" dirty="0"/>
              <a:t>, NO</a:t>
            </a:r>
            <a:r>
              <a:rPr lang="en-US" sz="2200" baseline="-25000" dirty="0"/>
              <a:t>2</a:t>
            </a:r>
            <a:r>
              <a:rPr lang="en-US" sz="2200" dirty="0"/>
              <a:t>, </a:t>
            </a:r>
            <a:r>
              <a:rPr lang="en-US" sz="2200" dirty="0" err="1"/>
              <a:t>Partikulat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BME </a:t>
            </a:r>
            <a:r>
              <a:rPr lang="en-US" sz="2200" dirty="0" err="1"/>
              <a:t>mengacu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Kepmen</a:t>
            </a:r>
            <a:r>
              <a:rPr lang="en-US" sz="2200" dirty="0"/>
              <a:t> LH 13/1995, Lamp. VB.</a:t>
            </a:r>
            <a:endParaRPr lang="id-ID" sz="2200" dirty="0"/>
          </a:p>
        </p:txBody>
      </p:sp>
    </p:spTree>
    <p:extLst>
      <p:ext uri="{BB962C8B-B14F-4D97-AF65-F5344CB8AC3E}">
        <p14:creationId xmlns:p14="http://schemas.microsoft.com/office/powerpoint/2010/main" xmlns="" val="370414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214312" y="171450"/>
            <a:ext cx="8929688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1524000" indent="-1524000"/>
            <a:r>
              <a:rPr lang="id-ID" sz="2400" b="1" dirty="0" smtClean="0"/>
              <a:t>3. </a:t>
            </a:r>
            <a:r>
              <a:rPr lang="en-US" sz="2400" b="1" dirty="0" err="1" smtClean="0"/>
              <a:t>Ketaatan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Terhadap</a:t>
            </a:r>
            <a:r>
              <a:rPr lang="en-US" sz="2400" b="1" dirty="0" smtClean="0"/>
              <a:t> </a:t>
            </a:r>
            <a:r>
              <a:rPr lang="en-US" sz="2400" b="1" u="sng" dirty="0" err="1" smtClean="0"/>
              <a:t>Jumlah</a:t>
            </a:r>
            <a:r>
              <a:rPr lang="en-US" sz="2400" b="1" dirty="0" smtClean="0"/>
              <a:t> Data</a:t>
            </a:r>
            <a:r>
              <a:rPr lang="id-ID" sz="2400" b="1" dirty="0" smtClean="0"/>
              <a:t> Per-Parameter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Dilaporkan</a:t>
            </a:r>
            <a:endParaRPr lang="en-US" sz="2400" b="1" dirty="0">
              <a:latin typeface="Calibri" pitchFamily="34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42875" y="1285860"/>
            <a:ext cx="500063" cy="3179771"/>
            <a:chOff x="571472" y="1571612"/>
            <a:chExt cx="500066" cy="1792287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571472" y="1571612"/>
              <a:ext cx="500035" cy="1792287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2792" name="TextBox 9"/>
            <p:cNvSpPr txBox="1">
              <a:spLocks noChangeArrowheads="1"/>
            </p:cNvSpPr>
            <p:nvPr/>
          </p:nvSpPr>
          <p:spPr bwMode="auto">
            <a:xfrm>
              <a:off x="642910" y="1714488"/>
              <a:ext cx="428628" cy="1412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Century Gothic" pitchFamily="34" charset="0"/>
                </a:rPr>
                <a:t>B</a:t>
              </a:r>
            </a:p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Century Gothic" pitchFamily="34" charset="0"/>
                </a:rPr>
                <a:t>I</a:t>
              </a:r>
            </a:p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Century Gothic" pitchFamily="34" charset="0"/>
                </a:rPr>
                <a:t>R</a:t>
              </a:r>
            </a:p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Century Gothic" pitchFamily="34" charset="0"/>
                </a:rPr>
                <a:t>u</a:t>
              </a:r>
            </a:p>
          </p:txBody>
        </p:sp>
      </p:grp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141288" y="4797152"/>
            <a:ext cx="1430337" cy="714375"/>
            <a:chOff x="285720" y="3643314"/>
            <a:chExt cx="500035" cy="2071702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285720" y="3643314"/>
              <a:ext cx="500035" cy="2071702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32788" name="TextBox 9"/>
            <p:cNvSpPr txBox="1">
              <a:spLocks noChangeArrowheads="1"/>
            </p:cNvSpPr>
            <p:nvPr/>
          </p:nvSpPr>
          <p:spPr bwMode="auto">
            <a:xfrm>
              <a:off x="314954" y="3844592"/>
              <a:ext cx="428628" cy="1217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chemeClr val="bg1"/>
                  </a:solidFill>
                  <a:latin typeface="Century Gothic" pitchFamily="34" charset="0"/>
                </a:rPr>
                <a:t>Merah</a:t>
              </a:r>
            </a:p>
          </p:txBody>
        </p: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142875" y="5805264"/>
            <a:ext cx="1428750" cy="714375"/>
            <a:chOff x="142845" y="5786459"/>
            <a:chExt cx="1428759" cy="714375"/>
          </a:xfrm>
        </p:grpSpPr>
        <p:sp>
          <p:nvSpPr>
            <p:cNvPr id="11" name="Rounded Rectangle 10"/>
            <p:cNvSpPr/>
            <p:nvPr/>
          </p:nvSpPr>
          <p:spPr bwMode="auto">
            <a:xfrm>
              <a:off x="142845" y="5786459"/>
              <a:ext cx="1428759" cy="714375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84" name="TextBox 8"/>
            <p:cNvSpPr txBox="1">
              <a:spLocks noChangeArrowheads="1"/>
            </p:cNvSpPr>
            <p:nvPr/>
          </p:nvSpPr>
          <p:spPr bwMode="auto">
            <a:xfrm>
              <a:off x="327924" y="5873058"/>
              <a:ext cx="101502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857280" y="1207361"/>
            <a:ext cx="8001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 err="1"/>
              <a:t>Melaporkan</a:t>
            </a:r>
            <a:r>
              <a:rPr lang="en-US" sz="1600" dirty="0"/>
              <a:t> data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 smtClean="0"/>
              <a:t>periodik</a:t>
            </a:r>
            <a:r>
              <a:rPr lang="en-US" sz="1600" dirty="0" smtClean="0"/>
              <a:t> : </a:t>
            </a:r>
            <a:endParaRPr lang="id-ID" sz="1600" dirty="0"/>
          </a:p>
          <a:p>
            <a:pPr marL="342900" lvl="0" indent="-342900">
              <a:buFont typeface="+mj-lt"/>
              <a:buAutoNum type="arabicPeriod"/>
            </a:pPr>
            <a:r>
              <a:rPr lang="id-ID" sz="1600" dirty="0" smtClean="0"/>
              <a:t>Pemantauan </a:t>
            </a:r>
            <a:r>
              <a:rPr lang="id-ID" sz="1600" dirty="0"/>
              <a:t>CEMS, setiap 3 bulan tersedia data: minimal 75% dari seluruh data pemantauan rata-rata harian </a:t>
            </a:r>
            <a:r>
              <a:rPr lang="id-ID" sz="1600" b="1" dirty="0"/>
              <a:t>(100%) </a:t>
            </a:r>
            <a:r>
              <a:rPr lang="id-ID" sz="1600" dirty="0"/>
              <a:t>(data dianggap valid apabila dalam sehari minimal tersedia 18 jam pengukuran)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600" dirty="0" smtClean="0"/>
              <a:t>Pemantauan </a:t>
            </a:r>
            <a:r>
              <a:rPr lang="id-ID" sz="1600" dirty="0"/>
              <a:t>Manual, setiap 6 bulan minimal 1 data </a:t>
            </a:r>
            <a:r>
              <a:rPr lang="id-ID" sz="1600" b="1" dirty="0"/>
              <a:t>(100%</a:t>
            </a:r>
            <a:r>
              <a:rPr lang="id-ID" sz="1600" dirty="0"/>
              <a:t>), </a:t>
            </a:r>
            <a:r>
              <a:rPr lang="id-ID" sz="1600" b="1" u="sng" dirty="0"/>
              <a:t>kecuali</a:t>
            </a:r>
            <a:r>
              <a:rPr lang="en-US" sz="1600" dirty="0"/>
              <a:t> proses </a:t>
            </a:r>
            <a:r>
              <a:rPr lang="en-US" sz="1600" dirty="0" err="1"/>
              <a:t>pembakaran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id-ID" sz="1600" dirty="0"/>
              <a:t>: </a:t>
            </a:r>
          </a:p>
          <a:p>
            <a:pPr marL="536575" lvl="0" indent="-173038">
              <a:buFont typeface="+mj-lt"/>
              <a:buAutoNum type="alphaLcPeriod"/>
            </a:pPr>
            <a:r>
              <a:rPr lang="en-US" sz="1600" dirty="0" err="1"/>
              <a:t>Kapasitas</a:t>
            </a:r>
            <a:r>
              <a:rPr lang="en-US" sz="1600" dirty="0"/>
              <a:t> </a:t>
            </a:r>
            <a:r>
              <a:rPr lang="en-US" sz="1600" dirty="0" err="1"/>
              <a:t>desain</a:t>
            </a:r>
            <a:r>
              <a:rPr lang="en-US" sz="1600" dirty="0"/>
              <a:t> </a:t>
            </a:r>
            <a:r>
              <a:rPr lang="id-ID" sz="1600" u="sng" dirty="0"/>
              <a:t>&lt;</a:t>
            </a:r>
            <a:r>
              <a:rPr lang="id-ID" sz="1600" dirty="0"/>
              <a:t> 570 KW pemantauan dilakukan paling sedikit 1 (satu) kali dalam 3 (tiga) tahun;</a:t>
            </a:r>
          </a:p>
          <a:p>
            <a:pPr marL="536575" lvl="0" indent="-173038">
              <a:buFont typeface="+mj-lt"/>
              <a:buAutoNum type="alphaLcPeriod"/>
            </a:pPr>
            <a:r>
              <a:rPr lang="id-ID" sz="1600" dirty="0"/>
              <a:t>kapasitas desain 570 KW &lt; n </a:t>
            </a:r>
            <a:r>
              <a:rPr lang="id-ID" sz="1600" u="sng" dirty="0"/>
              <a:t>&lt;</a:t>
            </a:r>
            <a:r>
              <a:rPr lang="id-ID" sz="1600" dirty="0"/>
              <a:t> 3 MW pemantauan dilakukan paling sedikit 1 (satu) kali dalam 1 (satu) tahun;</a:t>
            </a:r>
          </a:p>
          <a:p>
            <a:pPr marL="536575" lvl="0" indent="-173038">
              <a:buFont typeface="+mj-lt"/>
              <a:buAutoNum type="alphaLcPeriod"/>
            </a:pPr>
            <a:r>
              <a:rPr lang="id-ID" sz="1600" dirty="0"/>
              <a:t>kapasitas desain &gt; 3 MW pemantauan dilakukan paling sedikit 1 (satu) kali dalam 6 (enam) bulan. </a:t>
            </a:r>
          </a:p>
          <a:p>
            <a:pPr marL="174625" lvl="0" indent="-174625"/>
            <a:r>
              <a:rPr lang="id-ID" sz="1600" dirty="0" smtClean="0"/>
              <a:t>3. Pelaporan </a:t>
            </a:r>
            <a:r>
              <a:rPr lang="id-ID" sz="1600" dirty="0"/>
              <a:t>unit Ketel uap yang beroperasi &lt; 6 bulan pengujian minimal 1 kali dalam 1 </a:t>
            </a:r>
            <a:r>
              <a:rPr lang="id-ID" sz="1600" dirty="0" smtClean="0"/>
              <a:t>tahun</a:t>
            </a:r>
            <a:r>
              <a:rPr lang="en-US" sz="1600" dirty="0" smtClean="0"/>
              <a:t>.</a:t>
            </a:r>
            <a:r>
              <a:rPr lang="id-ID" sz="1600" dirty="0" smtClean="0"/>
              <a:t> </a:t>
            </a:r>
            <a:endParaRPr lang="id-ID" sz="1600" dirty="0"/>
          </a:p>
          <a:p>
            <a:pPr lvl="0"/>
            <a:endParaRPr lang="id-ID" sz="1600" dirty="0"/>
          </a:p>
        </p:txBody>
      </p:sp>
      <p:sp>
        <p:nvSpPr>
          <p:cNvPr id="32775" name="Rectangle 13"/>
          <p:cNvSpPr>
            <a:spLocks noChangeArrowheads="1"/>
          </p:cNvSpPr>
          <p:nvPr/>
        </p:nvSpPr>
        <p:spPr bwMode="auto">
          <a:xfrm>
            <a:off x="1643063" y="4860449"/>
            <a:ext cx="696138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id-ID" sz="1600" dirty="0"/>
              <a:t>Pelaporan data Pemantauan CEMs setiap 3 bulan tersedia data </a:t>
            </a:r>
            <a:r>
              <a:rPr lang="id-ID" sz="1600" b="1" dirty="0"/>
              <a:t>&lt; 75%;</a:t>
            </a:r>
            <a:endParaRPr lang="id-ID" sz="1600" dirty="0"/>
          </a:p>
          <a:p>
            <a:pPr marL="342900" lvl="0" indent="-342900">
              <a:buFont typeface="+mj-lt"/>
              <a:buAutoNum type="arabicPeriod"/>
            </a:pPr>
            <a:r>
              <a:rPr lang="id-ID" sz="1600" dirty="0"/>
              <a:t>Pelaporan data pemantauan manual </a:t>
            </a:r>
            <a:r>
              <a:rPr lang="id-ID" sz="1600" b="1" dirty="0"/>
              <a:t>&lt;100% </a:t>
            </a:r>
            <a:r>
              <a:rPr lang="id-ID" sz="1600" dirty="0"/>
              <a:t>selama periode penilaian. </a:t>
            </a:r>
          </a:p>
        </p:txBody>
      </p:sp>
      <p:sp>
        <p:nvSpPr>
          <p:cNvPr id="32776" name="Rectangle 14"/>
          <p:cNvSpPr>
            <a:spLocks noChangeArrowheads="1"/>
          </p:cNvSpPr>
          <p:nvPr/>
        </p:nvSpPr>
        <p:spPr bwMode="auto">
          <a:xfrm>
            <a:off x="1715070" y="5643563"/>
            <a:ext cx="742893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id-ID" sz="1600" dirty="0"/>
              <a:t>Tidak pernah melaporkan data seluruh parameter yang dipersyaratkan untuk :</a:t>
            </a:r>
          </a:p>
          <a:p>
            <a:pPr marL="536575" lvl="0" indent="-173038">
              <a:buFont typeface="+mj-lt"/>
              <a:buAutoNum type="alphaLcPeriod"/>
            </a:pPr>
            <a:r>
              <a:rPr lang="id-ID" sz="1600" dirty="0"/>
              <a:t>Data Pemantauan CEMs;</a:t>
            </a:r>
          </a:p>
          <a:p>
            <a:pPr marL="536575" lvl="0" indent="-173038">
              <a:buFont typeface="+mj-lt"/>
              <a:buAutoNum type="alphaLcPeriod"/>
            </a:pPr>
            <a:r>
              <a:rPr lang="id-ID" sz="1600" dirty="0"/>
              <a:t>Data Pemantauan manual</a:t>
            </a:r>
            <a:r>
              <a:rPr lang="id-ID" sz="1600" dirty="0" smtClean="0"/>
              <a:t>.</a:t>
            </a:r>
            <a:endParaRPr lang="id-ID" sz="1600" dirty="0"/>
          </a:p>
          <a:p>
            <a:pPr marL="342900" lvl="0" indent="-342900">
              <a:buFont typeface="+mj-lt"/>
              <a:buAutoNum type="arabicPeriod" startAt="2"/>
            </a:pPr>
            <a:r>
              <a:rPr lang="en-US" sz="1600" dirty="0" err="1"/>
              <a:t>Melaporkan</a:t>
            </a:r>
            <a:r>
              <a:rPr lang="en-US" sz="1600" dirty="0"/>
              <a:t> data </a:t>
            </a:r>
            <a:r>
              <a:rPr lang="en-US" sz="1600" dirty="0" err="1"/>
              <a:t>pemantauan</a:t>
            </a:r>
            <a:r>
              <a:rPr lang="en-US" sz="1600" dirty="0"/>
              <a:t> </a:t>
            </a:r>
            <a:r>
              <a:rPr lang="en-US" sz="1600" dirty="0" err="1"/>
              <a:t>palsu</a:t>
            </a:r>
            <a:r>
              <a:rPr lang="id-ID" sz="1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83965" y="1421692"/>
            <a:ext cx="1357312" cy="1477328"/>
            <a:chOff x="142844" y="1285860"/>
            <a:chExt cx="2428892" cy="714380"/>
          </a:xfrm>
        </p:grpSpPr>
        <p:sp>
          <p:nvSpPr>
            <p:cNvPr id="3" name="Rounded Rectangle 2"/>
            <p:cNvSpPr/>
            <p:nvPr/>
          </p:nvSpPr>
          <p:spPr>
            <a:xfrm>
              <a:off x="142844" y="1285860"/>
              <a:ext cx="2428892" cy="714380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818" name="TextBox 4"/>
            <p:cNvSpPr txBox="1">
              <a:spLocks noChangeArrowheads="1"/>
            </p:cNvSpPr>
            <p:nvPr/>
          </p:nvSpPr>
          <p:spPr bwMode="auto">
            <a:xfrm>
              <a:off x="654145" y="1538396"/>
              <a:ext cx="1331319" cy="329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Biru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58386" y="5072813"/>
            <a:ext cx="1327575" cy="1524539"/>
            <a:chOff x="5572132" y="2786058"/>
            <a:chExt cx="2000264" cy="714380"/>
          </a:xfrm>
        </p:grpSpPr>
        <p:sp>
          <p:nvSpPr>
            <p:cNvPr id="9" name="Rounded Rectangle 8"/>
            <p:cNvSpPr/>
            <p:nvPr/>
          </p:nvSpPr>
          <p:spPr>
            <a:xfrm>
              <a:off x="5572132" y="2786058"/>
              <a:ext cx="2000264" cy="714380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814" name="TextBox 8"/>
            <p:cNvSpPr txBox="1">
              <a:spLocks noChangeArrowheads="1"/>
            </p:cNvSpPr>
            <p:nvPr/>
          </p:nvSpPr>
          <p:spPr bwMode="auto">
            <a:xfrm>
              <a:off x="5677408" y="3013855"/>
              <a:ext cx="1789711" cy="329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0"/>
            <a:ext cx="8697586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/>
            <a:r>
              <a:rPr lang="id-ID" sz="3200" b="1" dirty="0" smtClean="0">
                <a:latin typeface="Calibri" pitchFamily="34" charset="0"/>
              </a:rPr>
              <a:t>4. Ket</a:t>
            </a:r>
            <a:r>
              <a:rPr lang="en-US" sz="3200" b="1" dirty="0" err="1" smtClean="0">
                <a:latin typeface="Calibri" pitchFamily="34" charset="0"/>
              </a:rPr>
              <a:t>aatan</a:t>
            </a:r>
            <a:r>
              <a:rPr lang="en-US" sz="3200" b="1" dirty="0" smtClean="0">
                <a:latin typeface="Calibri" pitchFamily="34" charset="0"/>
              </a:rPr>
              <a:t> </a:t>
            </a:r>
            <a:r>
              <a:rPr lang="en-US" sz="3200" b="1" dirty="0" err="1">
                <a:latin typeface="Calibri" pitchFamily="34" charset="0"/>
              </a:rPr>
              <a:t>Terhadap</a:t>
            </a:r>
            <a:r>
              <a:rPr lang="id-ID" sz="3200" b="1" dirty="0">
                <a:latin typeface="Calibri" pitchFamily="34" charset="0"/>
              </a:rPr>
              <a:t> </a:t>
            </a:r>
            <a:r>
              <a:rPr lang="en-US" sz="3200" b="1" dirty="0" err="1">
                <a:latin typeface="Calibri" pitchFamily="34" charset="0"/>
              </a:rPr>
              <a:t>Pemenuhan</a:t>
            </a:r>
            <a:r>
              <a:rPr lang="en-US" sz="3200" b="1" dirty="0">
                <a:latin typeface="Calibri" pitchFamily="34" charset="0"/>
              </a:rPr>
              <a:t> </a:t>
            </a:r>
            <a:r>
              <a:rPr lang="en-US" sz="3200" b="1" dirty="0" smtClean="0">
                <a:latin typeface="Calibri" pitchFamily="34" charset="0"/>
              </a:rPr>
              <a:t>BME</a:t>
            </a:r>
            <a:r>
              <a:rPr lang="id-ID" sz="3200" b="1" dirty="0" smtClean="0">
                <a:latin typeface="Calibri" pitchFamily="34" charset="0"/>
              </a:rPr>
              <a:t>U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33797" name="Rectangle 12"/>
          <p:cNvSpPr>
            <a:spLocks noChangeArrowheads="1"/>
          </p:cNvSpPr>
          <p:nvPr/>
        </p:nvSpPr>
        <p:spPr bwMode="auto">
          <a:xfrm>
            <a:off x="1928836" y="1144694"/>
            <a:ext cx="7215164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Memenuhi</a:t>
            </a:r>
            <a:r>
              <a:rPr lang="en-US" dirty="0"/>
              <a:t> BMEU 100%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manual </a:t>
            </a:r>
            <a:r>
              <a:rPr lang="id-ID" b="1" dirty="0"/>
              <a:t>tiap sumber emisi</a:t>
            </a:r>
            <a:r>
              <a:rPr lang="en-US" dirty="0" smtClean="0"/>
              <a:t>;</a:t>
            </a:r>
            <a:endParaRPr lang="id-ID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yang </a:t>
            </a:r>
            <a:r>
              <a:rPr lang="en-US" dirty="0" err="1"/>
              <a:t>wajib</a:t>
            </a:r>
            <a:r>
              <a:rPr lang="en-US" dirty="0"/>
              <a:t> CEMS, </a:t>
            </a:r>
            <a:r>
              <a:rPr lang="id-ID" dirty="0"/>
              <a:t>yaitu: </a:t>
            </a:r>
            <a:r>
              <a:rPr lang="en-US" dirty="0"/>
              <a:t>Data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id-ID" dirty="0"/>
              <a:t>memenuhi ≥</a:t>
            </a:r>
            <a:r>
              <a:rPr lang="id-ID" b="1" dirty="0"/>
              <a:t>95% ketaatan</a:t>
            </a:r>
            <a:r>
              <a:rPr lang="id-ID" dirty="0"/>
              <a:t> </a:t>
            </a:r>
            <a:r>
              <a:rPr lang="en-US" dirty="0" err="1"/>
              <a:t>dari</a:t>
            </a:r>
            <a:r>
              <a:rPr lang="en-US" dirty="0"/>
              <a:t> data rata-rata </a:t>
            </a:r>
            <a:r>
              <a:rPr lang="en-US" dirty="0" err="1"/>
              <a:t>harian</a:t>
            </a:r>
            <a:r>
              <a:rPr lang="en-US" dirty="0"/>
              <a:t> yang </a:t>
            </a:r>
            <a:r>
              <a:rPr lang="en-US" dirty="0" err="1"/>
              <a:t>dilaporkan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kurun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3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id-ID" dirty="0" smtClean="0"/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dirty="0"/>
              <a:t>Menghitung Beban pencemaran untuk industri yang wajib dalam </a:t>
            </a:r>
            <a:r>
              <a:rPr lang="id-ID" dirty="0" smtClean="0"/>
              <a:t>peraturan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dirty="0"/>
              <a:t>Memenuhi Beban </a:t>
            </a:r>
            <a:r>
              <a:rPr lang="id-ID" dirty="0" smtClean="0"/>
              <a:t>pencemaran emisi  </a:t>
            </a:r>
            <a:r>
              <a:rPr lang="id-ID" dirty="0"/>
              <a:t>dalam peraturan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28835" y="3401720"/>
            <a:ext cx="676875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1600" dirty="0" err="1"/>
              <a:t>Pemantauan</a:t>
            </a:r>
            <a:r>
              <a:rPr lang="en-US" sz="1600" dirty="0"/>
              <a:t> manual : </a:t>
            </a:r>
            <a:r>
              <a:rPr lang="en-US" sz="1600" dirty="0" err="1"/>
              <a:t>memenuhi</a:t>
            </a:r>
            <a:r>
              <a:rPr lang="en-US" sz="1600" dirty="0"/>
              <a:t> </a:t>
            </a:r>
            <a:r>
              <a:rPr lang="en-US" sz="1600" dirty="0" err="1"/>
              <a:t>baku</a:t>
            </a:r>
            <a:r>
              <a:rPr lang="en-US" sz="1600" dirty="0"/>
              <a:t> </a:t>
            </a:r>
            <a:r>
              <a:rPr lang="en-US" sz="1600" dirty="0" err="1"/>
              <a:t>mutu</a:t>
            </a:r>
            <a:r>
              <a:rPr lang="en-US" sz="1600" dirty="0"/>
              <a:t> </a:t>
            </a:r>
            <a:r>
              <a:rPr lang="id-ID" sz="1600" b="1" dirty="0"/>
              <a:t>&lt;100% tiap sumber emisi;</a:t>
            </a:r>
            <a:endParaRPr lang="id-ID" sz="1600" dirty="0"/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err="1"/>
              <a:t>Pemantauan</a:t>
            </a:r>
            <a:r>
              <a:rPr lang="en-US" sz="1600" dirty="0"/>
              <a:t> CEMS data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pemantauan</a:t>
            </a:r>
            <a:r>
              <a:rPr lang="en-US" sz="1600" dirty="0"/>
              <a:t> </a:t>
            </a:r>
            <a:r>
              <a:rPr lang="id-ID" sz="1600" dirty="0"/>
              <a:t>memenuhi </a:t>
            </a:r>
            <a:r>
              <a:rPr lang="id-ID" sz="1600" b="1" dirty="0"/>
              <a:t>&lt;95%</a:t>
            </a:r>
            <a:r>
              <a:rPr lang="id-ID" sz="1600" dirty="0"/>
              <a:t> ketaatan </a:t>
            </a:r>
            <a:r>
              <a:rPr lang="en-US" sz="1600" dirty="0" err="1"/>
              <a:t>dari</a:t>
            </a:r>
            <a:r>
              <a:rPr lang="en-US" sz="1600" dirty="0"/>
              <a:t> data rata-rata </a:t>
            </a:r>
            <a:r>
              <a:rPr lang="en-US" sz="1600" dirty="0" err="1"/>
              <a:t>harian</a:t>
            </a:r>
            <a:r>
              <a:rPr lang="en-US" sz="1600" dirty="0"/>
              <a:t> </a:t>
            </a:r>
            <a:r>
              <a:rPr lang="en-US" sz="1600" dirty="0" err="1"/>
              <a:t>selama</a:t>
            </a:r>
            <a:r>
              <a:rPr lang="en-US" sz="1600" dirty="0"/>
              <a:t> 3 </a:t>
            </a:r>
            <a:r>
              <a:rPr lang="en-US" sz="1600" dirty="0" err="1"/>
              <a:t>bulan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 </a:t>
            </a:r>
            <a:r>
              <a:rPr lang="en-US" sz="1600" dirty="0" err="1"/>
              <a:t>operasi</a:t>
            </a:r>
            <a:r>
              <a:rPr lang="id-ID" sz="1600" dirty="0"/>
              <a:t>. </a:t>
            </a:r>
            <a:endParaRPr lang="id-ID" sz="16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id-ID" sz="1600" dirty="0" smtClean="0"/>
              <a:t>Tidak menghitung </a:t>
            </a:r>
            <a:r>
              <a:rPr lang="id-ID" sz="1600" dirty="0"/>
              <a:t>Beban pencemaran untuk industri yang wajib dalam peraturan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600" dirty="0" smtClean="0"/>
              <a:t>Tidak memenuhi </a:t>
            </a:r>
            <a:r>
              <a:rPr lang="id-ID" sz="1600" dirty="0"/>
              <a:t>Beban pencemaran </a:t>
            </a:r>
            <a:r>
              <a:rPr lang="id-ID" sz="1600" dirty="0" smtClean="0"/>
              <a:t> emisi dalam </a:t>
            </a:r>
            <a:r>
              <a:rPr lang="id-ID" sz="1600" dirty="0"/>
              <a:t>peraturan</a:t>
            </a:r>
          </a:p>
          <a:p>
            <a:pPr marL="342900" lvl="0" indent="-342900">
              <a:buFont typeface="+mj-lt"/>
              <a:buAutoNum type="arabicPeriod"/>
            </a:pPr>
            <a:endParaRPr lang="id-ID" sz="1600" dirty="0"/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428649" y="3176019"/>
            <a:ext cx="1357312" cy="1765149"/>
            <a:chOff x="285720" y="3643314"/>
            <a:chExt cx="500035" cy="2071702"/>
          </a:xfrm>
        </p:grpSpPr>
        <p:sp>
          <p:nvSpPr>
            <p:cNvPr id="16" name="Rounded Rectangle 15"/>
            <p:cNvSpPr/>
            <p:nvPr/>
          </p:nvSpPr>
          <p:spPr bwMode="auto">
            <a:xfrm>
              <a:off x="285720" y="3643314"/>
              <a:ext cx="500035" cy="2071702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33810" name="TextBox 9"/>
            <p:cNvSpPr txBox="1">
              <a:spLocks noChangeArrowheads="1"/>
            </p:cNvSpPr>
            <p:nvPr/>
          </p:nvSpPr>
          <p:spPr bwMode="auto">
            <a:xfrm>
              <a:off x="314954" y="4379345"/>
              <a:ext cx="428628" cy="441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 dirty="0" err="1" smtClean="0">
                  <a:solidFill>
                    <a:schemeClr val="bg1"/>
                  </a:solidFill>
                  <a:latin typeface="Century Gothic" pitchFamily="34" charset="0"/>
                </a:rPr>
                <a:t>Merah</a:t>
              </a:r>
              <a:endParaRPr lang="en-US" sz="2400" b="1" dirty="0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</p:grpSp>
      <p:sp>
        <p:nvSpPr>
          <p:cNvPr id="33800" name="Rectangle 17"/>
          <p:cNvSpPr>
            <a:spLocks noChangeArrowheads="1"/>
          </p:cNvSpPr>
          <p:nvPr/>
        </p:nvSpPr>
        <p:spPr bwMode="auto">
          <a:xfrm>
            <a:off x="2039739" y="5229200"/>
            <a:ext cx="60007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id-ID" sz="1600" dirty="0"/>
              <a:t>Dalam satu periode penilaian semua data pemantauan manual Melebihi Baku Mutu &gt; 500%;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600" dirty="0"/>
              <a:t>Dalam satu periode penilaian</a:t>
            </a:r>
            <a:r>
              <a:rPr lang="en-US" sz="1600" dirty="0"/>
              <a:t> 25% </a:t>
            </a:r>
            <a:r>
              <a:rPr lang="id-ID" sz="1600" dirty="0"/>
              <a:t> da</a:t>
            </a:r>
            <a:r>
              <a:rPr lang="en-US" sz="1600" dirty="0"/>
              <a:t>ta</a:t>
            </a:r>
            <a:r>
              <a:rPr lang="id-ID" sz="1600" dirty="0"/>
              <a:t> CEMS</a:t>
            </a:r>
            <a:r>
              <a:rPr lang="en-US" sz="1600" dirty="0"/>
              <a:t> &gt; </a:t>
            </a:r>
            <a:r>
              <a:rPr lang="id-ID" sz="1600" dirty="0"/>
              <a:t>500% Baku Mutu.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42875" y="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/>
            <a:r>
              <a:rPr lang="id-ID" sz="3200" b="1" dirty="0" smtClean="0">
                <a:latin typeface="Calibri" pitchFamily="34" charset="0"/>
              </a:rPr>
              <a:t>5. K</a:t>
            </a:r>
            <a:r>
              <a:rPr lang="en-US" sz="3200" b="1" dirty="0" smtClean="0">
                <a:latin typeface="Calibri" pitchFamily="34" charset="0"/>
              </a:rPr>
              <a:t>e</a:t>
            </a:r>
            <a:r>
              <a:rPr lang="id-ID" sz="3200" b="1" dirty="0" smtClean="0">
                <a:latin typeface="Calibri" pitchFamily="34" charset="0"/>
              </a:rPr>
              <a:t>t</a:t>
            </a:r>
            <a:r>
              <a:rPr lang="en-US" sz="3200" b="1" dirty="0" err="1" smtClean="0">
                <a:latin typeface="Calibri" pitchFamily="34" charset="0"/>
              </a:rPr>
              <a:t>aatan</a:t>
            </a:r>
            <a:r>
              <a:rPr lang="en-US" sz="3200" b="1" dirty="0" smtClean="0">
                <a:latin typeface="Calibri" pitchFamily="34" charset="0"/>
              </a:rPr>
              <a:t> </a:t>
            </a:r>
            <a:r>
              <a:rPr lang="en-US" sz="3200" b="1" dirty="0">
                <a:latin typeface="Calibri" pitchFamily="34" charset="0"/>
              </a:rPr>
              <a:t>T</a:t>
            </a:r>
            <a:r>
              <a:rPr lang="id-ID" sz="3200" b="1" dirty="0" smtClean="0">
                <a:latin typeface="Calibri" pitchFamily="34" charset="0"/>
              </a:rPr>
              <a:t>erhadap </a:t>
            </a:r>
            <a:r>
              <a:rPr lang="id-ID" sz="3200" b="1" dirty="0">
                <a:latin typeface="Calibri" pitchFamily="34" charset="0"/>
              </a:rPr>
              <a:t>ketentuan </a:t>
            </a:r>
            <a:r>
              <a:rPr lang="id-ID" sz="3200" b="1" dirty="0" smtClean="0">
                <a:latin typeface="Calibri" pitchFamily="34" charset="0"/>
              </a:rPr>
              <a:t>Teknis</a:t>
            </a:r>
            <a:endParaRPr lang="en-US" sz="3200" b="1" dirty="0">
              <a:latin typeface="Calibri" pitchFamily="34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42875" y="908724"/>
            <a:ext cx="785738" cy="3816419"/>
            <a:chOff x="571472" y="1571612"/>
            <a:chExt cx="500035" cy="1792287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571472" y="1571612"/>
              <a:ext cx="500035" cy="1792287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4840" name="TextBox 9"/>
            <p:cNvSpPr txBox="1">
              <a:spLocks noChangeArrowheads="1"/>
            </p:cNvSpPr>
            <p:nvPr/>
          </p:nvSpPr>
          <p:spPr bwMode="auto">
            <a:xfrm>
              <a:off x="597449" y="1917574"/>
              <a:ext cx="428628" cy="1412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Century Gothic" pitchFamily="34" charset="0"/>
                </a:rPr>
                <a:t>B</a:t>
              </a:r>
            </a:p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Century Gothic" pitchFamily="34" charset="0"/>
                </a:rPr>
                <a:t>I</a:t>
              </a:r>
            </a:p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Century Gothic" pitchFamily="34" charset="0"/>
                </a:rPr>
                <a:t>R</a:t>
              </a:r>
            </a:p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Century Gothic" pitchFamily="34" charset="0"/>
                </a:rPr>
                <a:t>u</a:t>
              </a:r>
            </a:p>
          </p:txBody>
        </p:sp>
      </p:grp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212705" y="5018881"/>
            <a:ext cx="1430337" cy="714375"/>
            <a:chOff x="285720" y="3643314"/>
            <a:chExt cx="500035" cy="2071702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285720" y="3643314"/>
              <a:ext cx="500035" cy="2071702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34836" name="TextBox 9"/>
            <p:cNvSpPr txBox="1">
              <a:spLocks noChangeArrowheads="1"/>
            </p:cNvSpPr>
            <p:nvPr/>
          </p:nvSpPr>
          <p:spPr bwMode="auto">
            <a:xfrm>
              <a:off x="314954" y="3844592"/>
              <a:ext cx="428628" cy="1217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chemeClr val="bg1"/>
                  </a:solidFill>
                  <a:latin typeface="Century Gothic" pitchFamily="34" charset="0"/>
                </a:rPr>
                <a:t>Merah</a:t>
              </a:r>
            </a:p>
          </p:txBody>
        </p: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233672" y="5981809"/>
            <a:ext cx="1428750" cy="714375"/>
            <a:chOff x="142845" y="5786459"/>
            <a:chExt cx="1428759" cy="714375"/>
          </a:xfrm>
        </p:grpSpPr>
        <p:sp>
          <p:nvSpPr>
            <p:cNvPr id="11" name="Rounded Rectangle 10"/>
            <p:cNvSpPr/>
            <p:nvPr/>
          </p:nvSpPr>
          <p:spPr bwMode="auto">
            <a:xfrm>
              <a:off x="142845" y="5786459"/>
              <a:ext cx="1428759" cy="714375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832" name="TextBox 8"/>
            <p:cNvSpPr txBox="1">
              <a:spLocks noChangeArrowheads="1"/>
            </p:cNvSpPr>
            <p:nvPr/>
          </p:nvSpPr>
          <p:spPr bwMode="auto">
            <a:xfrm>
              <a:off x="327924" y="5873058"/>
              <a:ext cx="101502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928662" y="837287"/>
            <a:ext cx="7747794" cy="403187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1600" dirty="0" err="1"/>
              <a:t>Menaati</a:t>
            </a:r>
            <a:r>
              <a:rPr lang="en-US" sz="1600" dirty="0"/>
              <a:t>  </a:t>
            </a:r>
            <a:r>
              <a:rPr lang="en-US" sz="1600" dirty="0" err="1"/>
              <a:t>semua</a:t>
            </a:r>
            <a:r>
              <a:rPr lang="en-US" sz="1600" dirty="0"/>
              <a:t> </a:t>
            </a:r>
            <a:r>
              <a:rPr lang="en-US" sz="1600" dirty="0" err="1"/>
              <a:t>persyaratan</a:t>
            </a:r>
            <a:r>
              <a:rPr lang="en-US" sz="1600" dirty="0"/>
              <a:t> </a:t>
            </a:r>
            <a:r>
              <a:rPr lang="en-US" sz="1600" dirty="0" err="1"/>
              <a:t>teknis</a:t>
            </a:r>
            <a:r>
              <a:rPr lang="en-US" sz="1600" dirty="0"/>
              <a:t> </a:t>
            </a:r>
            <a:r>
              <a:rPr lang="en-US" sz="1600" dirty="0" err="1"/>
              <a:t>cerobong</a:t>
            </a:r>
            <a:endParaRPr lang="id-ID" sz="16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id-ID" sz="1600" dirty="0" smtClean="0"/>
              <a:t>Memasang dan mengoperasikan CEM</a:t>
            </a:r>
            <a:r>
              <a:rPr lang="en-US" sz="1600" dirty="0" smtClean="0"/>
              <a:t>s</a:t>
            </a:r>
            <a:r>
              <a:rPr lang="id-ID" sz="1600" dirty="0" smtClean="0"/>
              <a:t> bagi industri :</a:t>
            </a:r>
          </a:p>
          <a:p>
            <a:pPr marL="800100" lvl="1" indent="-342900">
              <a:buFont typeface="+mj-lt"/>
              <a:buAutoNum type="alphaLcPeriod"/>
            </a:pPr>
            <a:r>
              <a:rPr lang="id-ID" sz="1600" dirty="0" smtClean="0"/>
              <a:t>Unit Regenerator Katalis (unit Perengkahan katalitik alir)</a:t>
            </a:r>
            <a:r>
              <a:rPr lang="en-US" sz="1600" dirty="0" smtClean="0"/>
              <a:t>;</a:t>
            </a:r>
            <a:endParaRPr lang="id-ID" sz="1600" dirty="0" smtClean="0"/>
          </a:p>
          <a:p>
            <a:pPr marL="800100" lvl="1" indent="-342900">
              <a:buFont typeface="+mj-lt"/>
              <a:buAutoNum type="alphaLcPeriod"/>
              <a:tabLst>
                <a:tab pos="3497263" algn="l"/>
              </a:tabLst>
            </a:pPr>
            <a:r>
              <a:rPr lang="id-ID" sz="1600" dirty="0" smtClean="0"/>
              <a:t>Unit Pentawaran Sulfur</a:t>
            </a:r>
            <a:r>
              <a:rPr lang="en-US" sz="1600" dirty="0" smtClean="0"/>
              <a:t>;</a:t>
            </a:r>
            <a:endParaRPr lang="id-ID" sz="16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id-ID" sz="1600" dirty="0" smtClean="0"/>
              <a:t>Proses pembakaran dengan kapasitas </a:t>
            </a:r>
            <a:r>
              <a:rPr lang="id-ID" sz="1600" b="1" u="sng" dirty="0" smtClean="0"/>
              <a:t>&gt;</a:t>
            </a:r>
            <a:r>
              <a:rPr lang="id-ID" sz="1600" b="1" dirty="0" smtClean="0"/>
              <a:t> 25 MW </a:t>
            </a:r>
            <a:r>
              <a:rPr lang="id-ID" sz="1600" dirty="0" smtClean="0"/>
              <a:t>dan apabila kandungan sulfur &gt; dari 2% untuk seluruh kapasitas</a:t>
            </a:r>
            <a:r>
              <a:rPr lang="en-US" sz="1600" dirty="0" smtClean="0"/>
              <a:t>;</a:t>
            </a:r>
            <a:endParaRPr lang="id-ID" sz="16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id-ID" sz="1600" dirty="0" smtClean="0"/>
              <a:t>Peleburan Baja</a:t>
            </a:r>
            <a:r>
              <a:rPr lang="en-US" sz="1600" dirty="0" smtClean="0"/>
              <a:t>;</a:t>
            </a:r>
            <a:endParaRPr lang="id-ID" sz="16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id-ID" sz="1600" dirty="0" smtClean="0"/>
              <a:t>Pulp &amp; Kertas</a:t>
            </a:r>
            <a:r>
              <a:rPr lang="en-US" sz="1600" dirty="0" smtClean="0"/>
              <a:t>;</a:t>
            </a:r>
            <a:endParaRPr lang="id-ID" sz="16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id-ID" sz="1600" dirty="0" smtClean="0"/>
              <a:t>Pupuk</a:t>
            </a:r>
            <a:r>
              <a:rPr lang="en-US" sz="1600" dirty="0" smtClean="0"/>
              <a:t>;</a:t>
            </a:r>
            <a:endParaRPr lang="id-ID" sz="16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id-ID" sz="1600" dirty="0" smtClean="0"/>
              <a:t>Semen</a:t>
            </a:r>
            <a:r>
              <a:rPr lang="en-US" sz="1600" dirty="0" smtClean="0"/>
              <a:t>;</a:t>
            </a:r>
            <a:endParaRPr lang="id-ID" sz="16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id-ID" sz="1600" i="1" dirty="0" smtClean="0"/>
              <a:t>Carbon Black </a:t>
            </a:r>
            <a:r>
              <a:rPr lang="en-US" sz="1600" i="1" dirty="0" smtClean="0"/>
              <a:t>.</a:t>
            </a:r>
            <a:endParaRPr lang="id-ID" sz="1600" i="1" dirty="0" smtClean="0"/>
          </a:p>
          <a:p>
            <a:pPr marL="712788" lvl="0" indent="-355600">
              <a:buFont typeface="+mj-lt"/>
              <a:buAutoNum type="arabicPeriod"/>
            </a:pPr>
            <a:r>
              <a:rPr lang="id-ID" sz="1600" dirty="0" smtClean="0"/>
              <a:t>Peralatan CEM</a:t>
            </a:r>
            <a:r>
              <a:rPr lang="en-US" sz="1600" dirty="0" smtClean="0"/>
              <a:t>s</a:t>
            </a:r>
            <a:r>
              <a:rPr lang="id-ID" sz="1600" dirty="0" smtClean="0"/>
              <a:t> beroperasi normal;</a:t>
            </a:r>
          </a:p>
          <a:p>
            <a:pPr marL="712788" lvl="0" indent="-355600">
              <a:buFont typeface="+mj-lt"/>
              <a:buAutoNum type="arabicPeriod"/>
            </a:pPr>
            <a:r>
              <a:rPr lang="en-US" sz="1600" dirty="0" smtClean="0"/>
              <a:t>S</a:t>
            </a:r>
            <a:r>
              <a:rPr lang="id-ID" sz="1600" dirty="0"/>
              <a:t>emua </a:t>
            </a:r>
            <a:r>
              <a:rPr lang="en-US" sz="1600" dirty="0" err="1"/>
              <a:t>sumber</a:t>
            </a:r>
            <a:r>
              <a:rPr lang="en-US" sz="1600" dirty="0"/>
              <a:t> </a:t>
            </a:r>
            <a:r>
              <a:rPr lang="en-US" sz="1600" dirty="0" err="1"/>
              <a:t>emisi</a:t>
            </a:r>
            <a:r>
              <a:rPr lang="en-US" sz="1600" dirty="0"/>
              <a:t> non fugitive </a:t>
            </a:r>
            <a:r>
              <a:rPr lang="en-US" sz="1600" dirty="0" err="1"/>
              <a:t>emisi</a:t>
            </a:r>
            <a:r>
              <a:rPr lang="en-US" sz="1600" dirty="0"/>
              <a:t> </a:t>
            </a:r>
            <a:r>
              <a:rPr lang="en-US" sz="1600" dirty="0" err="1"/>
              <a:t>harus</a:t>
            </a:r>
            <a:r>
              <a:rPr lang="en-US" sz="1600" dirty="0"/>
              <a:t> </a:t>
            </a:r>
            <a:r>
              <a:rPr lang="en-US" sz="1600" dirty="0" err="1"/>
              <a:t>dibuang</a:t>
            </a:r>
            <a:r>
              <a:rPr lang="en-US" sz="1600" dirty="0"/>
              <a:t> </a:t>
            </a:r>
            <a:r>
              <a:rPr lang="id-ID" sz="1600" dirty="0"/>
              <a:t>melalui </a:t>
            </a:r>
            <a:r>
              <a:rPr lang="id-ID" sz="1600" dirty="0" smtClean="0"/>
              <a:t>Cerobong</a:t>
            </a:r>
            <a:r>
              <a:rPr lang="en-US" sz="1600" dirty="0" smtClean="0"/>
              <a:t>;</a:t>
            </a:r>
            <a:endParaRPr lang="id-ID" sz="1600" dirty="0"/>
          </a:p>
          <a:p>
            <a:pPr marL="712788" lvl="0" indent="-355600">
              <a:buFont typeface="+mj-lt"/>
              <a:buAutoNum type="arabicPeriod"/>
            </a:pPr>
            <a:r>
              <a:rPr lang="id-ID" sz="1600" dirty="0"/>
              <a:t>Menggunakan jasa laboratorium eksternal yang ditunjuk oleh Gubernur;</a:t>
            </a:r>
          </a:p>
          <a:p>
            <a:pPr marL="712788" lvl="0" indent="-355600">
              <a:buFont typeface="+mj-lt"/>
              <a:buAutoNum type="arabicPeriod"/>
            </a:pPr>
            <a:r>
              <a:rPr lang="id-ID" sz="1600" dirty="0"/>
              <a:t>Memenuhi sanksi administrasi sampai batas waktu yang </a:t>
            </a:r>
            <a:r>
              <a:rPr lang="id-ID" sz="1600" dirty="0" smtClean="0"/>
              <a:t>ditentukan</a:t>
            </a:r>
            <a:r>
              <a:rPr lang="en-US" sz="1600" dirty="0" smtClean="0"/>
              <a:t>;</a:t>
            </a:r>
            <a:endParaRPr lang="id-ID" sz="1600" dirty="0"/>
          </a:p>
          <a:p>
            <a:pPr marL="712788" indent="-355600">
              <a:buFont typeface="+mj-lt"/>
              <a:buAutoNum type="arabicPeriod"/>
            </a:pP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smtClean="0"/>
              <a:t>CEMs </a:t>
            </a:r>
            <a:r>
              <a:rPr lang="en-US" sz="1600" dirty="0" err="1"/>
              <a:t>rusak</a:t>
            </a:r>
            <a:r>
              <a:rPr lang="en-US" sz="1600" dirty="0"/>
              <a:t> </a:t>
            </a:r>
            <a:r>
              <a:rPr lang="en-US" sz="1600" dirty="0" err="1"/>
              <a:t>wajib</a:t>
            </a:r>
            <a:r>
              <a:rPr lang="en-US" sz="1600" dirty="0"/>
              <a:t> </a:t>
            </a:r>
            <a:r>
              <a:rPr lang="en-US" sz="1600" dirty="0" err="1"/>
              <a:t>melaksanakan</a:t>
            </a:r>
            <a:r>
              <a:rPr lang="en-US" sz="1600" dirty="0"/>
              <a:t> </a:t>
            </a:r>
            <a:r>
              <a:rPr lang="en-US" sz="1600" dirty="0" err="1"/>
              <a:t>pemantauan</a:t>
            </a:r>
            <a:r>
              <a:rPr lang="en-US" sz="1600" dirty="0"/>
              <a:t> </a:t>
            </a:r>
            <a:r>
              <a:rPr lang="en-US" sz="1600" dirty="0" err="1"/>
              <a:t>kualitas</a:t>
            </a:r>
            <a:r>
              <a:rPr lang="en-US" sz="1600" dirty="0"/>
              <a:t> </a:t>
            </a:r>
            <a:r>
              <a:rPr lang="en-US" sz="1600" dirty="0" err="1"/>
              <a:t>emisi</a:t>
            </a:r>
            <a:r>
              <a:rPr lang="en-US" sz="1600" dirty="0"/>
              <a:t> </a:t>
            </a:r>
            <a:r>
              <a:rPr lang="en-US" sz="1600" dirty="0" err="1"/>
              <a:t>setiap</a:t>
            </a:r>
            <a:r>
              <a:rPr lang="en-US" sz="1600" dirty="0"/>
              <a:t> 3 </a:t>
            </a:r>
            <a:r>
              <a:rPr lang="en-US" sz="1600" dirty="0" err="1"/>
              <a:t>bulan</a:t>
            </a:r>
            <a:r>
              <a:rPr lang="en-US" sz="1600" dirty="0"/>
              <a:t> </a:t>
            </a:r>
            <a:r>
              <a:rPr lang="en-US" sz="1600" dirty="0" err="1"/>
              <a:t>selama</a:t>
            </a:r>
            <a:r>
              <a:rPr lang="en-US" sz="1600" dirty="0"/>
              <a:t> </a:t>
            </a:r>
            <a:r>
              <a:rPr lang="en-US" sz="1600" dirty="0" err="1"/>
              <a:t>maksimal</a:t>
            </a:r>
            <a:r>
              <a:rPr lang="en-US" sz="1600" dirty="0"/>
              <a:t> 1 </a:t>
            </a:r>
            <a:r>
              <a:rPr lang="en-US" sz="1600" dirty="0" err="1"/>
              <a:t>tahun</a:t>
            </a:r>
            <a:r>
              <a:rPr lang="en-US" sz="1600" dirty="0"/>
              <a:t> </a:t>
            </a:r>
            <a:r>
              <a:rPr lang="en-US" sz="1600" dirty="0" err="1"/>
              <a:t>periode</a:t>
            </a:r>
            <a:r>
              <a:rPr lang="en-US" sz="1600" dirty="0"/>
              <a:t> </a:t>
            </a:r>
            <a:r>
              <a:rPr lang="en-US" sz="1600" dirty="0" err="1" smtClean="0"/>
              <a:t>penilaian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34823" name="Rectangle 13"/>
          <p:cNvSpPr>
            <a:spLocks noChangeArrowheads="1"/>
          </p:cNvSpPr>
          <p:nvPr/>
        </p:nvSpPr>
        <p:spPr bwMode="auto">
          <a:xfrm>
            <a:off x="1857356" y="5077043"/>
            <a:ext cx="55006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id-ID" sz="1600" dirty="0"/>
              <a:t>Tidak menaati  semua persyaratan teknis cerobong;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memasang</a:t>
            </a:r>
            <a:r>
              <a:rPr lang="en-US" sz="1600" dirty="0"/>
              <a:t> CEMS.</a:t>
            </a:r>
            <a:endParaRPr lang="en-US" sz="1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4824" name="Rectangle 14"/>
          <p:cNvSpPr>
            <a:spLocks noChangeArrowheads="1"/>
          </p:cNvSpPr>
          <p:nvPr/>
        </p:nvSpPr>
        <p:spPr bwMode="auto">
          <a:xfrm>
            <a:off x="1876772" y="5910371"/>
            <a:ext cx="51435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id-ID" sz="1600" dirty="0"/>
              <a:t>Membuang emisi gas buang tidak melalui cerobong;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600" dirty="0"/>
              <a:t>Tidak memenuhi seluruh ketentuan </a:t>
            </a:r>
            <a:r>
              <a:rPr lang="id-ID" sz="1600" b="1" dirty="0"/>
              <a:t>yang dipersyaratkan dalam sanksi administrasi</a:t>
            </a:r>
            <a:r>
              <a:rPr lang="id-ID" sz="1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0" y="0"/>
            <a:ext cx="2357438" cy="6858000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55776" y="3717032"/>
            <a:ext cx="6000750" cy="1714500"/>
          </a:xfrm>
        </p:spPr>
        <p:txBody>
          <a:bodyPr>
            <a:noAutofit/>
          </a:bodyPr>
          <a:lstStyle/>
          <a:p>
            <a:pPr algn="ctr" eaLnBrk="1" hangingPunct="1"/>
            <a:r>
              <a:rPr lang="id-ID" sz="2000" cap="none" dirty="0" smtClean="0"/>
              <a:t>Sekretariat PROPER</a:t>
            </a:r>
            <a:br>
              <a:rPr lang="id-ID" sz="2000" cap="none" dirty="0" smtClean="0"/>
            </a:br>
            <a:r>
              <a:rPr lang="id-ID" sz="2000" cap="none" dirty="0" smtClean="0"/>
              <a:t>Gedung B Lantai 4</a:t>
            </a:r>
            <a:br>
              <a:rPr lang="id-ID" sz="2000" cap="none" dirty="0" smtClean="0"/>
            </a:br>
            <a:r>
              <a:rPr lang="id-ID" sz="2000" cap="none" dirty="0" smtClean="0"/>
              <a:t>Kementerian  Lingkungan Hidup</a:t>
            </a:r>
            <a:br>
              <a:rPr lang="id-ID" sz="2000" cap="none" dirty="0" smtClean="0"/>
            </a:br>
            <a:r>
              <a:rPr lang="id-ID" sz="2000" cap="none" dirty="0" smtClean="0"/>
              <a:t>Jl. D.I. Panjaitan Kav 24 Jakarta 13410</a:t>
            </a:r>
            <a:br>
              <a:rPr lang="id-ID" sz="2000" cap="none" dirty="0" smtClean="0"/>
            </a:br>
            <a:r>
              <a:rPr lang="id-ID" sz="2000" cap="none" dirty="0" smtClean="0"/>
              <a:t>Telp: 62-21-8520886</a:t>
            </a:r>
            <a:r>
              <a:rPr lang="en-US" sz="2000" cap="none" dirty="0" smtClean="0"/>
              <a:t> |  </a:t>
            </a:r>
            <a:r>
              <a:rPr lang="id-ID" sz="2000" cap="none" dirty="0" smtClean="0"/>
              <a:t>Fax : 62-21-8520886</a:t>
            </a:r>
            <a:br>
              <a:rPr lang="id-ID" sz="2000" cap="none" dirty="0" smtClean="0"/>
            </a:br>
            <a:r>
              <a:rPr lang="id-ID" sz="2000" cap="none" dirty="0" smtClean="0"/>
              <a:t>www.menlh.go.id/proper</a:t>
            </a:r>
            <a:br>
              <a:rPr lang="id-ID" sz="2000" cap="none" dirty="0" smtClean="0"/>
            </a:br>
            <a:endParaRPr lang="id-ID" sz="2000" cap="none" dirty="0" smtClean="0"/>
          </a:p>
        </p:txBody>
      </p:sp>
      <p:sp>
        <p:nvSpPr>
          <p:cNvPr id="6" name="Rectangle 5"/>
          <p:cNvSpPr/>
          <p:nvPr/>
        </p:nvSpPr>
        <p:spPr>
          <a:xfrm>
            <a:off x="2392142" y="2214554"/>
            <a:ext cx="5621732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d-ID" sz="66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Terima</a:t>
            </a:r>
            <a:r>
              <a:rPr lang="id-ID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 </a:t>
            </a:r>
            <a:r>
              <a:rPr lang="id-ID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Kasih</a:t>
            </a:r>
            <a:endParaRPr lang="en-US" sz="6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+mn-cs"/>
            </a:endParaRPr>
          </a:p>
        </p:txBody>
      </p:sp>
      <p:pic>
        <p:nvPicPr>
          <p:cNvPr id="7" name="Picture 6" descr="kalpataru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8F7FD"/>
              </a:clrFrom>
              <a:clrTo>
                <a:srgbClr val="F8F7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428625"/>
            <a:ext cx="1757362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2622</TotalTime>
  <Words>1039</Words>
  <Application>Microsoft Office PowerPoint</Application>
  <PresentationFormat>On-screen Show (4:3)</PresentationFormat>
  <Paragraphs>122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1_Office Theme</vt:lpstr>
      <vt:lpstr>Slide 1</vt:lpstr>
      <vt:lpstr>ASPEK  penilaian Pengendalian Pencemaran Udara</vt:lpstr>
      <vt:lpstr>Slide 3</vt:lpstr>
      <vt:lpstr>Slide 4</vt:lpstr>
      <vt:lpstr>Slide 5</vt:lpstr>
      <vt:lpstr>Slide 6</vt:lpstr>
      <vt:lpstr>Slide 7</vt:lpstr>
      <vt:lpstr>Slide 8</vt:lpstr>
      <vt:lpstr>Sekretariat PROPER Gedung B Lantai 4 Kementerian  Lingkungan Hidup Jl. D.I. Panjaitan Kav 24 Jakarta 13410 Telp: 62-21-8520886 |  Fax : 62-21-8520886 www.menlh.go.id/proper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Anton</dc:creator>
  <cp:lastModifiedBy>fujitsu</cp:lastModifiedBy>
  <cp:revision>153</cp:revision>
  <cp:lastPrinted>2013-03-19T07:47:36Z</cp:lastPrinted>
  <dcterms:created xsi:type="dcterms:W3CDTF">2012-04-04T06:26:12Z</dcterms:created>
  <dcterms:modified xsi:type="dcterms:W3CDTF">2013-03-22T02:31:43Z</dcterms:modified>
</cp:coreProperties>
</file>