
<file path=[Content_Types].xml><?xml version="1.0" encoding="utf-8"?>
<Types xmlns="http://schemas.openxmlformats.org/package/2006/content-types">
  <Default ContentType="application/vnd.openxmlformats-officedocument.oleObject" Extension="bin"/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x="18288000" cy="10287000"/>
  <p:notesSz cx="6858000" cy="9144000"/>
  <p:embeddedFontLst>
    <p:embeddedFont>
      <p:font typeface="ITC Avant Garde Gothic Bold" charset="1" panose="020B0802020202020204"/>
      <p:regular r:id="rId41"/>
    </p:embeddedFont>
    <p:embeddedFont>
      <p:font typeface="Garet" charset="1" panose="00000000000000000000"/>
      <p:regular r:id="rId42"/>
    </p:embeddedFont>
    <p:embeddedFont>
      <p:font typeface="Garet Bold" charset="1" panose="00000000000000000000"/>
      <p:regular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slides/slide29.xml" Type="http://schemas.openxmlformats.org/officeDocument/2006/relationships/slide"/><Relationship Id="rId35" Target="slides/slide30.xml" Type="http://schemas.openxmlformats.org/officeDocument/2006/relationships/slide"/><Relationship Id="rId36" Target="slides/slide31.xml" Type="http://schemas.openxmlformats.org/officeDocument/2006/relationships/slide"/><Relationship Id="rId37" Target="slides/slide32.xml" Type="http://schemas.openxmlformats.org/officeDocument/2006/relationships/slide"/><Relationship Id="rId38" Target="slides/slide33.xml" Type="http://schemas.openxmlformats.org/officeDocument/2006/relationships/slide"/><Relationship Id="rId39" Target="slides/slide34.xml" Type="http://schemas.openxmlformats.org/officeDocument/2006/relationships/slide"/><Relationship Id="rId4" Target="theme/theme1.xml" Type="http://schemas.openxmlformats.org/officeDocument/2006/relationships/theme"/><Relationship Id="rId40" Target="slides/slide35.xml" Type="http://schemas.openxmlformats.org/officeDocument/2006/relationships/slide"/><Relationship Id="rId41" Target="fonts/font41.fntdata" Type="http://schemas.openxmlformats.org/officeDocument/2006/relationships/font"/><Relationship Id="rId42" Target="fonts/font42.fntdata" Type="http://schemas.openxmlformats.org/officeDocument/2006/relationships/font"/><Relationship Id="rId43" Target="fonts/font43.fntdata" Type="http://schemas.openxmlformats.org/officeDocument/2006/relationships/font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36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37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38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39.png" Type="http://schemas.openxmlformats.org/officeDocument/2006/relationships/image"/><Relationship Id="rId7" Target="../embeddings/oleObject5.bin" Type="http://schemas.openxmlformats.org/officeDocument/2006/relationships/oleObject"/><Relationship Id="rId8" Target="../media/image23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40.png" Type="http://schemas.openxmlformats.org/officeDocument/2006/relationships/image"/><Relationship Id="rId7" Target="../embeddings/oleObject6.bin" Type="http://schemas.openxmlformats.org/officeDocument/2006/relationships/oleObject"/><Relationship Id="rId8" Target="../media/image23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7.png" Type="http://schemas.openxmlformats.org/officeDocument/2006/relationships/image"/><Relationship Id="rId11" Target="../media/image48.svg" Type="http://schemas.openxmlformats.org/officeDocument/2006/relationships/image"/><Relationship Id="rId12" Target="../media/image49.png" Type="http://schemas.openxmlformats.org/officeDocument/2006/relationships/image"/><Relationship Id="rId13" Target="../media/image50.svg" Type="http://schemas.openxmlformats.org/officeDocument/2006/relationships/image"/><Relationship Id="rId14" Target="../media/image23.png" Type="http://schemas.openxmlformats.org/officeDocument/2006/relationships/image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41.png" Type="http://schemas.openxmlformats.org/officeDocument/2006/relationships/image"/><Relationship Id="rId5" Target="../media/image42.svg" Type="http://schemas.openxmlformats.org/officeDocument/2006/relationships/image"/><Relationship Id="rId6" Target="../media/image43.png" Type="http://schemas.openxmlformats.org/officeDocument/2006/relationships/image"/><Relationship Id="rId7" Target="../media/image44.svg" Type="http://schemas.openxmlformats.org/officeDocument/2006/relationships/image"/><Relationship Id="rId8" Target="../media/image45.png" Type="http://schemas.openxmlformats.org/officeDocument/2006/relationships/image"/><Relationship Id="rId9" Target="../media/image46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1.png" Type="http://schemas.openxmlformats.org/officeDocument/2006/relationships/image"/><Relationship Id="rId11" Target="../media/image52.svg" Type="http://schemas.openxmlformats.org/officeDocument/2006/relationships/image"/><Relationship Id="rId12" Target="../media/image23.png" Type="http://schemas.openxmlformats.org/officeDocument/2006/relationships/image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43.png" Type="http://schemas.openxmlformats.org/officeDocument/2006/relationships/image"/><Relationship Id="rId5" Target="../media/image44.svg" Type="http://schemas.openxmlformats.org/officeDocument/2006/relationships/image"/><Relationship Id="rId6" Target="../media/image41.png" Type="http://schemas.openxmlformats.org/officeDocument/2006/relationships/image"/><Relationship Id="rId7" Target="../media/image42.svg" Type="http://schemas.openxmlformats.org/officeDocument/2006/relationships/image"/><Relationship Id="rId8" Target="../media/image45.png" Type="http://schemas.openxmlformats.org/officeDocument/2006/relationships/image"/><Relationship Id="rId9" Target="../media/image46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7.png" Type="http://schemas.openxmlformats.org/officeDocument/2006/relationships/image"/><Relationship Id="rId11" Target="../media/image48.svg" Type="http://schemas.openxmlformats.org/officeDocument/2006/relationships/image"/><Relationship Id="rId12" Target="../media/image23.png" Type="http://schemas.openxmlformats.org/officeDocument/2006/relationships/image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43.png" Type="http://schemas.openxmlformats.org/officeDocument/2006/relationships/image"/><Relationship Id="rId5" Target="../media/image44.svg" Type="http://schemas.openxmlformats.org/officeDocument/2006/relationships/image"/><Relationship Id="rId6" Target="../media/image41.png" Type="http://schemas.openxmlformats.org/officeDocument/2006/relationships/image"/><Relationship Id="rId7" Target="../media/image42.svg" Type="http://schemas.openxmlformats.org/officeDocument/2006/relationships/image"/><Relationship Id="rId8" Target="../media/image45.png" Type="http://schemas.openxmlformats.org/officeDocument/2006/relationships/image"/><Relationship Id="rId9" Target="../media/image46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47.png" Type="http://schemas.openxmlformats.org/officeDocument/2006/relationships/image"/><Relationship Id="rId5" Target="../media/image48.svg" Type="http://schemas.openxmlformats.org/officeDocument/2006/relationships/image"/><Relationship Id="rId6" Target="../media/image45.png" Type="http://schemas.openxmlformats.org/officeDocument/2006/relationships/image"/><Relationship Id="rId7" Target="../media/image46.svg" Type="http://schemas.openxmlformats.org/officeDocument/2006/relationships/image"/><Relationship Id="rId8" Target="../media/image23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53.png" Type="http://schemas.openxmlformats.org/officeDocument/2006/relationships/image"/><Relationship Id="rId5" Target="../media/image54.png" Type="http://schemas.openxmlformats.org/officeDocument/2006/relationships/image"/><Relationship Id="rId6" Target="../media/image55.svg" Type="http://schemas.openxmlformats.org/officeDocument/2006/relationships/image"/><Relationship Id="rId7" Target="../media/image2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png" Type="http://schemas.openxmlformats.org/officeDocument/2006/relationships/image"/><Relationship Id="rId11" Target="../media/image18.svg" Type="http://schemas.openxmlformats.org/officeDocument/2006/relationships/image"/><Relationship Id="rId12" Target="../media/image19.png" Type="http://schemas.openxmlformats.org/officeDocument/2006/relationships/image"/><Relationship Id="rId13" Target="../media/image20.svg" Type="http://schemas.openxmlformats.org/officeDocument/2006/relationships/image"/><Relationship Id="rId14" Target="../media/image21.png" Type="http://schemas.openxmlformats.org/officeDocument/2006/relationships/image"/><Relationship Id="rId15" Target="../media/image22.svg" Type="http://schemas.openxmlformats.org/officeDocument/2006/relationships/image"/><Relationship Id="rId16" Target="../media/image23.png" Type="http://schemas.openxmlformats.org/officeDocument/2006/relationships/image"/><Relationship Id="rId17" Target="../media/image24.png" Type="http://schemas.openxmlformats.org/officeDocument/2006/relationships/image"/><Relationship Id="rId18" Target="../media/image25.svg" Type="http://schemas.openxmlformats.org/officeDocument/2006/relationships/image"/><Relationship Id="rId19" Target="../media/image26.png" Type="http://schemas.openxmlformats.org/officeDocument/2006/relationships/image"/><Relationship Id="rId2" Target="../media/image8.png" Type="http://schemas.openxmlformats.org/officeDocument/2006/relationships/image"/><Relationship Id="rId20" Target="../media/image27.svg" Type="http://schemas.openxmlformats.org/officeDocument/2006/relationships/image"/><Relationship Id="rId3" Target="../media/image9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Relationship Id="rId6" Target="../media/image13.png" Type="http://schemas.openxmlformats.org/officeDocument/2006/relationships/image"/><Relationship Id="rId7" Target="../media/image14.svg" Type="http://schemas.openxmlformats.org/officeDocument/2006/relationships/image"/><Relationship Id="rId8" Target="../media/image15.png" Type="http://schemas.openxmlformats.org/officeDocument/2006/relationships/image"/><Relationship Id="rId9" Target="../media/image16.sv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23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56.png" Type="http://schemas.openxmlformats.org/officeDocument/2006/relationships/image"/><Relationship Id="rId7" Target="../media/image23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56.png" Type="http://schemas.openxmlformats.org/officeDocument/2006/relationships/image"/><Relationship Id="rId7" Target="../media/image57.png" Type="http://schemas.openxmlformats.org/officeDocument/2006/relationships/image"/><Relationship Id="rId8" Target="../media/image58.png" Type="http://schemas.openxmlformats.org/officeDocument/2006/relationships/image"/><Relationship Id="rId9" Target="../media/image23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3.png" Type="http://schemas.openxmlformats.org/officeDocument/2006/relationships/image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56.png" Type="http://schemas.openxmlformats.org/officeDocument/2006/relationships/image"/><Relationship Id="rId7" Target="../media/image59.png" Type="http://schemas.openxmlformats.org/officeDocument/2006/relationships/image"/><Relationship Id="rId8" Target="../media/image60.png" Type="http://schemas.openxmlformats.org/officeDocument/2006/relationships/image"/><Relationship Id="rId9" Target="../media/image61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62.png" Type="http://schemas.openxmlformats.org/officeDocument/2006/relationships/image"/><Relationship Id="rId7" Target="../embeddings/oleObject7.bin" Type="http://schemas.openxmlformats.org/officeDocument/2006/relationships/oleObject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63.png" Type="http://schemas.openxmlformats.org/officeDocument/2006/relationships/image"/><Relationship Id="rId7" Target="../embeddings/oleObject8.bin" Type="http://schemas.openxmlformats.org/officeDocument/2006/relationships/oleObject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64.png" Type="http://schemas.openxmlformats.org/officeDocument/2006/relationships/image"/><Relationship Id="rId7" Target="../embeddings/oleObject9.bin" Type="http://schemas.openxmlformats.org/officeDocument/2006/relationships/oleObject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7.svg" Type="http://schemas.openxmlformats.org/officeDocument/2006/relationships/image"/><Relationship Id="rId11" Target="../media/image10.png" Type="http://schemas.openxmlformats.org/officeDocument/2006/relationships/image"/><Relationship Id="rId2" Target="../media/image65.jpeg" Type="http://schemas.openxmlformats.org/officeDocument/2006/relationships/image"/><Relationship Id="rId3" Target="../media/image11.png" Type="http://schemas.openxmlformats.org/officeDocument/2006/relationships/image"/><Relationship Id="rId4" Target="../media/image12.svg" Type="http://schemas.openxmlformats.org/officeDocument/2006/relationships/image"/><Relationship Id="rId5" Target="../media/image28.png" Type="http://schemas.openxmlformats.org/officeDocument/2006/relationships/image"/><Relationship Id="rId6" Target="../media/image29.svg" Type="http://schemas.openxmlformats.org/officeDocument/2006/relationships/image"/><Relationship Id="rId7" Target="../media/image19.png" Type="http://schemas.openxmlformats.org/officeDocument/2006/relationships/image"/><Relationship Id="rId8" Target="../media/image20.svg" Type="http://schemas.openxmlformats.org/officeDocument/2006/relationships/image"/><Relationship Id="rId9" Target="../media/image66.pn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8.png" Type="http://schemas.openxmlformats.org/officeDocument/2006/relationships/image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28.png" Type="http://schemas.openxmlformats.org/officeDocument/2006/relationships/image"/><Relationship Id="rId5" Target="../media/image29.svg" Type="http://schemas.openxmlformats.org/officeDocument/2006/relationships/image"/><Relationship Id="rId6" Target="../media/image66.png" Type="http://schemas.openxmlformats.org/officeDocument/2006/relationships/image"/><Relationship Id="rId7" Target="../media/image67.svg" Type="http://schemas.openxmlformats.org/officeDocument/2006/relationships/image"/><Relationship Id="rId8" Target="../media/image10.png" Type="http://schemas.openxmlformats.org/officeDocument/2006/relationships/image"/><Relationship Id="rId9" Target="../media/image23.pn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9.png" Type="http://schemas.openxmlformats.org/officeDocument/2006/relationships/image"/><Relationship Id="rId11" Target="../media/image70.png" Type="http://schemas.openxmlformats.org/officeDocument/2006/relationships/image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28.png" Type="http://schemas.openxmlformats.org/officeDocument/2006/relationships/image"/><Relationship Id="rId5" Target="../media/image29.svg" Type="http://schemas.openxmlformats.org/officeDocument/2006/relationships/image"/><Relationship Id="rId6" Target="../media/image66.png" Type="http://schemas.openxmlformats.org/officeDocument/2006/relationships/image"/><Relationship Id="rId7" Target="../media/image67.svg" Type="http://schemas.openxmlformats.org/officeDocument/2006/relationships/image"/><Relationship Id="rId8" Target="../media/image10.png" Type="http://schemas.openxmlformats.org/officeDocument/2006/relationships/image"/><Relationship Id="rId9" Target="../media/image2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28.png" Type="http://schemas.openxmlformats.org/officeDocument/2006/relationships/image"/><Relationship Id="rId5" Target="../media/image29.svg" Type="http://schemas.openxmlformats.org/officeDocument/2006/relationships/image"/><Relationship Id="rId6" Target="../media/image13.png" Type="http://schemas.openxmlformats.org/officeDocument/2006/relationships/image"/><Relationship Id="rId7" Target="../media/image14.svg" Type="http://schemas.openxmlformats.org/officeDocument/2006/relationships/image"/><Relationship Id="rId8" Target="../media/image23.pn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28.png" Type="http://schemas.openxmlformats.org/officeDocument/2006/relationships/image"/><Relationship Id="rId5" Target="../media/image29.svg" Type="http://schemas.openxmlformats.org/officeDocument/2006/relationships/image"/><Relationship Id="rId6" Target="../media/image66.png" Type="http://schemas.openxmlformats.org/officeDocument/2006/relationships/image"/><Relationship Id="rId7" Target="../media/image67.svg" Type="http://schemas.openxmlformats.org/officeDocument/2006/relationships/image"/><Relationship Id="rId8" Target="../media/image10.png" Type="http://schemas.openxmlformats.org/officeDocument/2006/relationships/image"/><Relationship Id="rId9" Target="../media/image23.pn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embeddings/oleObject10.bin" Type="http://schemas.openxmlformats.org/officeDocument/2006/relationships/oleObject"/><Relationship Id="rId11" Target="../media/image72.png" Type="http://schemas.openxmlformats.org/officeDocument/2006/relationships/image"/><Relationship Id="rId12" Target="../embeddings/oleObject11.bin" Type="http://schemas.openxmlformats.org/officeDocument/2006/relationships/oleObject"/><Relationship Id="rId13" Target="../media/image73.png" Type="http://schemas.openxmlformats.org/officeDocument/2006/relationships/image"/><Relationship Id="rId14" Target="../media/image23.png" Type="http://schemas.openxmlformats.org/officeDocument/2006/relationships/image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66.png" Type="http://schemas.openxmlformats.org/officeDocument/2006/relationships/image"/><Relationship Id="rId7" Target="../media/image67.svg" Type="http://schemas.openxmlformats.org/officeDocument/2006/relationships/image"/><Relationship Id="rId8" Target="../media/image10.png" Type="http://schemas.openxmlformats.org/officeDocument/2006/relationships/image"/><Relationship Id="rId9" Target="../media/image71.pn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5.svg" Type="http://schemas.openxmlformats.org/officeDocument/2006/relationships/image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28.png" Type="http://schemas.openxmlformats.org/officeDocument/2006/relationships/image"/><Relationship Id="rId5" Target="../media/image29.svg" Type="http://schemas.openxmlformats.org/officeDocument/2006/relationships/image"/><Relationship Id="rId6" Target="../media/image21.png" Type="http://schemas.openxmlformats.org/officeDocument/2006/relationships/image"/><Relationship Id="rId7" Target="../media/image22.svg" Type="http://schemas.openxmlformats.org/officeDocument/2006/relationships/image"/><Relationship Id="rId8" Target="../media/image10.png" Type="http://schemas.openxmlformats.org/officeDocument/2006/relationships/image"/><Relationship Id="rId9" Target="../media/image74.png" Type="http://schemas.openxmlformats.org/officeDocument/2006/relationships/image"/></Relationships>
</file>

<file path=ppt/slides/_rels/slide3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6.png" Type="http://schemas.openxmlformats.org/officeDocument/2006/relationships/image"/><Relationship Id="rId3" Target="../media/image77.svg" Type="http://schemas.openxmlformats.org/officeDocument/2006/relationships/image"/><Relationship Id="rId4" Target="../media/image78.png" Type="http://schemas.openxmlformats.org/officeDocument/2006/relationships/image"/><Relationship Id="rId5" Target="../media/image79.svg" Type="http://schemas.openxmlformats.org/officeDocument/2006/relationships/image"/><Relationship Id="rId6" Target="../media/image23.png" Type="http://schemas.openxmlformats.org/officeDocument/2006/relationships/image"/><Relationship Id="rId7" Target="../media/image80.png" Type="http://schemas.openxmlformats.org/officeDocument/2006/relationships/image"/><Relationship Id="rId8" Target="../media/image81.svg" Type="http://schemas.openxmlformats.org/officeDocument/2006/relationships/image"/></Relationships>
</file>

<file path=ppt/slides/_rels/slide3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28.png" Type="http://schemas.openxmlformats.org/officeDocument/2006/relationships/image"/><Relationship Id="rId5" Target="../media/image29.svg" Type="http://schemas.openxmlformats.org/officeDocument/2006/relationships/image"/><Relationship Id="rId6" Target="../media/image10.png" Type="http://schemas.openxmlformats.org/officeDocument/2006/relationships/image"/><Relationship Id="rId7" Target="../media/image26.png" Type="http://schemas.openxmlformats.org/officeDocument/2006/relationships/image"/><Relationship Id="rId8" Target="../media/image27.svg" Type="http://schemas.openxmlformats.org/officeDocument/2006/relationships/image"/></Relationships>
</file>

<file path=ppt/slides/_rels/slide3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28.png" Type="http://schemas.openxmlformats.org/officeDocument/2006/relationships/image"/><Relationship Id="rId5" Target="../media/image29.svg" Type="http://schemas.openxmlformats.org/officeDocument/2006/relationships/image"/><Relationship Id="rId6" Target="../media/image30.png" Type="http://schemas.openxmlformats.org/officeDocument/2006/relationships/image"/><Relationship Id="rId7" Target="../media/image15.png" Type="http://schemas.openxmlformats.org/officeDocument/2006/relationships/image"/><Relationship Id="rId8" Target="../media/image16.svg" Type="http://schemas.openxmlformats.org/officeDocument/2006/relationships/image"/><Relationship Id="rId9" Target="../media/image2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28.png" Type="http://schemas.openxmlformats.org/officeDocument/2006/relationships/image"/><Relationship Id="rId5" Target="../media/image29.svg" Type="http://schemas.openxmlformats.org/officeDocument/2006/relationships/image"/><Relationship Id="rId6" Target="../media/image30.png" Type="http://schemas.openxmlformats.org/officeDocument/2006/relationships/image"/><Relationship Id="rId7" Target="../media/image10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17.png" Type="http://schemas.openxmlformats.org/officeDocument/2006/relationships/image"/><Relationship Id="rId7" Target="../media/image18.svg" Type="http://schemas.openxmlformats.org/officeDocument/2006/relationships/image"/><Relationship Id="rId8" Target="../media/image23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31.png" Type="http://schemas.openxmlformats.org/officeDocument/2006/relationships/image"/><Relationship Id="rId7" Target="../media/image23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3.png" Type="http://schemas.openxmlformats.org/officeDocument/2006/relationships/image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32.png" Type="http://schemas.openxmlformats.org/officeDocument/2006/relationships/image"/><Relationship Id="rId7" Target="../embeddings/oleObject1.bin" Type="http://schemas.openxmlformats.org/officeDocument/2006/relationships/oleObject"/><Relationship Id="rId8" Target="../media/image33.png" Type="http://schemas.openxmlformats.org/officeDocument/2006/relationships/image"/><Relationship Id="rId9" Target="../embeddings/oleObject2.bin" Type="http://schemas.openxmlformats.org/officeDocument/2006/relationships/oleObjec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3.png" Type="http://schemas.openxmlformats.org/officeDocument/2006/relationships/image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34.png" Type="http://schemas.openxmlformats.org/officeDocument/2006/relationships/image"/><Relationship Id="rId7" Target="../embeddings/oleObject3.bin" Type="http://schemas.openxmlformats.org/officeDocument/2006/relationships/oleObject"/><Relationship Id="rId8" Target="../media/image35.png" Type="http://schemas.openxmlformats.org/officeDocument/2006/relationships/image"/><Relationship Id="rId9" Target="../embeddings/oleObject4.bin" Type="http://schemas.openxmlformats.org/officeDocument/2006/relationships/oleObjec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581319" y="0"/>
            <a:ext cx="8706681" cy="11512966"/>
          </a:xfrm>
          <a:custGeom>
            <a:avLst/>
            <a:gdLst/>
            <a:ahLst/>
            <a:cxnLst/>
            <a:rect r="r" b="b" t="t" l="l"/>
            <a:pathLst>
              <a:path h="11512966" w="8706681">
                <a:moveTo>
                  <a:pt x="0" y="0"/>
                </a:moveTo>
                <a:lnTo>
                  <a:pt x="8706681" y="0"/>
                </a:lnTo>
                <a:lnTo>
                  <a:pt x="8706681" y="11512966"/>
                </a:lnTo>
                <a:lnTo>
                  <a:pt x="0" y="115129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921662" y="1028700"/>
            <a:ext cx="4811902" cy="623706"/>
            <a:chOff x="0" y="0"/>
            <a:chExt cx="1267332" cy="16426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267332" cy="164268"/>
            </a:xfrm>
            <a:custGeom>
              <a:avLst/>
              <a:gdLst/>
              <a:ahLst/>
              <a:cxnLst/>
              <a:rect r="r" b="b" t="t" l="l"/>
              <a:pathLst>
                <a:path h="164268" w="1267332">
                  <a:moveTo>
                    <a:pt x="82054" y="0"/>
                  </a:moveTo>
                  <a:lnTo>
                    <a:pt x="1185278" y="0"/>
                  </a:lnTo>
                  <a:cubicBezTo>
                    <a:pt x="1230595" y="0"/>
                    <a:pt x="1267332" y="36737"/>
                    <a:pt x="1267332" y="82054"/>
                  </a:cubicBezTo>
                  <a:lnTo>
                    <a:pt x="1267332" y="82214"/>
                  </a:lnTo>
                  <a:cubicBezTo>
                    <a:pt x="1267332" y="127531"/>
                    <a:pt x="1230595" y="164268"/>
                    <a:pt x="1185278" y="164268"/>
                  </a:cubicBezTo>
                  <a:lnTo>
                    <a:pt x="82054" y="164268"/>
                  </a:lnTo>
                  <a:cubicBezTo>
                    <a:pt x="36737" y="164268"/>
                    <a:pt x="0" y="127531"/>
                    <a:pt x="0" y="82214"/>
                  </a:cubicBezTo>
                  <a:lnTo>
                    <a:pt x="0" y="82054"/>
                  </a:lnTo>
                  <a:cubicBezTo>
                    <a:pt x="0" y="36737"/>
                    <a:pt x="36737" y="0"/>
                    <a:pt x="82054" y="0"/>
                  </a:cubicBezTo>
                  <a:close/>
                </a:path>
              </a:pathLst>
            </a:custGeom>
            <a:solidFill>
              <a:srgbClr val="FF7300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1267332" cy="2023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15004985" y="453367"/>
            <a:ext cx="9833633" cy="9833633"/>
          </a:xfrm>
          <a:custGeom>
            <a:avLst/>
            <a:gdLst/>
            <a:ahLst/>
            <a:cxnLst/>
            <a:rect r="r" b="b" t="t" l="l"/>
            <a:pathLst>
              <a:path h="9833633" w="9833633">
                <a:moveTo>
                  <a:pt x="0" y="0"/>
                </a:moveTo>
                <a:lnTo>
                  <a:pt x="9833633" y="0"/>
                </a:lnTo>
                <a:lnTo>
                  <a:pt x="9833633" y="9833633"/>
                </a:lnTo>
                <a:lnTo>
                  <a:pt x="0" y="98336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3347219" y="9258300"/>
            <a:ext cx="1174881" cy="647653"/>
          </a:xfrm>
          <a:custGeom>
            <a:avLst/>
            <a:gdLst/>
            <a:ahLst/>
            <a:cxnLst/>
            <a:rect r="r" b="b" t="t" l="l"/>
            <a:pathLst>
              <a:path h="647653" w="1174881">
                <a:moveTo>
                  <a:pt x="0" y="0"/>
                </a:moveTo>
                <a:lnTo>
                  <a:pt x="1174881" y="0"/>
                </a:lnTo>
                <a:lnTo>
                  <a:pt x="1174881" y="647653"/>
                </a:lnTo>
                <a:lnTo>
                  <a:pt x="0" y="64765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6235113" y="8544460"/>
            <a:ext cx="1082842" cy="270711"/>
          </a:xfrm>
          <a:custGeom>
            <a:avLst/>
            <a:gdLst/>
            <a:ahLst/>
            <a:cxnLst/>
            <a:rect r="r" b="b" t="t" l="l"/>
            <a:pathLst>
              <a:path h="270711" w="1082842">
                <a:moveTo>
                  <a:pt x="0" y="0"/>
                </a:moveTo>
                <a:lnTo>
                  <a:pt x="1082842" y="0"/>
                </a:lnTo>
                <a:lnTo>
                  <a:pt x="1082842" y="270710"/>
                </a:lnTo>
                <a:lnTo>
                  <a:pt x="0" y="27071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8666033" y="1733380"/>
            <a:ext cx="1082842" cy="270711"/>
          </a:xfrm>
          <a:custGeom>
            <a:avLst/>
            <a:gdLst/>
            <a:ahLst/>
            <a:cxnLst/>
            <a:rect r="r" b="b" t="t" l="l"/>
            <a:pathLst>
              <a:path h="270711" w="1082842">
                <a:moveTo>
                  <a:pt x="0" y="0"/>
                </a:moveTo>
                <a:lnTo>
                  <a:pt x="1082842" y="0"/>
                </a:lnTo>
                <a:lnTo>
                  <a:pt x="1082842" y="270710"/>
                </a:lnTo>
                <a:lnTo>
                  <a:pt x="0" y="27071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4839166" y="405016"/>
            <a:ext cx="3211019" cy="780908"/>
          </a:xfrm>
          <a:custGeom>
            <a:avLst/>
            <a:gdLst/>
            <a:ahLst/>
            <a:cxnLst/>
            <a:rect r="r" b="b" t="t" l="l"/>
            <a:pathLst>
              <a:path h="780908" w="3211019">
                <a:moveTo>
                  <a:pt x="0" y="0"/>
                </a:moveTo>
                <a:lnTo>
                  <a:pt x="3211019" y="0"/>
                </a:lnTo>
                <a:lnTo>
                  <a:pt x="3211019" y="780907"/>
                </a:lnTo>
                <a:lnTo>
                  <a:pt x="0" y="78090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-157767" r="0" b="-153423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921662" y="2203294"/>
            <a:ext cx="9286004" cy="18383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534"/>
              </a:lnSpc>
            </a:pPr>
            <a:r>
              <a:rPr lang="en-US" sz="9667" spc="-319" b="true">
                <a:solidFill>
                  <a:srgbClr val="1971E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Rapat Tinjauan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17742" y="1214498"/>
            <a:ext cx="4219743" cy="280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050"/>
              </a:lnSpc>
              <a:spcBef>
                <a:spcPct val="0"/>
              </a:spcBef>
            </a:pPr>
            <a:r>
              <a:rPr lang="en-US" sz="2050" spc="-71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PT Chitose Internasional Tbk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28700" y="7160895"/>
            <a:ext cx="5099376" cy="280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50"/>
              </a:lnSpc>
            </a:pPr>
            <a:r>
              <a:rPr lang="en-US" sz="2050" spc="-71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CImahi, 16 June 2025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28700" y="5097400"/>
            <a:ext cx="8720175" cy="931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699" spc="-94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Sistem Manajemen Terintegrasi: </a:t>
            </a:r>
          </a:p>
          <a:p>
            <a:pPr algn="l">
              <a:lnSpc>
                <a:spcPts val="3779"/>
              </a:lnSpc>
            </a:pPr>
            <a:r>
              <a:rPr lang="en-US" sz="2699" spc="-94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CDAKB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921662" y="3303072"/>
            <a:ext cx="9286004" cy="18404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534"/>
              </a:lnSpc>
            </a:pPr>
            <a:r>
              <a:rPr lang="en-US" sz="9667" spc="-319" b="true">
                <a:solidFill>
                  <a:srgbClr val="FF7300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Manajemen LB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829149" y="6473825"/>
            <a:ext cx="10236981" cy="10236981"/>
          </a:xfrm>
          <a:custGeom>
            <a:avLst/>
            <a:gdLst/>
            <a:ahLst/>
            <a:cxnLst/>
            <a:rect r="r" b="b" t="t" l="l"/>
            <a:pathLst>
              <a:path h="10236981" w="10236981">
                <a:moveTo>
                  <a:pt x="0" y="0"/>
                </a:moveTo>
                <a:lnTo>
                  <a:pt x="10236981" y="0"/>
                </a:lnTo>
                <a:lnTo>
                  <a:pt x="10236981" y="10236981"/>
                </a:lnTo>
                <a:lnTo>
                  <a:pt x="0" y="102369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14906312" y="8877300"/>
            <a:ext cx="3381688" cy="0"/>
          </a:xfrm>
          <a:prstGeom prst="line">
            <a:avLst/>
          </a:prstGeom>
          <a:ln cap="rnd" w="762000">
            <a:solidFill>
              <a:srgbClr val="FF73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0200887" y="1179167"/>
            <a:ext cx="10236981" cy="10236981"/>
          </a:xfrm>
          <a:custGeom>
            <a:avLst/>
            <a:gdLst/>
            <a:ahLst/>
            <a:cxnLst/>
            <a:rect r="r" b="b" t="t" l="l"/>
            <a:pathLst>
              <a:path h="10236981" w="10236981">
                <a:moveTo>
                  <a:pt x="0" y="0"/>
                </a:moveTo>
                <a:lnTo>
                  <a:pt x="10236981" y="0"/>
                </a:lnTo>
                <a:lnTo>
                  <a:pt x="10236981" y="10236982"/>
                </a:lnTo>
                <a:lnTo>
                  <a:pt x="0" y="102369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28700" y="448387"/>
            <a:ext cx="1359492" cy="339873"/>
          </a:xfrm>
          <a:custGeom>
            <a:avLst/>
            <a:gdLst/>
            <a:ahLst/>
            <a:cxnLst/>
            <a:rect r="r" b="b" t="t" l="l"/>
            <a:pathLst>
              <a:path h="339873" w="1359492">
                <a:moveTo>
                  <a:pt x="0" y="0"/>
                </a:moveTo>
                <a:lnTo>
                  <a:pt x="1359492" y="0"/>
                </a:lnTo>
                <a:lnTo>
                  <a:pt x="1359492" y="339873"/>
                </a:lnTo>
                <a:lnTo>
                  <a:pt x="0" y="3398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579554" y="9593428"/>
            <a:ext cx="1359492" cy="339873"/>
          </a:xfrm>
          <a:custGeom>
            <a:avLst/>
            <a:gdLst/>
            <a:ahLst/>
            <a:cxnLst/>
            <a:rect r="r" b="b" t="t" l="l"/>
            <a:pathLst>
              <a:path h="339873" w="1359492">
                <a:moveTo>
                  <a:pt x="0" y="0"/>
                </a:moveTo>
                <a:lnTo>
                  <a:pt x="1359492" y="0"/>
                </a:lnTo>
                <a:lnTo>
                  <a:pt x="1359492" y="339873"/>
                </a:lnTo>
                <a:lnTo>
                  <a:pt x="0" y="3398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-622119" y="-642512"/>
            <a:ext cx="19809823" cy="12226631"/>
          </a:xfrm>
          <a:prstGeom prst="rect">
            <a:avLst/>
          </a:prstGeom>
        </p:spPr>
      </p:pic>
      <p:grpSp>
        <p:nvGrpSpPr>
          <p:cNvPr name="Group 8" id="8"/>
          <p:cNvGrpSpPr/>
          <p:nvPr/>
        </p:nvGrpSpPr>
        <p:grpSpPr>
          <a:xfrm rot="0">
            <a:off x="-881212" y="-250529"/>
            <a:ext cx="1461816" cy="12594929"/>
            <a:chOff x="0" y="0"/>
            <a:chExt cx="385005" cy="331718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85005" cy="3317183"/>
            </a:xfrm>
            <a:custGeom>
              <a:avLst/>
              <a:gdLst/>
              <a:ahLst/>
              <a:cxnLst/>
              <a:rect r="r" b="b" t="t" l="l"/>
              <a:pathLst>
                <a:path h="3317183" w="385005">
                  <a:moveTo>
                    <a:pt x="0" y="0"/>
                  </a:moveTo>
                  <a:lnTo>
                    <a:pt x="385005" y="0"/>
                  </a:lnTo>
                  <a:lnTo>
                    <a:pt x="385005" y="3317183"/>
                  </a:lnTo>
                  <a:lnTo>
                    <a:pt x="0" y="3317183"/>
                  </a:lnTo>
                  <a:close/>
                </a:path>
              </a:pathLst>
            </a:custGeom>
            <a:solidFill>
              <a:srgbClr val="1971E7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385005" cy="33552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2835867" y="400762"/>
            <a:ext cx="9793130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b="true" sz="2499" spc="-87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3.2 Kinerja Penjualan Single Nursing Bed (Januari - May 2025)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829149" y="6473825"/>
            <a:ext cx="10236981" cy="10236981"/>
          </a:xfrm>
          <a:custGeom>
            <a:avLst/>
            <a:gdLst/>
            <a:ahLst/>
            <a:cxnLst/>
            <a:rect r="r" b="b" t="t" l="l"/>
            <a:pathLst>
              <a:path h="10236981" w="10236981">
                <a:moveTo>
                  <a:pt x="0" y="0"/>
                </a:moveTo>
                <a:lnTo>
                  <a:pt x="10236981" y="0"/>
                </a:lnTo>
                <a:lnTo>
                  <a:pt x="10236981" y="10236981"/>
                </a:lnTo>
                <a:lnTo>
                  <a:pt x="0" y="102369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14906312" y="8877300"/>
            <a:ext cx="3381688" cy="0"/>
          </a:xfrm>
          <a:prstGeom prst="line">
            <a:avLst/>
          </a:prstGeom>
          <a:ln cap="rnd" w="762000">
            <a:solidFill>
              <a:srgbClr val="FF73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0200887" y="1179167"/>
            <a:ext cx="10236981" cy="10236981"/>
          </a:xfrm>
          <a:custGeom>
            <a:avLst/>
            <a:gdLst/>
            <a:ahLst/>
            <a:cxnLst/>
            <a:rect r="r" b="b" t="t" l="l"/>
            <a:pathLst>
              <a:path h="10236981" w="10236981">
                <a:moveTo>
                  <a:pt x="0" y="0"/>
                </a:moveTo>
                <a:lnTo>
                  <a:pt x="10236981" y="0"/>
                </a:lnTo>
                <a:lnTo>
                  <a:pt x="10236981" y="10236982"/>
                </a:lnTo>
                <a:lnTo>
                  <a:pt x="0" y="102369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28700" y="448387"/>
            <a:ext cx="1359492" cy="339873"/>
          </a:xfrm>
          <a:custGeom>
            <a:avLst/>
            <a:gdLst/>
            <a:ahLst/>
            <a:cxnLst/>
            <a:rect r="r" b="b" t="t" l="l"/>
            <a:pathLst>
              <a:path h="339873" w="1359492">
                <a:moveTo>
                  <a:pt x="0" y="0"/>
                </a:moveTo>
                <a:lnTo>
                  <a:pt x="1359492" y="0"/>
                </a:lnTo>
                <a:lnTo>
                  <a:pt x="1359492" y="339873"/>
                </a:lnTo>
                <a:lnTo>
                  <a:pt x="0" y="3398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579554" y="9593428"/>
            <a:ext cx="1359492" cy="339873"/>
          </a:xfrm>
          <a:custGeom>
            <a:avLst/>
            <a:gdLst/>
            <a:ahLst/>
            <a:cxnLst/>
            <a:rect r="r" b="b" t="t" l="l"/>
            <a:pathLst>
              <a:path h="339873" w="1359492">
                <a:moveTo>
                  <a:pt x="0" y="0"/>
                </a:moveTo>
                <a:lnTo>
                  <a:pt x="1359492" y="0"/>
                </a:lnTo>
                <a:lnTo>
                  <a:pt x="1359492" y="339873"/>
                </a:lnTo>
                <a:lnTo>
                  <a:pt x="0" y="3398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-415814" y="-563753"/>
            <a:ext cx="19524761" cy="12069115"/>
          </a:xfrm>
          <a:prstGeom prst="rect">
            <a:avLst/>
          </a:prstGeom>
        </p:spPr>
      </p:pic>
      <p:grpSp>
        <p:nvGrpSpPr>
          <p:cNvPr name="Group 8" id="8"/>
          <p:cNvGrpSpPr/>
          <p:nvPr/>
        </p:nvGrpSpPr>
        <p:grpSpPr>
          <a:xfrm rot="0">
            <a:off x="-881212" y="-250529"/>
            <a:ext cx="1461816" cy="12594929"/>
            <a:chOff x="0" y="0"/>
            <a:chExt cx="385005" cy="331718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85005" cy="3317183"/>
            </a:xfrm>
            <a:custGeom>
              <a:avLst/>
              <a:gdLst/>
              <a:ahLst/>
              <a:cxnLst/>
              <a:rect r="r" b="b" t="t" l="l"/>
              <a:pathLst>
                <a:path h="3317183" w="385005">
                  <a:moveTo>
                    <a:pt x="0" y="0"/>
                  </a:moveTo>
                  <a:lnTo>
                    <a:pt x="385005" y="0"/>
                  </a:lnTo>
                  <a:lnTo>
                    <a:pt x="385005" y="3317183"/>
                  </a:lnTo>
                  <a:lnTo>
                    <a:pt x="0" y="3317183"/>
                  </a:lnTo>
                  <a:close/>
                </a:path>
              </a:pathLst>
            </a:custGeom>
            <a:solidFill>
              <a:srgbClr val="1971E7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385005" cy="33552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2835867" y="400762"/>
            <a:ext cx="9793130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b="true" sz="2499" spc="-87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3.3 Kinerja Inventory Nursing Bed (Januari - May 2025)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829149" y="6473825"/>
            <a:ext cx="10236981" cy="10236981"/>
          </a:xfrm>
          <a:custGeom>
            <a:avLst/>
            <a:gdLst/>
            <a:ahLst/>
            <a:cxnLst/>
            <a:rect r="r" b="b" t="t" l="l"/>
            <a:pathLst>
              <a:path h="10236981" w="10236981">
                <a:moveTo>
                  <a:pt x="0" y="0"/>
                </a:moveTo>
                <a:lnTo>
                  <a:pt x="10236981" y="0"/>
                </a:lnTo>
                <a:lnTo>
                  <a:pt x="10236981" y="10236981"/>
                </a:lnTo>
                <a:lnTo>
                  <a:pt x="0" y="102369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14906312" y="8877300"/>
            <a:ext cx="3381688" cy="0"/>
          </a:xfrm>
          <a:prstGeom prst="line">
            <a:avLst/>
          </a:prstGeom>
          <a:ln cap="rnd" w="762000">
            <a:solidFill>
              <a:srgbClr val="FF73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0200887" y="1179167"/>
            <a:ext cx="10236981" cy="10236981"/>
          </a:xfrm>
          <a:custGeom>
            <a:avLst/>
            <a:gdLst/>
            <a:ahLst/>
            <a:cxnLst/>
            <a:rect r="r" b="b" t="t" l="l"/>
            <a:pathLst>
              <a:path h="10236981" w="10236981">
                <a:moveTo>
                  <a:pt x="0" y="0"/>
                </a:moveTo>
                <a:lnTo>
                  <a:pt x="10236981" y="0"/>
                </a:lnTo>
                <a:lnTo>
                  <a:pt x="10236981" y="10236982"/>
                </a:lnTo>
                <a:lnTo>
                  <a:pt x="0" y="102369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28700" y="448387"/>
            <a:ext cx="1359492" cy="339873"/>
          </a:xfrm>
          <a:custGeom>
            <a:avLst/>
            <a:gdLst/>
            <a:ahLst/>
            <a:cxnLst/>
            <a:rect r="r" b="b" t="t" l="l"/>
            <a:pathLst>
              <a:path h="339873" w="1359492">
                <a:moveTo>
                  <a:pt x="0" y="0"/>
                </a:moveTo>
                <a:lnTo>
                  <a:pt x="1359492" y="0"/>
                </a:lnTo>
                <a:lnTo>
                  <a:pt x="1359492" y="339873"/>
                </a:lnTo>
                <a:lnTo>
                  <a:pt x="0" y="3398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579554" y="9593428"/>
            <a:ext cx="1359492" cy="339873"/>
          </a:xfrm>
          <a:custGeom>
            <a:avLst/>
            <a:gdLst/>
            <a:ahLst/>
            <a:cxnLst/>
            <a:rect r="r" b="b" t="t" l="l"/>
            <a:pathLst>
              <a:path h="339873" w="1359492">
                <a:moveTo>
                  <a:pt x="0" y="0"/>
                </a:moveTo>
                <a:lnTo>
                  <a:pt x="1359492" y="0"/>
                </a:lnTo>
                <a:lnTo>
                  <a:pt x="1359492" y="339873"/>
                </a:lnTo>
                <a:lnTo>
                  <a:pt x="0" y="3398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-415814" y="-563753"/>
            <a:ext cx="19524761" cy="12069115"/>
          </a:xfrm>
          <a:prstGeom prst="rect">
            <a:avLst/>
          </a:prstGeom>
        </p:spPr>
      </p:pic>
      <p:grpSp>
        <p:nvGrpSpPr>
          <p:cNvPr name="Group 8" id="8"/>
          <p:cNvGrpSpPr/>
          <p:nvPr/>
        </p:nvGrpSpPr>
        <p:grpSpPr>
          <a:xfrm rot="0">
            <a:off x="-881212" y="-250529"/>
            <a:ext cx="1461816" cy="12594929"/>
            <a:chOff x="0" y="0"/>
            <a:chExt cx="385005" cy="331718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85005" cy="3317183"/>
            </a:xfrm>
            <a:custGeom>
              <a:avLst/>
              <a:gdLst/>
              <a:ahLst/>
              <a:cxnLst/>
              <a:rect r="r" b="b" t="t" l="l"/>
              <a:pathLst>
                <a:path h="3317183" w="385005">
                  <a:moveTo>
                    <a:pt x="0" y="0"/>
                  </a:moveTo>
                  <a:lnTo>
                    <a:pt x="385005" y="0"/>
                  </a:lnTo>
                  <a:lnTo>
                    <a:pt x="385005" y="3317183"/>
                  </a:lnTo>
                  <a:lnTo>
                    <a:pt x="0" y="3317183"/>
                  </a:lnTo>
                  <a:close/>
                </a:path>
              </a:pathLst>
            </a:custGeom>
            <a:solidFill>
              <a:srgbClr val="1971E7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385005" cy="33552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2835867" y="400762"/>
            <a:ext cx="9793130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b="true" sz="2499" spc="-87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3.4 Kinerja Produksi Nursing Bed (Januari - May 2025)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829149" y="6473825"/>
            <a:ext cx="10236981" cy="10236981"/>
          </a:xfrm>
          <a:custGeom>
            <a:avLst/>
            <a:gdLst/>
            <a:ahLst/>
            <a:cxnLst/>
            <a:rect r="r" b="b" t="t" l="l"/>
            <a:pathLst>
              <a:path h="10236981" w="10236981">
                <a:moveTo>
                  <a:pt x="0" y="0"/>
                </a:moveTo>
                <a:lnTo>
                  <a:pt x="10236981" y="0"/>
                </a:lnTo>
                <a:lnTo>
                  <a:pt x="10236981" y="10236981"/>
                </a:lnTo>
                <a:lnTo>
                  <a:pt x="0" y="102369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14906312" y="8877300"/>
            <a:ext cx="3381688" cy="0"/>
          </a:xfrm>
          <a:prstGeom prst="line">
            <a:avLst/>
          </a:prstGeom>
          <a:ln cap="rnd" w="762000">
            <a:solidFill>
              <a:srgbClr val="FF73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0200887" y="1179167"/>
            <a:ext cx="10236981" cy="10236981"/>
          </a:xfrm>
          <a:custGeom>
            <a:avLst/>
            <a:gdLst/>
            <a:ahLst/>
            <a:cxnLst/>
            <a:rect r="r" b="b" t="t" l="l"/>
            <a:pathLst>
              <a:path h="10236981" w="10236981">
                <a:moveTo>
                  <a:pt x="0" y="0"/>
                </a:moveTo>
                <a:lnTo>
                  <a:pt x="10236981" y="0"/>
                </a:lnTo>
                <a:lnTo>
                  <a:pt x="10236981" y="10236982"/>
                </a:lnTo>
                <a:lnTo>
                  <a:pt x="0" y="102369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28700" y="448387"/>
            <a:ext cx="1359492" cy="339873"/>
          </a:xfrm>
          <a:custGeom>
            <a:avLst/>
            <a:gdLst/>
            <a:ahLst/>
            <a:cxnLst/>
            <a:rect r="r" b="b" t="t" l="l"/>
            <a:pathLst>
              <a:path h="339873" w="1359492">
                <a:moveTo>
                  <a:pt x="0" y="0"/>
                </a:moveTo>
                <a:lnTo>
                  <a:pt x="1359492" y="0"/>
                </a:lnTo>
                <a:lnTo>
                  <a:pt x="1359492" y="339873"/>
                </a:lnTo>
                <a:lnTo>
                  <a:pt x="0" y="3398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579554" y="9593428"/>
            <a:ext cx="1359492" cy="339873"/>
          </a:xfrm>
          <a:custGeom>
            <a:avLst/>
            <a:gdLst/>
            <a:ahLst/>
            <a:cxnLst/>
            <a:rect r="r" b="b" t="t" l="l"/>
            <a:pathLst>
              <a:path h="339873" w="1359492">
                <a:moveTo>
                  <a:pt x="0" y="0"/>
                </a:moveTo>
                <a:lnTo>
                  <a:pt x="1359492" y="0"/>
                </a:lnTo>
                <a:lnTo>
                  <a:pt x="1359492" y="339873"/>
                </a:lnTo>
                <a:lnTo>
                  <a:pt x="0" y="3398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-881212" y="-250529"/>
            <a:ext cx="1461816" cy="12594929"/>
            <a:chOff x="0" y="0"/>
            <a:chExt cx="385005" cy="331718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85005" cy="3317183"/>
            </a:xfrm>
            <a:custGeom>
              <a:avLst/>
              <a:gdLst/>
              <a:ahLst/>
              <a:cxnLst/>
              <a:rect r="r" b="b" t="t" l="l"/>
              <a:pathLst>
                <a:path h="3317183" w="385005">
                  <a:moveTo>
                    <a:pt x="0" y="0"/>
                  </a:moveTo>
                  <a:lnTo>
                    <a:pt x="385005" y="0"/>
                  </a:lnTo>
                  <a:lnTo>
                    <a:pt x="385005" y="3317183"/>
                  </a:lnTo>
                  <a:lnTo>
                    <a:pt x="0" y="3317183"/>
                  </a:lnTo>
                  <a:close/>
                </a:path>
              </a:pathLst>
            </a:custGeom>
            <a:solidFill>
              <a:srgbClr val="1971E7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385005" cy="33552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2835867" y="400762"/>
            <a:ext cx="12483511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b="true" sz="2499" spc="-87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3.5 Ketidaksesuaian dan Tindakan Koreksi Nursing Bed</a:t>
            </a:r>
          </a:p>
        </p:txBody>
      </p:sp>
      <p:graphicFrame>
        <p:nvGraphicFramePr>
          <p:cNvPr name="Object 11" id="11"/>
          <p:cNvGraphicFramePr/>
          <p:nvPr/>
        </p:nvGraphicFramePr>
        <p:xfrm>
          <a:off x="2128982" y="1243892"/>
          <a:ext cx="13830300" cy="7124700"/>
        </p:xfrm>
        <a:graphic>
          <a:graphicData uri="http://schemas.openxmlformats.org/presentationml/2006/ole">
            <p:oleObj imgW="16586200" imgH="9880600" r:id="rId7" progId="Excel.Sheet.12" name="Worksheet">
              <p:embed/>
              <p:pic>
                <p:nvPicPr>
                  <p:cNvPr name="" id="0"/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270000" y="1270000"/>
                    <a:ext cx="1270000" cy="1270000"/>
                  </a:xfrm>
                  <a:prstGeom prst="rect"/>
                </p:spPr>
              </p:pic>
            </p:oleObj>
          </a:graphicData>
        </a:graphic>
      </p:graphicFrame>
      <p:sp>
        <p:nvSpPr>
          <p:cNvPr name="TextBox 12" id="12"/>
          <p:cNvSpPr txBox="true"/>
          <p:nvPr/>
        </p:nvSpPr>
        <p:spPr>
          <a:xfrm rot="0">
            <a:off x="2128982" y="9490519"/>
            <a:ext cx="5343803" cy="272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281"/>
              </a:lnSpc>
            </a:pPr>
            <a:r>
              <a:rPr lang="en-US" sz="1629" spc="-5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*data pada jumlah produksi adalah Komponen NSB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14906312" y="227870"/>
            <a:ext cx="3211019" cy="780908"/>
          </a:xfrm>
          <a:custGeom>
            <a:avLst/>
            <a:gdLst/>
            <a:ahLst/>
            <a:cxnLst/>
            <a:rect r="r" b="b" t="t" l="l"/>
            <a:pathLst>
              <a:path h="780908" w="3211019">
                <a:moveTo>
                  <a:pt x="0" y="0"/>
                </a:moveTo>
                <a:lnTo>
                  <a:pt x="3211019" y="0"/>
                </a:lnTo>
                <a:lnTo>
                  <a:pt x="3211019" y="780908"/>
                </a:lnTo>
                <a:lnTo>
                  <a:pt x="0" y="78090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-157767" r="0" b="-153423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829149" y="6473825"/>
            <a:ext cx="10236981" cy="10236981"/>
          </a:xfrm>
          <a:custGeom>
            <a:avLst/>
            <a:gdLst/>
            <a:ahLst/>
            <a:cxnLst/>
            <a:rect r="r" b="b" t="t" l="l"/>
            <a:pathLst>
              <a:path h="10236981" w="10236981">
                <a:moveTo>
                  <a:pt x="0" y="0"/>
                </a:moveTo>
                <a:lnTo>
                  <a:pt x="10236981" y="0"/>
                </a:lnTo>
                <a:lnTo>
                  <a:pt x="10236981" y="10236981"/>
                </a:lnTo>
                <a:lnTo>
                  <a:pt x="0" y="102369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14906312" y="8877300"/>
            <a:ext cx="3381688" cy="0"/>
          </a:xfrm>
          <a:prstGeom prst="line">
            <a:avLst/>
          </a:prstGeom>
          <a:ln cap="rnd" w="762000">
            <a:solidFill>
              <a:srgbClr val="FF73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0200887" y="1179167"/>
            <a:ext cx="10236981" cy="10236981"/>
          </a:xfrm>
          <a:custGeom>
            <a:avLst/>
            <a:gdLst/>
            <a:ahLst/>
            <a:cxnLst/>
            <a:rect r="r" b="b" t="t" l="l"/>
            <a:pathLst>
              <a:path h="10236981" w="10236981">
                <a:moveTo>
                  <a:pt x="0" y="0"/>
                </a:moveTo>
                <a:lnTo>
                  <a:pt x="10236981" y="0"/>
                </a:lnTo>
                <a:lnTo>
                  <a:pt x="10236981" y="10236982"/>
                </a:lnTo>
                <a:lnTo>
                  <a:pt x="0" y="102369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28700" y="448387"/>
            <a:ext cx="1359492" cy="339873"/>
          </a:xfrm>
          <a:custGeom>
            <a:avLst/>
            <a:gdLst/>
            <a:ahLst/>
            <a:cxnLst/>
            <a:rect r="r" b="b" t="t" l="l"/>
            <a:pathLst>
              <a:path h="339873" w="1359492">
                <a:moveTo>
                  <a:pt x="0" y="0"/>
                </a:moveTo>
                <a:lnTo>
                  <a:pt x="1359492" y="0"/>
                </a:lnTo>
                <a:lnTo>
                  <a:pt x="1359492" y="339873"/>
                </a:lnTo>
                <a:lnTo>
                  <a:pt x="0" y="3398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579554" y="9593428"/>
            <a:ext cx="1359492" cy="339873"/>
          </a:xfrm>
          <a:custGeom>
            <a:avLst/>
            <a:gdLst/>
            <a:ahLst/>
            <a:cxnLst/>
            <a:rect r="r" b="b" t="t" l="l"/>
            <a:pathLst>
              <a:path h="339873" w="1359492">
                <a:moveTo>
                  <a:pt x="0" y="0"/>
                </a:moveTo>
                <a:lnTo>
                  <a:pt x="1359492" y="0"/>
                </a:lnTo>
                <a:lnTo>
                  <a:pt x="1359492" y="339873"/>
                </a:lnTo>
                <a:lnTo>
                  <a:pt x="0" y="3398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-881212" y="-250529"/>
            <a:ext cx="1461816" cy="12594929"/>
            <a:chOff x="0" y="0"/>
            <a:chExt cx="385005" cy="331718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85005" cy="3317183"/>
            </a:xfrm>
            <a:custGeom>
              <a:avLst/>
              <a:gdLst/>
              <a:ahLst/>
              <a:cxnLst/>
              <a:rect r="r" b="b" t="t" l="l"/>
              <a:pathLst>
                <a:path h="3317183" w="385005">
                  <a:moveTo>
                    <a:pt x="0" y="0"/>
                  </a:moveTo>
                  <a:lnTo>
                    <a:pt x="385005" y="0"/>
                  </a:lnTo>
                  <a:lnTo>
                    <a:pt x="385005" y="3317183"/>
                  </a:lnTo>
                  <a:lnTo>
                    <a:pt x="0" y="3317183"/>
                  </a:lnTo>
                  <a:close/>
                </a:path>
              </a:pathLst>
            </a:custGeom>
            <a:solidFill>
              <a:srgbClr val="1971E7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385005" cy="33552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1289342" y="1803082"/>
            <a:ext cx="12483511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b="true" sz="2499" spc="-87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3.5 Ketidaksesuaian dan Tindakan Koreksi Nursing Bed</a:t>
            </a:r>
          </a:p>
        </p:txBody>
      </p:sp>
      <p:graphicFrame>
        <p:nvGraphicFramePr>
          <p:cNvPr name="Object 11" id="11"/>
          <p:cNvGraphicFramePr/>
          <p:nvPr/>
        </p:nvGraphicFramePr>
        <p:xfrm>
          <a:off x="3700364" y="2922639"/>
          <a:ext cx="13830300" cy="4191000"/>
        </p:xfrm>
        <a:graphic>
          <a:graphicData uri="http://schemas.openxmlformats.org/presentationml/2006/ole">
            <p:oleObj imgW="16586200" imgH="6946900" r:id="rId7" progId="Excel.Sheet.12" name="Worksheet">
              <p:embed/>
              <p:pic>
                <p:nvPicPr>
                  <p:cNvPr name="" id="0"/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270000" y="1270000"/>
                    <a:ext cx="1270000" cy="1270000"/>
                  </a:xfrm>
                  <a:prstGeom prst="rect"/>
                </p:spPr>
              </p:pic>
            </p:oleObj>
          </a:graphicData>
        </a:graphic>
      </p:graphicFrame>
      <p:sp>
        <p:nvSpPr>
          <p:cNvPr name="TextBox 12" id="12"/>
          <p:cNvSpPr txBox="true"/>
          <p:nvPr/>
        </p:nvSpPr>
        <p:spPr>
          <a:xfrm rot="0">
            <a:off x="1708446" y="8604455"/>
            <a:ext cx="5343803" cy="272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281"/>
              </a:lnSpc>
            </a:pPr>
            <a:r>
              <a:rPr lang="en-US" sz="1629" spc="-5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*data pada jumlah produksi adalah Komponen NSB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14906312" y="227870"/>
            <a:ext cx="3211019" cy="780908"/>
          </a:xfrm>
          <a:custGeom>
            <a:avLst/>
            <a:gdLst/>
            <a:ahLst/>
            <a:cxnLst/>
            <a:rect r="r" b="b" t="t" l="l"/>
            <a:pathLst>
              <a:path h="780908" w="3211019">
                <a:moveTo>
                  <a:pt x="0" y="0"/>
                </a:moveTo>
                <a:lnTo>
                  <a:pt x="3211019" y="0"/>
                </a:lnTo>
                <a:lnTo>
                  <a:pt x="3211019" y="780908"/>
                </a:lnTo>
                <a:lnTo>
                  <a:pt x="0" y="78090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-157767" r="0" b="-153423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797291" y="7225120"/>
            <a:ext cx="4685735" cy="822531"/>
            <a:chOff x="0" y="0"/>
            <a:chExt cx="6247647" cy="1096708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6247647" cy="1096708"/>
              <a:chOff x="0" y="0"/>
              <a:chExt cx="1848590" cy="3245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1848590" cy="324500"/>
              </a:xfrm>
              <a:custGeom>
                <a:avLst/>
                <a:gdLst/>
                <a:ahLst/>
                <a:cxnLst/>
                <a:rect r="r" b="b" t="t" l="l"/>
                <a:pathLst>
                  <a:path h="324500" w="1848590">
                    <a:moveTo>
                      <a:pt x="0" y="0"/>
                    </a:moveTo>
                    <a:lnTo>
                      <a:pt x="1848590" y="0"/>
                    </a:lnTo>
                    <a:lnTo>
                      <a:pt x="1848590" y="324500"/>
                    </a:lnTo>
                    <a:lnTo>
                      <a:pt x="0" y="324500"/>
                    </a:lnTo>
                    <a:close/>
                  </a:path>
                </a:pathLst>
              </a:custGeom>
              <a:solidFill>
                <a:srgbClr val="FF7300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47625"/>
                <a:ext cx="1848590" cy="3721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499"/>
                  </a:lnSpc>
                </a:pPr>
              </a:p>
            </p:txBody>
          </p:sp>
        </p:grpSp>
        <p:sp>
          <p:nvSpPr>
            <p:cNvPr name="TextBox 6" id="6"/>
            <p:cNvSpPr txBox="true"/>
            <p:nvPr/>
          </p:nvSpPr>
          <p:spPr>
            <a:xfrm rot="0">
              <a:off x="259067" y="186475"/>
              <a:ext cx="5534303" cy="66660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205"/>
                </a:lnSpc>
                <a:spcBef>
                  <a:spcPct val="0"/>
                </a:spcBef>
              </a:pPr>
              <a:r>
                <a:rPr lang="en-US" b="true" sz="3004" spc="-99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Sangat Setuju</a:t>
              </a: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4356521" y="-7293756"/>
            <a:ext cx="10236981" cy="10236981"/>
          </a:xfrm>
          <a:custGeom>
            <a:avLst/>
            <a:gdLst/>
            <a:ahLst/>
            <a:cxnLst/>
            <a:rect r="r" b="b" t="t" l="l"/>
            <a:pathLst>
              <a:path h="10236981" w="10236981">
                <a:moveTo>
                  <a:pt x="0" y="0"/>
                </a:moveTo>
                <a:lnTo>
                  <a:pt x="10236982" y="0"/>
                </a:lnTo>
                <a:lnTo>
                  <a:pt x="10236982" y="10236981"/>
                </a:lnTo>
                <a:lnTo>
                  <a:pt x="0" y="102369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-1215589" y="9877931"/>
            <a:ext cx="23667775" cy="2273958"/>
            <a:chOff x="0" y="0"/>
            <a:chExt cx="6233488" cy="59890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233488" cy="598902"/>
            </a:xfrm>
            <a:custGeom>
              <a:avLst/>
              <a:gdLst/>
              <a:ahLst/>
              <a:cxnLst/>
              <a:rect r="r" b="b" t="t" l="l"/>
              <a:pathLst>
                <a:path h="598902" w="6233488">
                  <a:moveTo>
                    <a:pt x="0" y="0"/>
                  </a:moveTo>
                  <a:lnTo>
                    <a:pt x="6233488" y="0"/>
                  </a:lnTo>
                  <a:lnTo>
                    <a:pt x="6233488" y="598902"/>
                  </a:lnTo>
                  <a:lnTo>
                    <a:pt x="0" y="598902"/>
                  </a:lnTo>
                  <a:close/>
                </a:path>
              </a:pathLst>
            </a:custGeom>
            <a:solidFill>
              <a:srgbClr val="1971E7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6233488" cy="6465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839050" y="4100251"/>
            <a:ext cx="4685735" cy="822531"/>
            <a:chOff x="0" y="0"/>
            <a:chExt cx="6247647" cy="1096708"/>
          </a:xfrm>
        </p:grpSpPr>
        <p:grpSp>
          <p:nvGrpSpPr>
            <p:cNvPr name="Group 12" id="12"/>
            <p:cNvGrpSpPr/>
            <p:nvPr/>
          </p:nvGrpSpPr>
          <p:grpSpPr>
            <a:xfrm rot="0">
              <a:off x="0" y="0"/>
              <a:ext cx="6247647" cy="1096708"/>
              <a:chOff x="0" y="0"/>
              <a:chExt cx="1848590" cy="324500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1848590" cy="324500"/>
              </a:xfrm>
              <a:custGeom>
                <a:avLst/>
                <a:gdLst/>
                <a:ahLst/>
                <a:cxnLst/>
                <a:rect r="r" b="b" t="t" l="l"/>
                <a:pathLst>
                  <a:path h="324500" w="1848590">
                    <a:moveTo>
                      <a:pt x="0" y="0"/>
                    </a:moveTo>
                    <a:lnTo>
                      <a:pt x="1848590" y="0"/>
                    </a:lnTo>
                    <a:lnTo>
                      <a:pt x="1848590" y="324500"/>
                    </a:lnTo>
                    <a:lnTo>
                      <a:pt x="0" y="324500"/>
                    </a:lnTo>
                    <a:close/>
                  </a:path>
                </a:pathLst>
              </a:custGeom>
              <a:solidFill>
                <a:srgbClr val="FF7300"/>
              </a:solidFill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0" y="-47625"/>
                <a:ext cx="1848590" cy="372125"/>
              </a:xfrm>
              <a:prstGeom prst="rect">
                <a:avLst/>
              </a:prstGeom>
            </p:spPr>
            <p:txBody>
              <a:bodyPr anchor="ctr" rtlCol="false" tIns="33914" lIns="33914" bIns="33914" rIns="33914"/>
              <a:lstStyle/>
              <a:p>
                <a:pPr algn="ctr">
                  <a:lnSpc>
                    <a:spcPts val="3499"/>
                  </a:lnSpc>
                </a:pPr>
              </a:p>
            </p:txBody>
          </p:sp>
        </p:grpSp>
        <p:sp>
          <p:nvSpPr>
            <p:cNvPr name="TextBox 15" id="15"/>
            <p:cNvSpPr txBox="true"/>
            <p:nvPr/>
          </p:nvSpPr>
          <p:spPr>
            <a:xfrm rot="0">
              <a:off x="259067" y="186475"/>
              <a:ext cx="5534303" cy="66660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205"/>
                </a:lnSpc>
                <a:spcBef>
                  <a:spcPct val="0"/>
                </a:spcBef>
              </a:pPr>
              <a:r>
                <a:rPr lang="en-US" b="true" sz="3004" spc="-99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Sangat Tidak Setuju</a:t>
              </a: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7129903" y="2825893"/>
            <a:ext cx="1215637" cy="1215637"/>
          </a:xfrm>
          <a:custGeom>
            <a:avLst/>
            <a:gdLst/>
            <a:ahLst/>
            <a:cxnLst/>
            <a:rect r="r" b="b" t="t" l="l"/>
            <a:pathLst>
              <a:path h="1215637" w="1215637">
                <a:moveTo>
                  <a:pt x="0" y="0"/>
                </a:moveTo>
                <a:lnTo>
                  <a:pt x="1215638" y="0"/>
                </a:lnTo>
                <a:lnTo>
                  <a:pt x="1215638" y="1215637"/>
                </a:lnTo>
                <a:lnTo>
                  <a:pt x="0" y="12156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839050" y="2819744"/>
            <a:ext cx="1215637" cy="1215637"/>
          </a:xfrm>
          <a:custGeom>
            <a:avLst/>
            <a:gdLst/>
            <a:ahLst/>
            <a:cxnLst/>
            <a:rect r="r" b="b" t="t" l="l"/>
            <a:pathLst>
              <a:path h="1215637" w="1215637">
                <a:moveTo>
                  <a:pt x="0" y="0"/>
                </a:moveTo>
                <a:lnTo>
                  <a:pt x="1215637" y="0"/>
                </a:lnTo>
                <a:lnTo>
                  <a:pt x="1215637" y="1215637"/>
                </a:lnTo>
                <a:lnTo>
                  <a:pt x="0" y="121563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8" id="18"/>
          <p:cNvGrpSpPr/>
          <p:nvPr/>
        </p:nvGrpSpPr>
        <p:grpSpPr>
          <a:xfrm rot="0">
            <a:off x="7129903" y="4100251"/>
            <a:ext cx="4685735" cy="822531"/>
            <a:chOff x="0" y="0"/>
            <a:chExt cx="6247647" cy="1096708"/>
          </a:xfrm>
        </p:grpSpPr>
        <p:grpSp>
          <p:nvGrpSpPr>
            <p:cNvPr name="Group 19" id="19"/>
            <p:cNvGrpSpPr/>
            <p:nvPr/>
          </p:nvGrpSpPr>
          <p:grpSpPr>
            <a:xfrm rot="0">
              <a:off x="0" y="0"/>
              <a:ext cx="6247647" cy="1096708"/>
              <a:chOff x="0" y="0"/>
              <a:chExt cx="1848590" cy="32450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1848590" cy="324500"/>
              </a:xfrm>
              <a:custGeom>
                <a:avLst/>
                <a:gdLst/>
                <a:ahLst/>
                <a:cxnLst/>
                <a:rect r="r" b="b" t="t" l="l"/>
                <a:pathLst>
                  <a:path h="324500" w="1848590">
                    <a:moveTo>
                      <a:pt x="0" y="0"/>
                    </a:moveTo>
                    <a:lnTo>
                      <a:pt x="1848590" y="0"/>
                    </a:lnTo>
                    <a:lnTo>
                      <a:pt x="1848590" y="324500"/>
                    </a:lnTo>
                    <a:lnTo>
                      <a:pt x="0" y="324500"/>
                    </a:lnTo>
                    <a:close/>
                  </a:path>
                </a:pathLst>
              </a:custGeom>
              <a:solidFill>
                <a:srgbClr val="FF7300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0" y="-47625"/>
                <a:ext cx="1848590" cy="3721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499"/>
                  </a:lnSpc>
                </a:pPr>
              </a:p>
            </p:txBody>
          </p:sp>
        </p:grpSp>
        <p:sp>
          <p:nvSpPr>
            <p:cNvPr name="TextBox 22" id="22"/>
            <p:cNvSpPr txBox="true"/>
            <p:nvPr/>
          </p:nvSpPr>
          <p:spPr>
            <a:xfrm rot="0">
              <a:off x="259067" y="186475"/>
              <a:ext cx="5534303" cy="66660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205"/>
                </a:lnSpc>
                <a:spcBef>
                  <a:spcPct val="0"/>
                </a:spcBef>
              </a:pPr>
              <a:r>
                <a:rPr lang="en-US" b="true" sz="3004" spc="-99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Tidak Setuju</a:t>
              </a:r>
            </a:p>
          </p:txBody>
        </p:sp>
      </p:grpSp>
      <p:sp>
        <p:nvSpPr>
          <p:cNvPr name="Freeform 23" id="23"/>
          <p:cNvSpPr/>
          <p:nvPr/>
        </p:nvSpPr>
        <p:spPr>
          <a:xfrm flipH="false" flipV="false" rot="0">
            <a:off x="12420756" y="2825893"/>
            <a:ext cx="1209488" cy="1209488"/>
          </a:xfrm>
          <a:custGeom>
            <a:avLst/>
            <a:gdLst/>
            <a:ahLst/>
            <a:cxnLst/>
            <a:rect r="r" b="b" t="t" l="l"/>
            <a:pathLst>
              <a:path h="1209488" w="1209488">
                <a:moveTo>
                  <a:pt x="0" y="0"/>
                </a:moveTo>
                <a:lnTo>
                  <a:pt x="1209489" y="0"/>
                </a:lnTo>
                <a:lnTo>
                  <a:pt x="1209489" y="1209488"/>
                </a:lnTo>
                <a:lnTo>
                  <a:pt x="0" y="12094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4" id="24"/>
          <p:cNvGrpSpPr/>
          <p:nvPr/>
        </p:nvGrpSpPr>
        <p:grpSpPr>
          <a:xfrm rot="0">
            <a:off x="12425239" y="4100251"/>
            <a:ext cx="4685735" cy="822531"/>
            <a:chOff x="0" y="0"/>
            <a:chExt cx="6247647" cy="1096708"/>
          </a:xfrm>
        </p:grpSpPr>
        <p:grpSp>
          <p:nvGrpSpPr>
            <p:cNvPr name="Group 25" id="25"/>
            <p:cNvGrpSpPr/>
            <p:nvPr/>
          </p:nvGrpSpPr>
          <p:grpSpPr>
            <a:xfrm rot="0">
              <a:off x="0" y="0"/>
              <a:ext cx="6247647" cy="1096708"/>
              <a:chOff x="0" y="0"/>
              <a:chExt cx="1848590" cy="324500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1848590" cy="324500"/>
              </a:xfrm>
              <a:custGeom>
                <a:avLst/>
                <a:gdLst/>
                <a:ahLst/>
                <a:cxnLst/>
                <a:rect r="r" b="b" t="t" l="l"/>
                <a:pathLst>
                  <a:path h="324500" w="1848590">
                    <a:moveTo>
                      <a:pt x="0" y="0"/>
                    </a:moveTo>
                    <a:lnTo>
                      <a:pt x="1848590" y="0"/>
                    </a:lnTo>
                    <a:lnTo>
                      <a:pt x="1848590" y="324500"/>
                    </a:lnTo>
                    <a:lnTo>
                      <a:pt x="0" y="324500"/>
                    </a:lnTo>
                    <a:close/>
                  </a:path>
                </a:pathLst>
              </a:custGeom>
              <a:solidFill>
                <a:srgbClr val="FF7300"/>
              </a:solidFill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0" y="-47625"/>
                <a:ext cx="1848590" cy="3721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499"/>
                  </a:lnSpc>
                </a:pPr>
              </a:p>
            </p:txBody>
          </p:sp>
        </p:grpSp>
        <p:sp>
          <p:nvSpPr>
            <p:cNvPr name="TextBox 28" id="28"/>
            <p:cNvSpPr txBox="true"/>
            <p:nvPr/>
          </p:nvSpPr>
          <p:spPr>
            <a:xfrm rot="0">
              <a:off x="259067" y="186475"/>
              <a:ext cx="5534303" cy="66660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205"/>
                </a:lnSpc>
                <a:spcBef>
                  <a:spcPct val="0"/>
                </a:spcBef>
              </a:pPr>
              <a:r>
                <a:rPr lang="en-US" b="true" sz="3004" spc="-99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Ragu-Ragu</a:t>
              </a:r>
            </a:p>
          </p:txBody>
        </p:sp>
      </p:grpSp>
      <p:sp>
        <p:nvSpPr>
          <p:cNvPr name="Freeform 29" id="29"/>
          <p:cNvSpPr/>
          <p:nvPr/>
        </p:nvSpPr>
        <p:spPr>
          <a:xfrm flipH="false" flipV="false" rot="0">
            <a:off x="4462516" y="5952332"/>
            <a:ext cx="1215637" cy="1215637"/>
          </a:xfrm>
          <a:custGeom>
            <a:avLst/>
            <a:gdLst/>
            <a:ahLst/>
            <a:cxnLst/>
            <a:rect r="r" b="b" t="t" l="l"/>
            <a:pathLst>
              <a:path h="1215637" w="1215637">
                <a:moveTo>
                  <a:pt x="0" y="0"/>
                </a:moveTo>
                <a:lnTo>
                  <a:pt x="1215637" y="0"/>
                </a:lnTo>
                <a:lnTo>
                  <a:pt x="1215637" y="1215638"/>
                </a:lnTo>
                <a:lnTo>
                  <a:pt x="0" y="121563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0" id="30"/>
          <p:cNvGrpSpPr/>
          <p:nvPr/>
        </p:nvGrpSpPr>
        <p:grpSpPr>
          <a:xfrm rot="0">
            <a:off x="4462516" y="7225120"/>
            <a:ext cx="4685735" cy="822531"/>
            <a:chOff x="0" y="0"/>
            <a:chExt cx="6247647" cy="1096708"/>
          </a:xfrm>
        </p:grpSpPr>
        <p:grpSp>
          <p:nvGrpSpPr>
            <p:cNvPr name="Group 31" id="31"/>
            <p:cNvGrpSpPr/>
            <p:nvPr/>
          </p:nvGrpSpPr>
          <p:grpSpPr>
            <a:xfrm rot="0">
              <a:off x="0" y="0"/>
              <a:ext cx="6247647" cy="1096708"/>
              <a:chOff x="0" y="0"/>
              <a:chExt cx="1848590" cy="324500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0" y="0"/>
                <a:ext cx="1848590" cy="324500"/>
              </a:xfrm>
              <a:custGeom>
                <a:avLst/>
                <a:gdLst/>
                <a:ahLst/>
                <a:cxnLst/>
                <a:rect r="r" b="b" t="t" l="l"/>
                <a:pathLst>
                  <a:path h="324500" w="1848590">
                    <a:moveTo>
                      <a:pt x="0" y="0"/>
                    </a:moveTo>
                    <a:lnTo>
                      <a:pt x="1848590" y="0"/>
                    </a:lnTo>
                    <a:lnTo>
                      <a:pt x="1848590" y="324500"/>
                    </a:lnTo>
                    <a:lnTo>
                      <a:pt x="0" y="324500"/>
                    </a:lnTo>
                    <a:close/>
                  </a:path>
                </a:pathLst>
              </a:custGeom>
              <a:solidFill>
                <a:srgbClr val="FF7300"/>
              </a:solidFill>
            </p:spPr>
          </p:sp>
          <p:sp>
            <p:nvSpPr>
              <p:cNvPr name="TextBox 33" id="33"/>
              <p:cNvSpPr txBox="true"/>
              <p:nvPr/>
            </p:nvSpPr>
            <p:spPr>
              <a:xfrm>
                <a:off x="0" y="-47625"/>
                <a:ext cx="1848590" cy="3721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499"/>
                  </a:lnSpc>
                </a:pPr>
              </a:p>
            </p:txBody>
          </p:sp>
        </p:grpSp>
        <p:sp>
          <p:nvSpPr>
            <p:cNvPr name="TextBox 34" id="34"/>
            <p:cNvSpPr txBox="true"/>
            <p:nvPr/>
          </p:nvSpPr>
          <p:spPr>
            <a:xfrm rot="0">
              <a:off x="259067" y="186475"/>
              <a:ext cx="5534303" cy="66660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205"/>
                </a:lnSpc>
                <a:spcBef>
                  <a:spcPct val="0"/>
                </a:spcBef>
              </a:pPr>
              <a:r>
                <a:rPr lang="en-US" b="true" sz="3004" spc="-99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Setuju</a:t>
              </a:r>
            </a:p>
          </p:txBody>
        </p:sp>
      </p:grpSp>
      <p:sp>
        <p:nvSpPr>
          <p:cNvPr name="Freeform 35" id="35"/>
          <p:cNvSpPr/>
          <p:nvPr/>
        </p:nvSpPr>
        <p:spPr>
          <a:xfrm flipH="false" flipV="false" rot="0">
            <a:off x="9797291" y="5952332"/>
            <a:ext cx="1215637" cy="1215637"/>
          </a:xfrm>
          <a:custGeom>
            <a:avLst/>
            <a:gdLst/>
            <a:ahLst/>
            <a:cxnLst/>
            <a:rect r="r" b="b" t="t" l="l"/>
            <a:pathLst>
              <a:path h="1215637" w="1215637">
                <a:moveTo>
                  <a:pt x="0" y="0"/>
                </a:moveTo>
                <a:lnTo>
                  <a:pt x="1215637" y="0"/>
                </a:lnTo>
                <a:lnTo>
                  <a:pt x="1215637" y="1215638"/>
                </a:lnTo>
                <a:lnTo>
                  <a:pt x="0" y="121563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6" id="36"/>
          <p:cNvSpPr txBox="true"/>
          <p:nvPr/>
        </p:nvSpPr>
        <p:spPr>
          <a:xfrm rot="0">
            <a:off x="350255" y="351787"/>
            <a:ext cx="9793130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b="true" sz="2499" spc="-87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3.6 Survey Kepuasan Pelanggan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494498" y="1435737"/>
            <a:ext cx="9793130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Skala yang digunakan Survey Kepuasan Pelanggan: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3277073" y="2448031"/>
            <a:ext cx="3247713" cy="15638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2525"/>
              </a:lnSpc>
              <a:spcBef>
                <a:spcPct val="0"/>
              </a:spcBef>
            </a:pPr>
            <a:r>
              <a:rPr lang="en-US" sz="1804" spc="-59">
                <a:solidFill>
                  <a:srgbClr val="1B1B1B"/>
                </a:solidFill>
                <a:latin typeface="Garet"/>
                <a:ea typeface="Garet"/>
                <a:cs typeface="Garet"/>
                <a:sym typeface="Garet"/>
              </a:rPr>
              <a:t>Responden sangat tidak setuju terkait pernyataan yang diberikan dengan pengalaman yang konsumen rasakan.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1438215" y="8836025"/>
            <a:ext cx="6659783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*dilakukan Survey setiap setahun sekali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8564616" y="2448031"/>
            <a:ext cx="3247713" cy="15638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2525"/>
              </a:lnSpc>
              <a:spcBef>
                <a:spcPct val="0"/>
              </a:spcBef>
            </a:pPr>
            <a:r>
              <a:rPr lang="en-US" sz="1804" spc="-59">
                <a:solidFill>
                  <a:srgbClr val="1B1B1B"/>
                </a:solidFill>
                <a:latin typeface="Garet"/>
                <a:ea typeface="Garet"/>
                <a:cs typeface="Garet"/>
                <a:sym typeface="Garet"/>
              </a:rPr>
              <a:t>Responden tidak setuju terkait pernyataan yang diberikan dengan pengalaman yang konsumen rasakan.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13849320" y="2448031"/>
            <a:ext cx="3247713" cy="12495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2525"/>
              </a:lnSpc>
              <a:spcBef>
                <a:spcPct val="0"/>
              </a:spcBef>
            </a:pPr>
            <a:r>
              <a:rPr lang="en-US" sz="1804" spc="-59">
                <a:solidFill>
                  <a:srgbClr val="1B1B1B"/>
                </a:solidFill>
                <a:latin typeface="Garet"/>
                <a:ea typeface="Garet"/>
                <a:cs typeface="Garet"/>
                <a:sym typeface="Garet"/>
              </a:rPr>
              <a:t>Responden Ragu terkait pernyataan yang diberikan dengan pengalaman yang konsumen rasakan.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5896287" y="5489628"/>
            <a:ext cx="3247713" cy="12495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2525"/>
              </a:lnSpc>
              <a:spcBef>
                <a:spcPct val="0"/>
              </a:spcBef>
            </a:pPr>
            <a:r>
              <a:rPr lang="en-US" sz="1804" spc="-59">
                <a:solidFill>
                  <a:srgbClr val="1B1B1B"/>
                </a:solidFill>
                <a:latin typeface="Garet"/>
                <a:ea typeface="Garet"/>
                <a:cs typeface="Garet"/>
                <a:sym typeface="Garet"/>
              </a:rPr>
              <a:t>Responden setuju terkait pernyataan yang diberikan dengan pengalaman yang konsumen rasakan.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11232003" y="5489628"/>
            <a:ext cx="3247713" cy="15638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2525"/>
              </a:lnSpc>
              <a:spcBef>
                <a:spcPct val="0"/>
              </a:spcBef>
            </a:pPr>
            <a:r>
              <a:rPr lang="en-US" sz="1804" spc="-59">
                <a:solidFill>
                  <a:srgbClr val="1B1B1B"/>
                </a:solidFill>
                <a:latin typeface="Garet"/>
                <a:ea typeface="Garet"/>
                <a:cs typeface="Garet"/>
                <a:sym typeface="Garet"/>
              </a:rPr>
              <a:t>Responden sangat setuju terkait pernyataan yang diberikan dengan pengalaman yang konsumen rasakan.</a:t>
            </a:r>
          </a:p>
        </p:txBody>
      </p:sp>
      <p:sp>
        <p:nvSpPr>
          <p:cNvPr name="Freeform 44" id="44"/>
          <p:cNvSpPr/>
          <p:nvPr/>
        </p:nvSpPr>
        <p:spPr>
          <a:xfrm flipH="false" flipV="false" rot="0">
            <a:off x="653069" y="8867846"/>
            <a:ext cx="3211019" cy="780908"/>
          </a:xfrm>
          <a:custGeom>
            <a:avLst/>
            <a:gdLst/>
            <a:ahLst/>
            <a:cxnLst/>
            <a:rect r="r" b="b" t="t" l="l"/>
            <a:pathLst>
              <a:path h="780908" w="3211019">
                <a:moveTo>
                  <a:pt x="0" y="0"/>
                </a:moveTo>
                <a:lnTo>
                  <a:pt x="3211019" y="0"/>
                </a:lnTo>
                <a:lnTo>
                  <a:pt x="3211019" y="780908"/>
                </a:lnTo>
                <a:lnTo>
                  <a:pt x="0" y="780908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-157767" r="0" b="-153423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356521" y="-7293756"/>
            <a:ext cx="10236981" cy="10236981"/>
          </a:xfrm>
          <a:custGeom>
            <a:avLst/>
            <a:gdLst/>
            <a:ahLst/>
            <a:cxnLst/>
            <a:rect r="r" b="b" t="t" l="l"/>
            <a:pathLst>
              <a:path h="10236981" w="10236981">
                <a:moveTo>
                  <a:pt x="0" y="0"/>
                </a:moveTo>
                <a:lnTo>
                  <a:pt x="10236982" y="0"/>
                </a:lnTo>
                <a:lnTo>
                  <a:pt x="10236982" y="10236981"/>
                </a:lnTo>
                <a:lnTo>
                  <a:pt x="0" y="102369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16754" y="4348495"/>
            <a:ext cx="10236981" cy="10236981"/>
          </a:xfrm>
          <a:custGeom>
            <a:avLst/>
            <a:gdLst/>
            <a:ahLst/>
            <a:cxnLst/>
            <a:rect r="r" b="b" t="t" l="l"/>
            <a:pathLst>
              <a:path h="10236981" w="10236981">
                <a:moveTo>
                  <a:pt x="0" y="0"/>
                </a:moveTo>
                <a:lnTo>
                  <a:pt x="10236982" y="0"/>
                </a:lnTo>
                <a:lnTo>
                  <a:pt x="10236982" y="10236982"/>
                </a:lnTo>
                <a:lnTo>
                  <a:pt x="0" y="102369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1215589" y="9877931"/>
            <a:ext cx="23667775" cy="2273958"/>
            <a:chOff x="0" y="0"/>
            <a:chExt cx="6233488" cy="59890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233488" cy="598902"/>
            </a:xfrm>
            <a:custGeom>
              <a:avLst/>
              <a:gdLst/>
              <a:ahLst/>
              <a:cxnLst/>
              <a:rect r="r" b="b" t="t" l="l"/>
              <a:pathLst>
                <a:path h="598902" w="6233488">
                  <a:moveTo>
                    <a:pt x="0" y="0"/>
                  </a:moveTo>
                  <a:lnTo>
                    <a:pt x="6233488" y="0"/>
                  </a:lnTo>
                  <a:lnTo>
                    <a:pt x="6233488" y="598902"/>
                  </a:lnTo>
                  <a:lnTo>
                    <a:pt x="0" y="598902"/>
                  </a:lnTo>
                  <a:close/>
                </a:path>
              </a:pathLst>
            </a:custGeom>
            <a:solidFill>
              <a:srgbClr val="1971E7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6233488" cy="6465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1784067" y="2813992"/>
            <a:ext cx="865636" cy="865636"/>
          </a:xfrm>
          <a:custGeom>
            <a:avLst/>
            <a:gdLst/>
            <a:ahLst/>
            <a:cxnLst/>
            <a:rect r="r" b="b" t="t" l="l"/>
            <a:pathLst>
              <a:path h="865636" w="865636">
                <a:moveTo>
                  <a:pt x="0" y="0"/>
                </a:moveTo>
                <a:lnTo>
                  <a:pt x="865635" y="0"/>
                </a:lnTo>
                <a:lnTo>
                  <a:pt x="865635" y="865636"/>
                </a:lnTo>
                <a:lnTo>
                  <a:pt x="0" y="8656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3294800" y="2927840"/>
            <a:ext cx="3634177" cy="637941"/>
            <a:chOff x="0" y="0"/>
            <a:chExt cx="4845569" cy="850588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0"/>
              <a:ext cx="4845569" cy="850588"/>
              <a:chOff x="0" y="0"/>
              <a:chExt cx="1848590" cy="3245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1848590" cy="324500"/>
              </a:xfrm>
              <a:custGeom>
                <a:avLst/>
                <a:gdLst/>
                <a:ahLst/>
                <a:cxnLst/>
                <a:rect r="r" b="b" t="t" l="l"/>
                <a:pathLst>
                  <a:path h="324500" w="1848590">
                    <a:moveTo>
                      <a:pt x="0" y="0"/>
                    </a:moveTo>
                    <a:lnTo>
                      <a:pt x="1848590" y="0"/>
                    </a:lnTo>
                    <a:lnTo>
                      <a:pt x="1848590" y="324500"/>
                    </a:lnTo>
                    <a:lnTo>
                      <a:pt x="0" y="324500"/>
                    </a:lnTo>
                    <a:close/>
                  </a:path>
                </a:pathLst>
              </a:custGeom>
              <a:solidFill>
                <a:srgbClr val="FF7300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47625"/>
                <a:ext cx="1848590" cy="3721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499"/>
                  </a:lnSpc>
                </a:pPr>
              </a:p>
            </p:txBody>
          </p:sp>
        </p:grpSp>
        <p:sp>
          <p:nvSpPr>
            <p:cNvPr name="TextBox 12" id="12"/>
            <p:cNvSpPr txBox="true"/>
            <p:nvPr/>
          </p:nvSpPr>
          <p:spPr>
            <a:xfrm rot="0">
              <a:off x="200928" y="141326"/>
              <a:ext cx="4292311" cy="52031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261"/>
                </a:lnSpc>
                <a:spcBef>
                  <a:spcPct val="0"/>
                </a:spcBef>
              </a:pPr>
              <a:r>
                <a:rPr lang="en-US" b="true" sz="2329" spc="-76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PT Indomedik</a:t>
              </a: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1784067" y="3984428"/>
            <a:ext cx="865636" cy="865636"/>
          </a:xfrm>
          <a:custGeom>
            <a:avLst/>
            <a:gdLst/>
            <a:ahLst/>
            <a:cxnLst/>
            <a:rect r="r" b="b" t="t" l="l"/>
            <a:pathLst>
              <a:path h="865636" w="865636">
                <a:moveTo>
                  <a:pt x="0" y="0"/>
                </a:moveTo>
                <a:lnTo>
                  <a:pt x="865635" y="0"/>
                </a:lnTo>
                <a:lnTo>
                  <a:pt x="865635" y="865636"/>
                </a:lnTo>
                <a:lnTo>
                  <a:pt x="0" y="8656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3294800" y="3891428"/>
            <a:ext cx="3634177" cy="1051637"/>
            <a:chOff x="0" y="0"/>
            <a:chExt cx="4845569" cy="1402183"/>
          </a:xfrm>
        </p:grpSpPr>
        <p:grpSp>
          <p:nvGrpSpPr>
            <p:cNvPr name="Group 15" id="15"/>
            <p:cNvGrpSpPr/>
            <p:nvPr/>
          </p:nvGrpSpPr>
          <p:grpSpPr>
            <a:xfrm rot="0">
              <a:off x="0" y="0"/>
              <a:ext cx="4845569" cy="1402183"/>
              <a:chOff x="0" y="0"/>
              <a:chExt cx="1848590" cy="534934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1848590" cy="534934"/>
              </a:xfrm>
              <a:custGeom>
                <a:avLst/>
                <a:gdLst/>
                <a:ahLst/>
                <a:cxnLst/>
                <a:rect r="r" b="b" t="t" l="l"/>
                <a:pathLst>
                  <a:path h="534934" w="1848590">
                    <a:moveTo>
                      <a:pt x="0" y="0"/>
                    </a:moveTo>
                    <a:lnTo>
                      <a:pt x="1848590" y="0"/>
                    </a:lnTo>
                    <a:lnTo>
                      <a:pt x="1848590" y="534934"/>
                    </a:lnTo>
                    <a:lnTo>
                      <a:pt x="0" y="534934"/>
                    </a:lnTo>
                    <a:close/>
                  </a:path>
                </a:pathLst>
              </a:custGeom>
              <a:solidFill>
                <a:srgbClr val="FF7300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-47625"/>
                <a:ext cx="1848590" cy="58255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499"/>
                  </a:lnSpc>
                </a:pPr>
              </a:p>
            </p:txBody>
          </p:sp>
        </p:grpSp>
        <p:sp>
          <p:nvSpPr>
            <p:cNvPr name="TextBox 18" id="18"/>
            <p:cNvSpPr txBox="true"/>
            <p:nvPr/>
          </p:nvSpPr>
          <p:spPr>
            <a:xfrm rot="0">
              <a:off x="200928" y="141326"/>
              <a:ext cx="4292311" cy="10719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261"/>
                </a:lnSpc>
                <a:spcBef>
                  <a:spcPct val="0"/>
                </a:spcBef>
              </a:pPr>
              <a:r>
                <a:rPr lang="en-US" b="true" sz="2329" spc="-76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PT Ranaya Fazza Utama</a:t>
              </a:r>
            </a:p>
          </p:txBody>
        </p:sp>
      </p:grpSp>
      <p:sp>
        <p:nvSpPr>
          <p:cNvPr name="Freeform 19" id="19"/>
          <p:cNvSpPr/>
          <p:nvPr/>
        </p:nvSpPr>
        <p:spPr>
          <a:xfrm flipH="false" flipV="false" rot="0">
            <a:off x="1784067" y="5217410"/>
            <a:ext cx="865636" cy="865636"/>
          </a:xfrm>
          <a:custGeom>
            <a:avLst/>
            <a:gdLst/>
            <a:ahLst/>
            <a:cxnLst/>
            <a:rect r="r" b="b" t="t" l="l"/>
            <a:pathLst>
              <a:path h="865636" w="865636">
                <a:moveTo>
                  <a:pt x="0" y="0"/>
                </a:moveTo>
                <a:lnTo>
                  <a:pt x="865635" y="0"/>
                </a:lnTo>
                <a:lnTo>
                  <a:pt x="865635" y="865636"/>
                </a:lnTo>
                <a:lnTo>
                  <a:pt x="0" y="8656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0" id="20"/>
          <p:cNvGrpSpPr/>
          <p:nvPr/>
        </p:nvGrpSpPr>
        <p:grpSpPr>
          <a:xfrm rot="0">
            <a:off x="3294800" y="5124410"/>
            <a:ext cx="3634177" cy="1051637"/>
            <a:chOff x="0" y="0"/>
            <a:chExt cx="4845569" cy="1402183"/>
          </a:xfrm>
        </p:grpSpPr>
        <p:grpSp>
          <p:nvGrpSpPr>
            <p:cNvPr name="Group 21" id="21"/>
            <p:cNvGrpSpPr/>
            <p:nvPr/>
          </p:nvGrpSpPr>
          <p:grpSpPr>
            <a:xfrm rot="0">
              <a:off x="0" y="0"/>
              <a:ext cx="4845569" cy="1402183"/>
              <a:chOff x="0" y="0"/>
              <a:chExt cx="1848590" cy="534934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1848590" cy="534934"/>
              </a:xfrm>
              <a:custGeom>
                <a:avLst/>
                <a:gdLst/>
                <a:ahLst/>
                <a:cxnLst/>
                <a:rect r="r" b="b" t="t" l="l"/>
                <a:pathLst>
                  <a:path h="534934" w="1848590">
                    <a:moveTo>
                      <a:pt x="0" y="0"/>
                    </a:moveTo>
                    <a:lnTo>
                      <a:pt x="1848590" y="0"/>
                    </a:lnTo>
                    <a:lnTo>
                      <a:pt x="1848590" y="534934"/>
                    </a:lnTo>
                    <a:lnTo>
                      <a:pt x="0" y="534934"/>
                    </a:lnTo>
                    <a:close/>
                  </a:path>
                </a:pathLst>
              </a:custGeom>
              <a:solidFill>
                <a:srgbClr val="FF7300"/>
              </a:solidFill>
            </p:spPr>
          </p:sp>
          <p:sp>
            <p:nvSpPr>
              <p:cNvPr name="TextBox 23" id="23"/>
              <p:cNvSpPr txBox="true"/>
              <p:nvPr/>
            </p:nvSpPr>
            <p:spPr>
              <a:xfrm>
                <a:off x="0" y="-47625"/>
                <a:ext cx="1848590" cy="58255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499"/>
                  </a:lnSpc>
                </a:pPr>
              </a:p>
            </p:txBody>
          </p:sp>
        </p:grpSp>
        <p:sp>
          <p:nvSpPr>
            <p:cNvPr name="TextBox 24" id="24"/>
            <p:cNvSpPr txBox="true"/>
            <p:nvPr/>
          </p:nvSpPr>
          <p:spPr>
            <a:xfrm rot="0">
              <a:off x="200928" y="141326"/>
              <a:ext cx="4292311" cy="10719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261"/>
                </a:lnSpc>
                <a:spcBef>
                  <a:spcPct val="0"/>
                </a:spcBef>
              </a:pPr>
              <a:r>
                <a:rPr lang="en-US" b="true" sz="2329" spc="-76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PT Sandana (Samator)</a:t>
              </a:r>
            </a:p>
          </p:txBody>
        </p:sp>
      </p:grpSp>
      <p:sp>
        <p:nvSpPr>
          <p:cNvPr name="Freeform 25" id="25"/>
          <p:cNvSpPr/>
          <p:nvPr/>
        </p:nvSpPr>
        <p:spPr>
          <a:xfrm flipH="false" flipV="false" rot="0">
            <a:off x="10618298" y="4519866"/>
            <a:ext cx="1070875" cy="1070875"/>
          </a:xfrm>
          <a:custGeom>
            <a:avLst/>
            <a:gdLst/>
            <a:ahLst/>
            <a:cxnLst/>
            <a:rect r="r" b="b" t="t" l="l"/>
            <a:pathLst>
              <a:path h="1070875" w="1070875">
                <a:moveTo>
                  <a:pt x="0" y="0"/>
                </a:moveTo>
                <a:lnTo>
                  <a:pt x="1070875" y="0"/>
                </a:lnTo>
                <a:lnTo>
                  <a:pt x="1070875" y="1070875"/>
                </a:lnTo>
                <a:lnTo>
                  <a:pt x="0" y="10708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6" id="26"/>
          <p:cNvGrpSpPr/>
          <p:nvPr/>
        </p:nvGrpSpPr>
        <p:grpSpPr>
          <a:xfrm rot="0">
            <a:off x="11908542" y="4736333"/>
            <a:ext cx="3634177" cy="637941"/>
            <a:chOff x="0" y="0"/>
            <a:chExt cx="4845569" cy="850588"/>
          </a:xfrm>
        </p:grpSpPr>
        <p:grpSp>
          <p:nvGrpSpPr>
            <p:cNvPr name="Group 27" id="27"/>
            <p:cNvGrpSpPr/>
            <p:nvPr/>
          </p:nvGrpSpPr>
          <p:grpSpPr>
            <a:xfrm rot="0">
              <a:off x="0" y="0"/>
              <a:ext cx="4845569" cy="850588"/>
              <a:chOff x="0" y="0"/>
              <a:chExt cx="1848590" cy="324500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0" y="0"/>
                <a:ext cx="1848590" cy="324500"/>
              </a:xfrm>
              <a:custGeom>
                <a:avLst/>
                <a:gdLst/>
                <a:ahLst/>
                <a:cxnLst/>
                <a:rect r="r" b="b" t="t" l="l"/>
                <a:pathLst>
                  <a:path h="324500" w="1848590">
                    <a:moveTo>
                      <a:pt x="0" y="0"/>
                    </a:moveTo>
                    <a:lnTo>
                      <a:pt x="1848590" y="0"/>
                    </a:lnTo>
                    <a:lnTo>
                      <a:pt x="1848590" y="324500"/>
                    </a:lnTo>
                    <a:lnTo>
                      <a:pt x="0" y="324500"/>
                    </a:lnTo>
                    <a:close/>
                  </a:path>
                </a:pathLst>
              </a:custGeom>
              <a:solidFill>
                <a:srgbClr val="FF7300"/>
              </a:solidFill>
            </p:spPr>
          </p:sp>
          <p:sp>
            <p:nvSpPr>
              <p:cNvPr name="TextBox 29" id="29"/>
              <p:cNvSpPr txBox="true"/>
              <p:nvPr/>
            </p:nvSpPr>
            <p:spPr>
              <a:xfrm>
                <a:off x="0" y="-47625"/>
                <a:ext cx="1848590" cy="3721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499"/>
                  </a:lnSpc>
                </a:pPr>
              </a:p>
            </p:txBody>
          </p:sp>
        </p:grpSp>
        <p:sp>
          <p:nvSpPr>
            <p:cNvPr name="TextBox 30" id="30"/>
            <p:cNvSpPr txBox="true"/>
            <p:nvPr/>
          </p:nvSpPr>
          <p:spPr>
            <a:xfrm rot="0">
              <a:off x="200928" y="141326"/>
              <a:ext cx="4292311" cy="52031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261"/>
                </a:lnSpc>
                <a:spcBef>
                  <a:spcPct val="0"/>
                </a:spcBef>
              </a:pPr>
              <a:r>
                <a:rPr lang="en-US" b="true" sz="2329" spc="-76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Target Responden</a:t>
              </a:r>
            </a:p>
          </p:txBody>
        </p:sp>
      </p:grpSp>
      <p:sp>
        <p:nvSpPr>
          <p:cNvPr name="Freeform 31" id="31"/>
          <p:cNvSpPr/>
          <p:nvPr/>
        </p:nvSpPr>
        <p:spPr>
          <a:xfrm flipH="false" flipV="false" rot="0">
            <a:off x="10618298" y="6618484"/>
            <a:ext cx="1070875" cy="1070875"/>
          </a:xfrm>
          <a:custGeom>
            <a:avLst/>
            <a:gdLst/>
            <a:ahLst/>
            <a:cxnLst/>
            <a:rect r="r" b="b" t="t" l="l"/>
            <a:pathLst>
              <a:path h="1070875" w="1070875">
                <a:moveTo>
                  <a:pt x="0" y="0"/>
                </a:moveTo>
                <a:lnTo>
                  <a:pt x="1070875" y="0"/>
                </a:lnTo>
                <a:lnTo>
                  <a:pt x="1070875" y="1070875"/>
                </a:lnTo>
                <a:lnTo>
                  <a:pt x="0" y="10708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2" id="32"/>
          <p:cNvGrpSpPr/>
          <p:nvPr/>
        </p:nvGrpSpPr>
        <p:grpSpPr>
          <a:xfrm rot="0">
            <a:off x="11908542" y="6834951"/>
            <a:ext cx="3634177" cy="637941"/>
            <a:chOff x="0" y="0"/>
            <a:chExt cx="4845569" cy="850588"/>
          </a:xfrm>
        </p:grpSpPr>
        <p:grpSp>
          <p:nvGrpSpPr>
            <p:cNvPr name="Group 33" id="33"/>
            <p:cNvGrpSpPr/>
            <p:nvPr/>
          </p:nvGrpSpPr>
          <p:grpSpPr>
            <a:xfrm rot="0">
              <a:off x="0" y="0"/>
              <a:ext cx="4845569" cy="850588"/>
              <a:chOff x="0" y="0"/>
              <a:chExt cx="1848590" cy="324500"/>
            </a:xfrm>
          </p:grpSpPr>
          <p:sp>
            <p:nvSpPr>
              <p:cNvPr name="Freeform 34" id="34"/>
              <p:cNvSpPr/>
              <p:nvPr/>
            </p:nvSpPr>
            <p:spPr>
              <a:xfrm flipH="false" flipV="false" rot="0">
                <a:off x="0" y="0"/>
                <a:ext cx="1848590" cy="324500"/>
              </a:xfrm>
              <a:custGeom>
                <a:avLst/>
                <a:gdLst/>
                <a:ahLst/>
                <a:cxnLst/>
                <a:rect r="r" b="b" t="t" l="l"/>
                <a:pathLst>
                  <a:path h="324500" w="1848590">
                    <a:moveTo>
                      <a:pt x="0" y="0"/>
                    </a:moveTo>
                    <a:lnTo>
                      <a:pt x="1848590" y="0"/>
                    </a:lnTo>
                    <a:lnTo>
                      <a:pt x="1848590" y="324500"/>
                    </a:lnTo>
                    <a:lnTo>
                      <a:pt x="0" y="324500"/>
                    </a:lnTo>
                    <a:close/>
                  </a:path>
                </a:pathLst>
              </a:custGeom>
              <a:solidFill>
                <a:srgbClr val="FF7300"/>
              </a:solidFill>
            </p:spPr>
          </p:sp>
          <p:sp>
            <p:nvSpPr>
              <p:cNvPr name="TextBox 35" id="35"/>
              <p:cNvSpPr txBox="true"/>
              <p:nvPr/>
            </p:nvSpPr>
            <p:spPr>
              <a:xfrm>
                <a:off x="0" y="-47625"/>
                <a:ext cx="1848590" cy="3721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499"/>
                  </a:lnSpc>
                </a:pPr>
              </a:p>
            </p:txBody>
          </p:sp>
        </p:grpSp>
        <p:sp>
          <p:nvSpPr>
            <p:cNvPr name="TextBox 36" id="36"/>
            <p:cNvSpPr txBox="true"/>
            <p:nvPr/>
          </p:nvSpPr>
          <p:spPr>
            <a:xfrm rot="0">
              <a:off x="200928" y="141326"/>
              <a:ext cx="4292311" cy="52031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261"/>
                </a:lnSpc>
                <a:spcBef>
                  <a:spcPct val="0"/>
                </a:spcBef>
              </a:pPr>
              <a:r>
                <a:rPr lang="en-US" b="true" sz="2329" spc="-76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Realisasi Responden</a:t>
              </a:r>
            </a:p>
          </p:txBody>
        </p:sp>
      </p:grpSp>
      <p:sp>
        <p:nvSpPr>
          <p:cNvPr name="Freeform 37" id="37"/>
          <p:cNvSpPr/>
          <p:nvPr/>
        </p:nvSpPr>
        <p:spPr>
          <a:xfrm flipH="false" flipV="false" rot="5400000">
            <a:off x="13312109" y="5915943"/>
            <a:ext cx="827042" cy="377338"/>
          </a:xfrm>
          <a:custGeom>
            <a:avLst/>
            <a:gdLst/>
            <a:ahLst/>
            <a:cxnLst/>
            <a:rect r="r" b="b" t="t" l="l"/>
            <a:pathLst>
              <a:path h="377338" w="827042">
                <a:moveTo>
                  <a:pt x="0" y="0"/>
                </a:moveTo>
                <a:lnTo>
                  <a:pt x="827042" y="0"/>
                </a:lnTo>
                <a:lnTo>
                  <a:pt x="827042" y="377338"/>
                </a:lnTo>
                <a:lnTo>
                  <a:pt x="0" y="37733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8" id="38"/>
          <p:cNvSpPr txBox="true"/>
          <p:nvPr/>
        </p:nvSpPr>
        <p:spPr>
          <a:xfrm rot="0">
            <a:off x="494498" y="606425"/>
            <a:ext cx="9793130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b="true" sz="2499" spc="-87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3.6 Survey Kepuasan Pelanggan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028700" y="1295331"/>
            <a:ext cx="10778371" cy="7072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81"/>
              </a:lnSpc>
            </a:pPr>
            <a:r>
              <a:rPr lang="en-US" sz="2058" spc="-72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Hasil Survey atas Penyebaran kuesioner ini diberikan kepada Distributor alkes yang mendistribusikan produk Chitose Hospital bed ke end user: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6004902" y="9438411"/>
            <a:ext cx="1913098" cy="306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599"/>
              </a:lnSpc>
            </a:pPr>
            <a:r>
              <a:rPr lang="en-US" sz="1856" spc="-64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*tahun 2024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9004121" y="3537322"/>
            <a:ext cx="2100177" cy="9576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599"/>
              </a:lnSpc>
            </a:pPr>
            <a:r>
              <a:rPr lang="en-US" sz="1856" spc="-64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Dengan realisasi kuesioner sebagai berikut: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12278716" y="7941144"/>
            <a:ext cx="2893828" cy="4880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72"/>
              </a:lnSpc>
            </a:pPr>
            <a:r>
              <a:rPr lang="en-US" sz="2908" spc="-10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Achieved </a:t>
            </a:r>
            <a:r>
              <a:rPr lang="en-US" b="true" sz="2908" spc="-101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100%</a:t>
            </a:r>
          </a:p>
        </p:txBody>
      </p:sp>
      <p:sp>
        <p:nvSpPr>
          <p:cNvPr name="Freeform 43" id="43"/>
          <p:cNvSpPr/>
          <p:nvPr/>
        </p:nvSpPr>
        <p:spPr>
          <a:xfrm flipH="false" flipV="false" rot="0">
            <a:off x="611375" y="8964343"/>
            <a:ext cx="3211019" cy="780908"/>
          </a:xfrm>
          <a:custGeom>
            <a:avLst/>
            <a:gdLst/>
            <a:ahLst/>
            <a:cxnLst/>
            <a:rect r="r" b="b" t="t" l="l"/>
            <a:pathLst>
              <a:path h="780908" w="3211019">
                <a:moveTo>
                  <a:pt x="0" y="0"/>
                </a:moveTo>
                <a:lnTo>
                  <a:pt x="3211019" y="0"/>
                </a:lnTo>
                <a:lnTo>
                  <a:pt x="3211019" y="780908"/>
                </a:lnTo>
                <a:lnTo>
                  <a:pt x="0" y="78090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-157767" r="0" b="-153423"/>
            </a:stretch>
          </a:blipFill>
        </p:spPr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356521" y="-7293756"/>
            <a:ext cx="10236981" cy="10236981"/>
          </a:xfrm>
          <a:custGeom>
            <a:avLst/>
            <a:gdLst/>
            <a:ahLst/>
            <a:cxnLst/>
            <a:rect r="r" b="b" t="t" l="l"/>
            <a:pathLst>
              <a:path h="10236981" w="10236981">
                <a:moveTo>
                  <a:pt x="0" y="0"/>
                </a:moveTo>
                <a:lnTo>
                  <a:pt x="10236982" y="0"/>
                </a:lnTo>
                <a:lnTo>
                  <a:pt x="10236982" y="10236981"/>
                </a:lnTo>
                <a:lnTo>
                  <a:pt x="0" y="102369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566789" y="4626760"/>
            <a:ext cx="10236981" cy="10236981"/>
          </a:xfrm>
          <a:custGeom>
            <a:avLst/>
            <a:gdLst/>
            <a:ahLst/>
            <a:cxnLst/>
            <a:rect r="r" b="b" t="t" l="l"/>
            <a:pathLst>
              <a:path h="10236981" w="10236981">
                <a:moveTo>
                  <a:pt x="0" y="0"/>
                </a:moveTo>
                <a:lnTo>
                  <a:pt x="10236981" y="0"/>
                </a:lnTo>
                <a:lnTo>
                  <a:pt x="10236981" y="10236982"/>
                </a:lnTo>
                <a:lnTo>
                  <a:pt x="0" y="102369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1215589" y="9877931"/>
            <a:ext cx="23667775" cy="2273958"/>
            <a:chOff x="0" y="0"/>
            <a:chExt cx="6233488" cy="59890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233488" cy="598902"/>
            </a:xfrm>
            <a:custGeom>
              <a:avLst/>
              <a:gdLst/>
              <a:ahLst/>
              <a:cxnLst/>
              <a:rect r="r" b="b" t="t" l="l"/>
              <a:pathLst>
                <a:path h="598902" w="6233488">
                  <a:moveTo>
                    <a:pt x="0" y="0"/>
                  </a:moveTo>
                  <a:lnTo>
                    <a:pt x="6233488" y="0"/>
                  </a:lnTo>
                  <a:lnTo>
                    <a:pt x="6233488" y="598902"/>
                  </a:lnTo>
                  <a:lnTo>
                    <a:pt x="0" y="598902"/>
                  </a:lnTo>
                  <a:close/>
                </a:path>
              </a:pathLst>
            </a:custGeom>
            <a:solidFill>
              <a:srgbClr val="1971E7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6233488" cy="6465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1784067" y="2955028"/>
            <a:ext cx="865636" cy="865636"/>
          </a:xfrm>
          <a:custGeom>
            <a:avLst/>
            <a:gdLst/>
            <a:ahLst/>
            <a:cxnLst/>
            <a:rect r="r" b="b" t="t" l="l"/>
            <a:pathLst>
              <a:path h="865636" w="865636">
                <a:moveTo>
                  <a:pt x="0" y="0"/>
                </a:moveTo>
                <a:lnTo>
                  <a:pt x="865635" y="0"/>
                </a:lnTo>
                <a:lnTo>
                  <a:pt x="865635" y="865636"/>
                </a:lnTo>
                <a:lnTo>
                  <a:pt x="0" y="8656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3294800" y="3068876"/>
            <a:ext cx="3634177" cy="637941"/>
            <a:chOff x="0" y="0"/>
            <a:chExt cx="4845569" cy="850588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0"/>
              <a:ext cx="4845569" cy="850588"/>
              <a:chOff x="0" y="0"/>
              <a:chExt cx="1848590" cy="3245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1848590" cy="324500"/>
              </a:xfrm>
              <a:custGeom>
                <a:avLst/>
                <a:gdLst/>
                <a:ahLst/>
                <a:cxnLst/>
                <a:rect r="r" b="b" t="t" l="l"/>
                <a:pathLst>
                  <a:path h="324500" w="1848590">
                    <a:moveTo>
                      <a:pt x="0" y="0"/>
                    </a:moveTo>
                    <a:lnTo>
                      <a:pt x="1848590" y="0"/>
                    </a:lnTo>
                    <a:lnTo>
                      <a:pt x="1848590" y="324500"/>
                    </a:lnTo>
                    <a:lnTo>
                      <a:pt x="0" y="324500"/>
                    </a:lnTo>
                    <a:close/>
                  </a:path>
                </a:pathLst>
              </a:custGeom>
              <a:solidFill>
                <a:srgbClr val="FF7300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47625"/>
                <a:ext cx="1848590" cy="3721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499"/>
                  </a:lnSpc>
                </a:pPr>
              </a:p>
            </p:txBody>
          </p:sp>
        </p:grpSp>
        <p:sp>
          <p:nvSpPr>
            <p:cNvPr name="TextBox 12" id="12"/>
            <p:cNvSpPr txBox="true"/>
            <p:nvPr/>
          </p:nvSpPr>
          <p:spPr>
            <a:xfrm rot="0">
              <a:off x="200928" y="141326"/>
              <a:ext cx="4292311" cy="52031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261"/>
                </a:lnSpc>
                <a:spcBef>
                  <a:spcPct val="0"/>
                </a:spcBef>
              </a:pPr>
              <a:r>
                <a:rPr lang="en-US" b="true" sz="2329" spc="-76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Product</a:t>
              </a: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1784067" y="4125464"/>
            <a:ext cx="865636" cy="865636"/>
          </a:xfrm>
          <a:custGeom>
            <a:avLst/>
            <a:gdLst/>
            <a:ahLst/>
            <a:cxnLst/>
            <a:rect r="r" b="b" t="t" l="l"/>
            <a:pathLst>
              <a:path h="865636" w="865636">
                <a:moveTo>
                  <a:pt x="0" y="0"/>
                </a:moveTo>
                <a:lnTo>
                  <a:pt x="865635" y="0"/>
                </a:lnTo>
                <a:lnTo>
                  <a:pt x="865635" y="865636"/>
                </a:lnTo>
                <a:lnTo>
                  <a:pt x="0" y="8656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3294800" y="4239312"/>
            <a:ext cx="3634177" cy="637941"/>
            <a:chOff x="0" y="0"/>
            <a:chExt cx="4845569" cy="850588"/>
          </a:xfrm>
        </p:grpSpPr>
        <p:grpSp>
          <p:nvGrpSpPr>
            <p:cNvPr name="Group 15" id="15"/>
            <p:cNvGrpSpPr/>
            <p:nvPr/>
          </p:nvGrpSpPr>
          <p:grpSpPr>
            <a:xfrm rot="0">
              <a:off x="0" y="0"/>
              <a:ext cx="4845569" cy="850588"/>
              <a:chOff x="0" y="0"/>
              <a:chExt cx="1848590" cy="32450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1848590" cy="324500"/>
              </a:xfrm>
              <a:custGeom>
                <a:avLst/>
                <a:gdLst/>
                <a:ahLst/>
                <a:cxnLst/>
                <a:rect r="r" b="b" t="t" l="l"/>
                <a:pathLst>
                  <a:path h="324500" w="1848590">
                    <a:moveTo>
                      <a:pt x="0" y="0"/>
                    </a:moveTo>
                    <a:lnTo>
                      <a:pt x="1848590" y="0"/>
                    </a:lnTo>
                    <a:lnTo>
                      <a:pt x="1848590" y="324500"/>
                    </a:lnTo>
                    <a:lnTo>
                      <a:pt x="0" y="324500"/>
                    </a:lnTo>
                    <a:close/>
                  </a:path>
                </a:pathLst>
              </a:custGeom>
              <a:solidFill>
                <a:srgbClr val="FF7300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-47625"/>
                <a:ext cx="1848590" cy="3721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499"/>
                  </a:lnSpc>
                </a:pPr>
              </a:p>
            </p:txBody>
          </p:sp>
        </p:grpSp>
        <p:sp>
          <p:nvSpPr>
            <p:cNvPr name="TextBox 18" id="18"/>
            <p:cNvSpPr txBox="true"/>
            <p:nvPr/>
          </p:nvSpPr>
          <p:spPr>
            <a:xfrm rot="0">
              <a:off x="200928" y="141326"/>
              <a:ext cx="4292311" cy="52031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261"/>
                </a:lnSpc>
                <a:spcBef>
                  <a:spcPct val="0"/>
                </a:spcBef>
              </a:pPr>
              <a:r>
                <a:rPr lang="en-US" b="true" sz="2329" spc="-76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Price</a:t>
              </a:r>
            </a:p>
          </p:txBody>
        </p:sp>
      </p:grpSp>
      <p:sp>
        <p:nvSpPr>
          <p:cNvPr name="Freeform 19" id="19"/>
          <p:cNvSpPr/>
          <p:nvPr/>
        </p:nvSpPr>
        <p:spPr>
          <a:xfrm flipH="false" flipV="false" rot="0">
            <a:off x="1784067" y="5295900"/>
            <a:ext cx="865636" cy="865636"/>
          </a:xfrm>
          <a:custGeom>
            <a:avLst/>
            <a:gdLst/>
            <a:ahLst/>
            <a:cxnLst/>
            <a:rect r="r" b="b" t="t" l="l"/>
            <a:pathLst>
              <a:path h="865636" w="865636">
                <a:moveTo>
                  <a:pt x="0" y="0"/>
                </a:moveTo>
                <a:lnTo>
                  <a:pt x="865635" y="0"/>
                </a:lnTo>
                <a:lnTo>
                  <a:pt x="865635" y="865636"/>
                </a:lnTo>
                <a:lnTo>
                  <a:pt x="0" y="8656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0" id="20"/>
          <p:cNvGrpSpPr/>
          <p:nvPr/>
        </p:nvGrpSpPr>
        <p:grpSpPr>
          <a:xfrm rot="0">
            <a:off x="3294800" y="5409747"/>
            <a:ext cx="3634177" cy="637941"/>
            <a:chOff x="0" y="0"/>
            <a:chExt cx="4845569" cy="850588"/>
          </a:xfrm>
        </p:grpSpPr>
        <p:grpSp>
          <p:nvGrpSpPr>
            <p:cNvPr name="Group 21" id="21"/>
            <p:cNvGrpSpPr/>
            <p:nvPr/>
          </p:nvGrpSpPr>
          <p:grpSpPr>
            <a:xfrm rot="0">
              <a:off x="0" y="0"/>
              <a:ext cx="4845569" cy="850588"/>
              <a:chOff x="0" y="0"/>
              <a:chExt cx="1848590" cy="324500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1848590" cy="324500"/>
              </a:xfrm>
              <a:custGeom>
                <a:avLst/>
                <a:gdLst/>
                <a:ahLst/>
                <a:cxnLst/>
                <a:rect r="r" b="b" t="t" l="l"/>
                <a:pathLst>
                  <a:path h="324500" w="1848590">
                    <a:moveTo>
                      <a:pt x="0" y="0"/>
                    </a:moveTo>
                    <a:lnTo>
                      <a:pt x="1848590" y="0"/>
                    </a:lnTo>
                    <a:lnTo>
                      <a:pt x="1848590" y="324500"/>
                    </a:lnTo>
                    <a:lnTo>
                      <a:pt x="0" y="324500"/>
                    </a:lnTo>
                    <a:close/>
                  </a:path>
                </a:pathLst>
              </a:custGeom>
              <a:solidFill>
                <a:srgbClr val="FF7300"/>
              </a:solidFill>
            </p:spPr>
          </p:sp>
          <p:sp>
            <p:nvSpPr>
              <p:cNvPr name="TextBox 23" id="23"/>
              <p:cNvSpPr txBox="true"/>
              <p:nvPr/>
            </p:nvSpPr>
            <p:spPr>
              <a:xfrm>
                <a:off x="0" y="-47625"/>
                <a:ext cx="1848590" cy="3721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499"/>
                  </a:lnSpc>
                </a:pPr>
              </a:p>
            </p:txBody>
          </p:sp>
        </p:grpSp>
        <p:sp>
          <p:nvSpPr>
            <p:cNvPr name="TextBox 24" id="24"/>
            <p:cNvSpPr txBox="true"/>
            <p:nvPr/>
          </p:nvSpPr>
          <p:spPr>
            <a:xfrm rot="0">
              <a:off x="200928" y="141326"/>
              <a:ext cx="4292311" cy="52031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261"/>
                </a:lnSpc>
                <a:spcBef>
                  <a:spcPct val="0"/>
                </a:spcBef>
              </a:pPr>
              <a:r>
                <a:rPr lang="en-US" b="true" sz="2329" spc="-76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Promotion</a:t>
              </a:r>
            </a:p>
          </p:txBody>
        </p:sp>
      </p:grpSp>
      <p:sp>
        <p:nvSpPr>
          <p:cNvPr name="Freeform 25" id="25"/>
          <p:cNvSpPr/>
          <p:nvPr/>
        </p:nvSpPr>
        <p:spPr>
          <a:xfrm flipH="false" flipV="false" rot="0">
            <a:off x="1784067" y="6466336"/>
            <a:ext cx="865636" cy="865636"/>
          </a:xfrm>
          <a:custGeom>
            <a:avLst/>
            <a:gdLst/>
            <a:ahLst/>
            <a:cxnLst/>
            <a:rect r="r" b="b" t="t" l="l"/>
            <a:pathLst>
              <a:path h="865636" w="865636">
                <a:moveTo>
                  <a:pt x="0" y="0"/>
                </a:moveTo>
                <a:lnTo>
                  <a:pt x="865635" y="0"/>
                </a:lnTo>
                <a:lnTo>
                  <a:pt x="865635" y="865636"/>
                </a:lnTo>
                <a:lnTo>
                  <a:pt x="0" y="86563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6" id="26"/>
          <p:cNvGrpSpPr/>
          <p:nvPr/>
        </p:nvGrpSpPr>
        <p:grpSpPr>
          <a:xfrm rot="0">
            <a:off x="3294800" y="6580183"/>
            <a:ext cx="3634177" cy="637941"/>
            <a:chOff x="0" y="0"/>
            <a:chExt cx="4845569" cy="850588"/>
          </a:xfrm>
        </p:grpSpPr>
        <p:grpSp>
          <p:nvGrpSpPr>
            <p:cNvPr name="Group 27" id="27"/>
            <p:cNvGrpSpPr/>
            <p:nvPr/>
          </p:nvGrpSpPr>
          <p:grpSpPr>
            <a:xfrm rot="0">
              <a:off x="0" y="0"/>
              <a:ext cx="4845569" cy="850588"/>
              <a:chOff x="0" y="0"/>
              <a:chExt cx="1848590" cy="324500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0" y="0"/>
                <a:ext cx="1848590" cy="324500"/>
              </a:xfrm>
              <a:custGeom>
                <a:avLst/>
                <a:gdLst/>
                <a:ahLst/>
                <a:cxnLst/>
                <a:rect r="r" b="b" t="t" l="l"/>
                <a:pathLst>
                  <a:path h="324500" w="1848590">
                    <a:moveTo>
                      <a:pt x="0" y="0"/>
                    </a:moveTo>
                    <a:lnTo>
                      <a:pt x="1848590" y="0"/>
                    </a:lnTo>
                    <a:lnTo>
                      <a:pt x="1848590" y="324500"/>
                    </a:lnTo>
                    <a:lnTo>
                      <a:pt x="0" y="324500"/>
                    </a:lnTo>
                    <a:close/>
                  </a:path>
                </a:pathLst>
              </a:custGeom>
              <a:solidFill>
                <a:srgbClr val="FF7300"/>
              </a:solidFill>
            </p:spPr>
          </p:sp>
          <p:sp>
            <p:nvSpPr>
              <p:cNvPr name="TextBox 29" id="29"/>
              <p:cNvSpPr txBox="true"/>
              <p:nvPr/>
            </p:nvSpPr>
            <p:spPr>
              <a:xfrm>
                <a:off x="0" y="-47625"/>
                <a:ext cx="1848590" cy="3721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499"/>
                  </a:lnSpc>
                </a:pPr>
              </a:p>
            </p:txBody>
          </p:sp>
        </p:grpSp>
        <p:sp>
          <p:nvSpPr>
            <p:cNvPr name="TextBox 30" id="30"/>
            <p:cNvSpPr txBox="true"/>
            <p:nvPr/>
          </p:nvSpPr>
          <p:spPr>
            <a:xfrm rot="0">
              <a:off x="200928" y="141326"/>
              <a:ext cx="4292311" cy="52031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261"/>
                </a:lnSpc>
                <a:spcBef>
                  <a:spcPct val="0"/>
                </a:spcBef>
              </a:pPr>
              <a:r>
                <a:rPr lang="en-US" b="true" sz="2329" spc="-76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People</a:t>
              </a:r>
            </a:p>
          </p:txBody>
        </p:sp>
      </p:grpSp>
      <p:graphicFrame>
        <p:nvGraphicFramePr>
          <p:cNvPr name="Table 31" id="31"/>
          <p:cNvGraphicFramePr>
            <a:graphicFrameLocks noGrp="true"/>
          </p:cNvGraphicFramePr>
          <p:nvPr/>
        </p:nvGraphicFramePr>
        <p:xfrm>
          <a:off x="9944100" y="2421628"/>
          <a:ext cx="7315200" cy="5133975"/>
        </p:xfrm>
        <a:graphic>
          <a:graphicData uri="http://schemas.openxmlformats.org/drawingml/2006/table">
            <a:tbl>
              <a:tblPr/>
              <a:tblGrid>
                <a:gridCol w="3966711"/>
                <a:gridCol w="3348489"/>
              </a:tblGrid>
              <a:tr h="102679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159"/>
                        </a:lnSpc>
                        <a:defRPr/>
                      </a:pPr>
                      <a:r>
                        <a:rPr lang="en-US" sz="2256" b="true">
                          <a:solidFill>
                            <a:srgbClr val="000000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VARIABEL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159"/>
                        </a:lnSpc>
                        <a:defRPr/>
                      </a:pPr>
                      <a:r>
                        <a:rPr lang="en-US" sz="2256" b="true">
                          <a:solidFill>
                            <a:srgbClr val="000000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TOTAL AVERAGE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679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019"/>
                        </a:lnSpc>
                        <a:defRPr/>
                      </a:pPr>
                      <a:r>
                        <a:rPr lang="en-US" sz="2156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Product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019"/>
                        </a:lnSpc>
                        <a:defRPr/>
                      </a:pPr>
                      <a:r>
                        <a:rPr lang="en-US" sz="2156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4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679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019"/>
                        </a:lnSpc>
                        <a:defRPr/>
                      </a:pPr>
                      <a:r>
                        <a:rPr lang="en-US" sz="2156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Price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019"/>
                        </a:lnSpc>
                        <a:defRPr/>
                      </a:pPr>
                      <a:r>
                        <a:rPr lang="en-US" sz="2156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3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679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019"/>
                        </a:lnSpc>
                        <a:defRPr/>
                      </a:pPr>
                      <a:r>
                        <a:rPr lang="en-US" sz="2156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Promotion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019"/>
                        </a:lnSpc>
                        <a:defRPr/>
                      </a:pPr>
                      <a:r>
                        <a:rPr lang="en-US" sz="2156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3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679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019"/>
                        </a:lnSpc>
                        <a:defRPr/>
                      </a:pPr>
                      <a:r>
                        <a:rPr lang="en-US" sz="2156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People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019"/>
                        </a:lnSpc>
                        <a:defRPr/>
                      </a:pPr>
                      <a:r>
                        <a:rPr lang="en-US" sz="2156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5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TextBox 32" id="32"/>
          <p:cNvSpPr txBox="true"/>
          <p:nvPr/>
        </p:nvSpPr>
        <p:spPr>
          <a:xfrm rot="0">
            <a:off x="494498" y="606425"/>
            <a:ext cx="9793130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b="true" sz="2499" spc="-87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3.6 Survey Kepuasan Pelanggan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6004902" y="9438411"/>
            <a:ext cx="1913098" cy="306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599"/>
              </a:lnSpc>
            </a:pPr>
            <a:r>
              <a:rPr lang="en-US" sz="1856" spc="-64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*tahun 2024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761789" y="1789359"/>
            <a:ext cx="5600523" cy="6322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599"/>
              </a:lnSpc>
            </a:pPr>
            <a:r>
              <a:rPr lang="en-US" sz="1856" spc="-64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Survey dilakukan dengan menggunakan 4 variabel, berdasarkan dengan Marketing Mix 4-P.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0251601" y="7925120"/>
            <a:ext cx="6700198" cy="6322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599"/>
              </a:lnSpc>
            </a:pPr>
            <a:r>
              <a:rPr lang="en-US" sz="1856" spc="-64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*hasil nilai dari survey 4 variabel dengan menggunakan skala 1-5 secara keseluruhan.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0855391" y="1697506"/>
            <a:ext cx="5659778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b="true" sz="2499" spc="-87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Hasil Survey</a:t>
            </a:r>
          </a:p>
        </p:txBody>
      </p:sp>
      <p:sp>
        <p:nvSpPr>
          <p:cNvPr name="Freeform 37" id="37"/>
          <p:cNvSpPr/>
          <p:nvPr/>
        </p:nvSpPr>
        <p:spPr>
          <a:xfrm flipH="false" flipV="false" rot="0">
            <a:off x="841632" y="8825211"/>
            <a:ext cx="3211019" cy="780908"/>
          </a:xfrm>
          <a:custGeom>
            <a:avLst/>
            <a:gdLst/>
            <a:ahLst/>
            <a:cxnLst/>
            <a:rect r="r" b="b" t="t" l="l"/>
            <a:pathLst>
              <a:path h="780908" w="3211019">
                <a:moveTo>
                  <a:pt x="0" y="0"/>
                </a:moveTo>
                <a:lnTo>
                  <a:pt x="3211019" y="0"/>
                </a:lnTo>
                <a:lnTo>
                  <a:pt x="3211019" y="780908"/>
                </a:lnTo>
                <a:lnTo>
                  <a:pt x="0" y="78090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-157767" r="0" b="-153423"/>
            </a:stretch>
          </a:blipFill>
        </p:spPr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356521" y="-7293756"/>
            <a:ext cx="10236981" cy="10236981"/>
          </a:xfrm>
          <a:custGeom>
            <a:avLst/>
            <a:gdLst/>
            <a:ahLst/>
            <a:cxnLst/>
            <a:rect r="r" b="b" t="t" l="l"/>
            <a:pathLst>
              <a:path h="10236981" w="10236981">
                <a:moveTo>
                  <a:pt x="0" y="0"/>
                </a:moveTo>
                <a:lnTo>
                  <a:pt x="10236982" y="0"/>
                </a:lnTo>
                <a:lnTo>
                  <a:pt x="10236982" y="10236981"/>
                </a:lnTo>
                <a:lnTo>
                  <a:pt x="0" y="102369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566789" y="4626760"/>
            <a:ext cx="10236981" cy="10236981"/>
          </a:xfrm>
          <a:custGeom>
            <a:avLst/>
            <a:gdLst/>
            <a:ahLst/>
            <a:cxnLst/>
            <a:rect r="r" b="b" t="t" l="l"/>
            <a:pathLst>
              <a:path h="10236981" w="10236981">
                <a:moveTo>
                  <a:pt x="0" y="0"/>
                </a:moveTo>
                <a:lnTo>
                  <a:pt x="10236981" y="0"/>
                </a:lnTo>
                <a:lnTo>
                  <a:pt x="10236981" y="10236982"/>
                </a:lnTo>
                <a:lnTo>
                  <a:pt x="0" y="102369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1215589" y="9877931"/>
            <a:ext cx="23667775" cy="2273958"/>
            <a:chOff x="0" y="0"/>
            <a:chExt cx="6233488" cy="59890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233488" cy="598902"/>
            </a:xfrm>
            <a:custGeom>
              <a:avLst/>
              <a:gdLst/>
              <a:ahLst/>
              <a:cxnLst/>
              <a:rect r="r" b="b" t="t" l="l"/>
              <a:pathLst>
                <a:path h="598902" w="6233488">
                  <a:moveTo>
                    <a:pt x="0" y="0"/>
                  </a:moveTo>
                  <a:lnTo>
                    <a:pt x="6233488" y="0"/>
                  </a:lnTo>
                  <a:lnTo>
                    <a:pt x="6233488" y="598902"/>
                  </a:lnTo>
                  <a:lnTo>
                    <a:pt x="0" y="598902"/>
                  </a:lnTo>
                  <a:close/>
                </a:path>
              </a:pathLst>
            </a:custGeom>
            <a:solidFill>
              <a:srgbClr val="1971E7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6233488" cy="6465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3084902" y="3189913"/>
            <a:ext cx="3634177" cy="637941"/>
            <a:chOff x="0" y="0"/>
            <a:chExt cx="4845569" cy="850588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0" y="0"/>
              <a:ext cx="4845569" cy="850588"/>
              <a:chOff x="0" y="0"/>
              <a:chExt cx="1848590" cy="324500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1848590" cy="324500"/>
              </a:xfrm>
              <a:custGeom>
                <a:avLst/>
                <a:gdLst/>
                <a:ahLst/>
                <a:cxnLst/>
                <a:rect r="r" b="b" t="t" l="l"/>
                <a:pathLst>
                  <a:path h="324500" w="1848590">
                    <a:moveTo>
                      <a:pt x="0" y="0"/>
                    </a:moveTo>
                    <a:lnTo>
                      <a:pt x="1848590" y="0"/>
                    </a:lnTo>
                    <a:lnTo>
                      <a:pt x="1848590" y="324500"/>
                    </a:lnTo>
                    <a:lnTo>
                      <a:pt x="0" y="324500"/>
                    </a:lnTo>
                    <a:close/>
                  </a:path>
                </a:pathLst>
              </a:custGeom>
              <a:solidFill>
                <a:srgbClr val="FF7300"/>
              </a:solidFill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47625"/>
                <a:ext cx="1848590" cy="3721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499"/>
                  </a:lnSpc>
                </a:pPr>
              </a:p>
            </p:txBody>
          </p:sp>
        </p:grpSp>
        <p:sp>
          <p:nvSpPr>
            <p:cNvPr name="TextBox 11" id="11"/>
            <p:cNvSpPr txBox="true"/>
            <p:nvPr/>
          </p:nvSpPr>
          <p:spPr>
            <a:xfrm rot="0">
              <a:off x="200928" y="141326"/>
              <a:ext cx="4292311" cy="52031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261"/>
                </a:lnSpc>
                <a:spcBef>
                  <a:spcPct val="0"/>
                </a:spcBef>
              </a:pPr>
              <a:r>
                <a:rPr lang="en-US" b="true" sz="2329" spc="-76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Product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3084902" y="6772553"/>
            <a:ext cx="3634177" cy="637941"/>
            <a:chOff x="0" y="0"/>
            <a:chExt cx="4845569" cy="850588"/>
          </a:xfrm>
        </p:grpSpPr>
        <p:grpSp>
          <p:nvGrpSpPr>
            <p:cNvPr name="Group 13" id="13"/>
            <p:cNvGrpSpPr/>
            <p:nvPr/>
          </p:nvGrpSpPr>
          <p:grpSpPr>
            <a:xfrm rot="0">
              <a:off x="0" y="0"/>
              <a:ext cx="4845569" cy="850588"/>
              <a:chOff x="0" y="0"/>
              <a:chExt cx="1848590" cy="3245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848590" cy="324500"/>
              </a:xfrm>
              <a:custGeom>
                <a:avLst/>
                <a:gdLst/>
                <a:ahLst/>
                <a:cxnLst/>
                <a:rect r="r" b="b" t="t" l="l"/>
                <a:pathLst>
                  <a:path h="324500" w="1848590">
                    <a:moveTo>
                      <a:pt x="0" y="0"/>
                    </a:moveTo>
                    <a:lnTo>
                      <a:pt x="1848590" y="0"/>
                    </a:lnTo>
                    <a:lnTo>
                      <a:pt x="1848590" y="324500"/>
                    </a:lnTo>
                    <a:lnTo>
                      <a:pt x="0" y="324500"/>
                    </a:lnTo>
                    <a:close/>
                  </a:path>
                </a:pathLst>
              </a:custGeom>
              <a:solidFill>
                <a:srgbClr val="FF7300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47625"/>
                <a:ext cx="1848590" cy="3721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499"/>
                  </a:lnSpc>
                </a:pPr>
              </a:p>
            </p:txBody>
          </p:sp>
        </p:grpSp>
        <p:sp>
          <p:nvSpPr>
            <p:cNvPr name="TextBox 16" id="16"/>
            <p:cNvSpPr txBox="true"/>
            <p:nvPr/>
          </p:nvSpPr>
          <p:spPr>
            <a:xfrm rot="0">
              <a:off x="200928" y="141326"/>
              <a:ext cx="4292311" cy="52031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261"/>
                </a:lnSpc>
                <a:spcBef>
                  <a:spcPct val="0"/>
                </a:spcBef>
              </a:pPr>
              <a:r>
                <a:rPr lang="en-US" b="true" sz="2329" spc="-76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Price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2320726" y="3181688"/>
            <a:ext cx="3634177" cy="637941"/>
            <a:chOff x="0" y="0"/>
            <a:chExt cx="4845569" cy="850588"/>
          </a:xfrm>
        </p:grpSpPr>
        <p:grpSp>
          <p:nvGrpSpPr>
            <p:cNvPr name="Group 18" id="18"/>
            <p:cNvGrpSpPr/>
            <p:nvPr/>
          </p:nvGrpSpPr>
          <p:grpSpPr>
            <a:xfrm rot="0">
              <a:off x="0" y="0"/>
              <a:ext cx="4845569" cy="850588"/>
              <a:chOff x="0" y="0"/>
              <a:chExt cx="1848590" cy="324500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1848590" cy="324500"/>
              </a:xfrm>
              <a:custGeom>
                <a:avLst/>
                <a:gdLst/>
                <a:ahLst/>
                <a:cxnLst/>
                <a:rect r="r" b="b" t="t" l="l"/>
                <a:pathLst>
                  <a:path h="324500" w="1848590">
                    <a:moveTo>
                      <a:pt x="0" y="0"/>
                    </a:moveTo>
                    <a:lnTo>
                      <a:pt x="1848590" y="0"/>
                    </a:lnTo>
                    <a:lnTo>
                      <a:pt x="1848590" y="324500"/>
                    </a:lnTo>
                    <a:lnTo>
                      <a:pt x="0" y="324500"/>
                    </a:lnTo>
                    <a:close/>
                  </a:path>
                </a:pathLst>
              </a:custGeom>
              <a:solidFill>
                <a:srgbClr val="FF7300"/>
              </a:solidFill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0" y="-47625"/>
                <a:ext cx="1848590" cy="3721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499"/>
                  </a:lnSpc>
                </a:pPr>
              </a:p>
            </p:txBody>
          </p:sp>
        </p:grpSp>
        <p:sp>
          <p:nvSpPr>
            <p:cNvPr name="TextBox 21" id="21"/>
            <p:cNvSpPr txBox="true"/>
            <p:nvPr/>
          </p:nvSpPr>
          <p:spPr>
            <a:xfrm rot="0">
              <a:off x="200928" y="141326"/>
              <a:ext cx="4292311" cy="52031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261"/>
                </a:lnSpc>
                <a:spcBef>
                  <a:spcPct val="0"/>
                </a:spcBef>
              </a:pPr>
              <a:r>
                <a:rPr lang="en-US" b="true" sz="2329" spc="-76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Promotion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2313660" y="6772553"/>
            <a:ext cx="3634177" cy="637941"/>
            <a:chOff x="0" y="0"/>
            <a:chExt cx="4845569" cy="850588"/>
          </a:xfrm>
        </p:grpSpPr>
        <p:grpSp>
          <p:nvGrpSpPr>
            <p:cNvPr name="Group 23" id="23"/>
            <p:cNvGrpSpPr/>
            <p:nvPr/>
          </p:nvGrpSpPr>
          <p:grpSpPr>
            <a:xfrm rot="0">
              <a:off x="0" y="0"/>
              <a:ext cx="4845569" cy="850588"/>
              <a:chOff x="0" y="0"/>
              <a:chExt cx="1848590" cy="324500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1848590" cy="324500"/>
              </a:xfrm>
              <a:custGeom>
                <a:avLst/>
                <a:gdLst/>
                <a:ahLst/>
                <a:cxnLst/>
                <a:rect r="r" b="b" t="t" l="l"/>
                <a:pathLst>
                  <a:path h="324500" w="1848590">
                    <a:moveTo>
                      <a:pt x="0" y="0"/>
                    </a:moveTo>
                    <a:lnTo>
                      <a:pt x="1848590" y="0"/>
                    </a:lnTo>
                    <a:lnTo>
                      <a:pt x="1848590" y="324500"/>
                    </a:lnTo>
                    <a:lnTo>
                      <a:pt x="0" y="324500"/>
                    </a:lnTo>
                    <a:close/>
                  </a:path>
                </a:pathLst>
              </a:custGeom>
              <a:solidFill>
                <a:srgbClr val="FF7300"/>
              </a:solidFill>
            </p:spPr>
          </p:sp>
          <p:sp>
            <p:nvSpPr>
              <p:cNvPr name="TextBox 25" id="25"/>
              <p:cNvSpPr txBox="true"/>
              <p:nvPr/>
            </p:nvSpPr>
            <p:spPr>
              <a:xfrm>
                <a:off x="0" y="-47625"/>
                <a:ext cx="1848590" cy="3721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499"/>
                  </a:lnSpc>
                </a:pPr>
              </a:p>
            </p:txBody>
          </p:sp>
        </p:grpSp>
        <p:sp>
          <p:nvSpPr>
            <p:cNvPr name="TextBox 26" id="26"/>
            <p:cNvSpPr txBox="true"/>
            <p:nvPr/>
          </p:nvSpPr>
          <p:spPr>
            <a:xfrm rot="0">
              <a:off x="200928" y="141326"/>
              <a:ext cx="4292311" cy="52031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261"/>
                </a:lnSpc>
                <a:spcBef>
                  <a:spcPct val="0"/>
                </a:spcBef>
              </a:pPr>
              <a:r>
                <a:rPr lang="en-US" b="true" sz="2329" spc="-76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People</a:t>
              </a:r>
            </a:p>
          </p:txBody>
        </p:sp>
      </p:grpSp>
      <p:sp>
        <p:nvSpPr>
          <p:cNvPr name="TextBox 27" id="27"/>
          <p:cNvSpPr txBox="true"/>
          <p:nvPr/>
        </p:nvSpPr>
        <p:spPr>
          <a:xfrm rot="0">
            <a:off x="825168" y="606425"/>
            <a:ext cx="9793130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b="true" sz="2499" spc="-87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3.6 Survey Kepuasan Pelanggan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6302751" y="9577544"/>
            <a:ext cx="1913098" cy="306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599"/>
              </a:lnSpc>
            </a:pPr>
            <a:r>
              <a:rPr lang="en-US" sz="1856" spc="-64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*tahun 2024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6752768" y="1377146"/>
            <a:ext cx="4782463" cy="5241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51"/>
              </a:lnSpc>
            </a:pPr>
            <a:r>
              <a:rPr lang="en-US" b="true" sz="3179" spc="-111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Analysis</a:t>
            </a:r>
          </a:p>
        </p:txBody>
      </p:sp>
      <p:sp>
        <p:nvSpPr>
          <p:cNvPr name="Freeform 30" id="30"/>
          <p:cNvSpPr/>
          <p:nvPr/>
        </p:nvSpPr>
        <p:spPr>
          <a:xfrm flipH="false" flipV="false" rot="0">
            <a:off x="1440819" y="2308896"/>
            <a:ext cx="1510733" cy="1510733"/>
          </a:xfrm>
          <a:custGeom>
            <a:avLst/>
            <a:gdLst/>
            <a:ahLst/>
            <a:cxnLst/>
            <a:rect r="r" b="b" t="t" l="l"/>
            <a:pathLst>
              <a:path h="1510733" w="1510733">
                <a:moveTo>
                  <a:pt x="0" y="0"/>
                </a:moveTo>
                <a:lnTo>
                  <a:pt x="1510733" y="0"/>
                </a:lnTo>
                <a:lnTo>
                  <a:pt x="1510733" y="1510733"/>
                </a:lnTo>
                <a:lnTo>
                  <a:pt x="0" y="15107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1440819" y="5993877"/>
            <a:ext cx="1522240" cy="1522240"/>
          </a:xfrm>
          <a:custGeom>
            <a:avLst/>
            <a:gdLst/>
            <a:ahLst/>
            <a:cxnLst/>
            <a:rect r="r" b="b" t="t" l="l"/>
            <a:pathLst>
              <a:path h="1522240" w="1522240">
                <a:moveTo>
                  <a:pt x="0" y="0"/>
                </a:moveTo>
                <a:lnTo>
                  <a:pt x="1522239" y="0"/>
                </a:lnTo>
                <a:lnTo>
                  <a:pt x="1522239" y="1522240"/>
                </a:lnTo>
                <a:lnTo>
                  <a:pt x="0" y="15222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10659943" y="2297390"/>
            <a:ext cx="1522240" cy="1522240"/>
          </a:xfrm>
          <a:custGeom>
            <a:avLst/>
            <a:gdLst/>
            <a:ahLst/>
            <a:cxnLst/>
            <a:rect r="r" b="b" t="t" l="l"/>
            <a:pathLst>
              <a:path h="1522240" w="1522240">
                <a:moveTo>
                  <a:pt x="0" y="0"/>
                </a:moveTo>
                <a:lnTo>
                  <a:pt x="1522239" y="0"/>
                </a:lnTo>
                <a:lnTo>
                  <a:pt x="1522239" y="1522239"/>
                </a:lnTo>
                <a:lnTo>
                  <a:pt x="0" y="15222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10671449" y="5899761"/>
            <a:ext cx="1510733" cy="1510733"/>
          </a:xfrm>
          <a:custGeom>
            <a:avLst/>
            <a:gdLst/>
            <a:ahLst/>
            <a:cxnLst/>
            <a:rect r="r" b="b" t="t" l="l"/>
            <a:pathLst>
              <a:path h="1510733" w="1510733">
                <a:moveTo>
                  <a:pt x="0" y="0"/>
                </a:moveTo>
                <a:lnTo>
                  <a:pt x="1510733" y="0"/>
                </a:lnTo>
                <a:lnTo>
                  <a:pt x="1510733" y="1510734"/>
                </a:lnTo>
                <a:lnTo>
                  <a:pt x="0" y="15107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4" id="34"/>
          <p:cNvSpPr txBox="true"/>
          <p:nvPr/>
        </p:nvSpPr>
        <p:spPr>
          <a:xfrm rot="0">
            <a:off x="3084902" y="4051623"/>
            <a:ext cx="4533521" cy="12768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99"/>
              </a:lnSpc>
            </a:pPr>
            <a:r>
              <a:rPr lang="en-US" sz="1856" spc="-64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1. Produk-produk C</a:t>
            </a:r>
            <a:r>
              <a:rPr lang="en-US" sz="1856" spc="-64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hitose memiliki kualitas yang baik;</a:t>
            </a:r>
          </a:p>
          <a:p>
            <a:pPr algn="l">
              <a:lnSpc>
                <a:spcPts val="2599"/>
              </a:lnSpc>
            </a:pPr>
            <a:r>
              <a:rPr lang="en-US" sz="1856" spc="-64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2. Produk-produk Chitose memiliki ketahanan produk yang baik.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3055300" y="7629570"/>
            <a:ext cx="4533521" cy="19245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99"/>
              </a:lnSpc>
            </a:pPr>
            <a:r>
              <a:rPr lang="en-US" sz="1856" spc="-64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Berdasarkan </a:t>
            </a:r>
            <a:r>
              <a:rPr lang="en-US" sz="1856" spc="-64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hasil survey bahwa variabel memiliki nilai terendah pada indikator: </a:t>
            </a:r>
          </a:p>
          <a:p>
            <a:pPr algn="l">
              <a:lnSpc>
                <a:spcPts val="2599"/>
              </a:lnSpc>
            </a:pPr>
            <a:r>
              <a:rPr lang="en-US" sz="1856" spc="-64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1.  Harga Chitose Terbilang Mahal;</a:t>
            </a:r>
          </a:p>
          <a:p>
            <a:pPr algn="l">
              <a:lnSpc>
                <a:spcPts val="2599"/>
              </a:lnSpc>
            </a:pPr>
            <a:r>
              <a:rPr lang="en-US" sz="1856" spc="-64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2. Harga Kompetitor masih ada yang dibawah harga Chitose.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2313660" y="4051623"/>
            <a:ext cx="4533521" cy="19245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99"/>
              </a:lnSpc>
            </a:pPr>
            <a:r>
              <a:rPr lang="en-US" sz="1856" spc="-64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Berdasarkan </a:t>
            </a:r>
            <a:r>
              <a:rPr lang="en-US" sz="1856" spc="-64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hasil survey bahwa variabel memiliki nilai terendah pada indikator: </a:t>
            </a:r>
          </a:p>
          <a:p>
            <a:pPr algn="l">
              <a:lnSpc>
                <a:spcPts val="2599"/>
              </a:lnSpc>
            </a:pPr>
            <a:r>
              <a:rPr lang="en-US" sz="1856" spc="-64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1.  Kurang Promosi;</a:t>
            </a:r>
          </a:p>
          <a:p>
            <a:pPr algn="l">
              <a:lnSpc>
                <a:spcPts val="2599"/>
              </a:lnSpc>
            </a:pPr>
            <a:r>
              <a:rPr lang="en-US" sz="1856" spc="-64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2. Masih banyak yang belum mengenal produk Chitose.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2313660" y="7629570"/>
            <a:ext cx="4533521" cy="19245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99"/>
              </a:lnSpc>
            </a:pPr>
            <a:r>
              <a:rPr lang="en-US" sz="1856" spc="-64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Berdasarkan </a:t>
            </a:r>
            <a:r>
              <a:rPr lang="en-US" sz="1856" spc="-64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hasil survey bahwa variabel memiliki nilai tertinggi pada indikator: </a:t>
            </a:r>
          </a:p>
          <a:p>
            <a:pPr algn="l">
              <a:lnSpc>
                <a:spcPts val="2599"/>
              </a:lnSpc>
            </a:pPr>
            <a:r>
              <a:rPr lang="en-US" sz="1856" spc="-64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1.  Pelayanan cepat dan tanggap</a:t>
            </a:r>
          </a:p>
          <a:p>
            <a:pPr algn="l">
              <a:lnSpc>
                <a:spcPts val="2599"/>
              </a:lnSpc>
            </a:pPr>
            <a:r>
              <a:rPr lang="en-US" sz="1856" spc="-64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2. After sales ditanganin dengan baik</a:t>
            </a:r>
          </a:p>
          <a:p>
            <a:pPr algn="l">
              <a:lnSpc>
                <a:spcPts val="2599"/>
              </a:lnSpc>
            </a:pPr>
          </a:p>
        </p:txBody>
      </p:sp>
      <p:sp>
        <p:nvSpPr>
          <p:cNvPr name="Freeform 38" id="38"/>
          <p:cNvSpPr/>
          <p:nvPr/>
        </p:nvSpPr>
        <p:spPr>
          <a:xfrm flipH="false" flipV="false" rot="0">
            <a:off x="14697241" y="450921"/>
            <a:ext cx="3211019" cy="780908"/>
          </a:xfrm>
          <a:custGeom>
            <a:avLst/>
            <a:gdLst/>
            <a:ahLst/>
            <a:cxnLst/>
            <a:rect r="r" b="b" t="t" l="l"/>
            <a:pathLst>
              <a:path h="780908" w="3211019">
                <a:moveTo>
                  <a:pt x="0" y="0"/>
                </a:moveTo>
                <a:lnTo>
                  <a:pt x="3211019" y="0"/>
                </a:lnTo>
                <a:lnTo>
                  <a:pt x="3211019" y="780908"/>
                </a:lnTo>
                <a:lnTo>
                  <a:pt x="0" y="78090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-157767" r="0" b="-153423"/>
            </a:stretch>
          </a:blipFill>
        </p:spPr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133234" y="7589315"/>
            <a:ext cx="10236981" cy="10236981"/>
          </a:xfrm>
          <a:custGeom>
            <a:avLst/>
            <a:gdLst/>
            <a:ahLst/>
            <a:cxnLst/>
            <a:rect r="r" b="b" t="t" l="l"/>
            <a:pathLst>
              <a:path h="10236981" w="10236981">
                <a:moveTo>
                  <a:pt x="0" y="0"/>
                </a:moveTo>
                <a:lnTo>
                  <a:pt x="10236981" y="0"/>
                </a:lnTo>
                <a:lnTo>
                  <a:pt x="10236981" y="10236981"/>
                </a:lnTo>
                <a:lnTo>
                  <a:pt x="0" y="102369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765563" y="-1354217"/>
            <a:ext cx="11833546" cy="11833546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9AB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9144000" y="188599"/>
            <a:ext cx="9662392" cy="9662392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9277350" y="401160"/>
            <a:ext cx="9256321" cy="9256321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23800" t="0" r="-23800" b="0"/>
              </a:stretch>
            </a:blipFill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8103747" y="1648672"/>
            <a:ext cx="1359492" cy="339873"/>
          </a:xfrm>
          <a:custGeom>
            <a:avLst/>
            <a:gdLst/>
            <a:ahLst/>
            <a:cxnLst/>
            <a:rect r="r" b="b" t="t" l="l"/>
            <a:pathLst>
              <a:path h="339873" w="1359492">
                <a:moveTo>
                  <a:pt x="0" y="0"/>
                </a:moveTo>
                <a:lnTo>
                  <a:pt x="1359492" y="0"/>
                </a:lnTo>
                <a:lnTo>
                  <a:pt x="1359492" y="339873"/>
                </a:lnTo>
                <a:lnTo>
                  <a:pt x="0" y="3398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7196027" y="8239206"/>
            <a:ext cx="1359492" cy="339873"/>
          </a:xfrm>
          <a:custGeom>
            <a:avLst/>
            <a:gdLst/>
            <a:ahLst/>
            <a:cxnLst/>
            <a:rect r="r" b="b" t="t" l="l"/>
            <a:pathLst>
              <a:path h="339873" w="1359492">
                <a:moveTo>
                  <a:pt x="0" y="0"/>
                </a:moveTo>
                <a:lnTo>
                  <a:pt x="1359492" y="0"/>
                </a:lnTo>
                <a:lnTo>
                  <a:pt x="1359492" y="339873"/>
                </a:lnTo>
                <a:lnTo>
                  <a:pt x="0" y="3398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028700" y="3253591"/>
            <a:ext cx="6380779" cy="10604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000"/>
              </a:lnSpc>
              <a:spcBef>
                <a:spcPct val="0"/>
              </a:spcBef>
            </a:pPr>
            <a:r>
              <a:rPr lang="en-US" b="true" sz="8000" spc="-264">
                <a:solidFill>
                  <a:srgbClr val="0049AB"/>
                </a:solidFill>
                <a:latin typeface="Garet Bold"/>
                <a:ea typeface="Garet Bold"/>
                <a:cs typeface="Garet Bold"/>
                <a:sym typeface="Garet Bold"/>
              </a:rPr>
              <a:t>Summary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28700" y="4455309"/>
            <a:ext cx="7526819" cy="1298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R</a:t>
            </a: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esponden (konsumen) sangat setuju bahwa produk-produk Chitose memiliki kualitas dan ketahanan produk-produk yang baik.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25168" y="606425"/>
            <a:ext cx="9793130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b="true" sz="2499" spc="-87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3.6 Survey Kepuasan Pelanggan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28700" y="6325384"/>
            <a:ext cx="7526819" cy="860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S</a:t>
            </a: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edangkan untuk kekurangan nya dari segi harga dan promosi yang harus dimaksimalkan. 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676639" y="8876573"/>
            <a:ext cx="3211019" cy="780908"/>
          </a:xfrm>
          <a:custGeom>
            <a:avLst/>
            <a:gdLst/>
            <a:ahLst/>
            <a:cxnLst/>
            <a:rect r="r" b="b" t="t" l="l"/>
            <a:pathLst>
              <a:path h="780908" w="3211019">
                <a:moveTo>
                  <a:pt x="0" y="0"/>
                </a:moveTo>
                <a:lnTo>
                  <a:pt x="3211019" y="0"/>
                </a:lnTo>
                <a:lnTo>
                  <a:pt x="3211019" y="780908"/>
                </a:lnTo>
                <a:lnTo>
                  <a:pt x="0" y="78090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157767" r="0" b="-153423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821626" y="-315212"/>
            <a:ext cx="6639221" cy="12188858"/>
            <a:chOff x="0" y="0"/>
            <a:chExt cx="1748601" cy="32102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48602" cy="3210234"/>
            </a:xfrm>
            <a:custGeom>
              <a:avLst/>
              <a:gdLst/>
              <a:ahLst/>
              <a:cxnLst/>
              <a:rect r="r" b="b" t="t" l="l"/>
              <a:pathLst>
                <a:path h="3210234" w="1748602">
                  <a:moveTo>
                    <a:pt x="0" y="0"/>
                  </a:moveTo>
                  <a:lnTo>
                    <a:pt x="1748602" y="0"/>
                  </a:lnTo>
                  <a:lnTo>
                    <a:pt x="1748602" y="3210234"/>
                  </a:lnTo>
                  <a:lnTo>
                    <a:pt x="0" y="3210234"/>
                  </a:lnTo>
                  <a:close/>
                </a:path>
              </a:pathLst>
            </a:custGeom>
            <a:solidFill>
              <a:srgbClr val="FF730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748601" cy="32483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28700" y="812745"/>
            <a:ext cx="2772063" cy="8445555"/>
            <a:chOff x="0" y="0"/>
            <a:chExt cx="730091" cy="222434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730091" cy="2224344"/>
            </a:xfrm>
            <a:custGeom>
              <a:avLst/>
              <a:gdLst/>
              <a:ahLst/>
              <a:cxnLst/>
              <a:rect r="r" b="b" t="t" l="l"/>
              <a:pathLst>
                <a:path h="2224344" w="730091">
                  <a:moveTo>
                    <a:pt x="0" y="0"/>
                  </a:moveTo>
                  <a:lnTo>
                    <a:pt x="730091" y="0"/>
                  </a:lnTo>
                  <a:lnTo>
                    <a:pt x="730091" y="2224344"/>
                  </a:lnTo>
                  <a:lnTo>
                    <a:pt x="0" y="2224344"/>
                  </a:lnTo>
                  <a:close/>
                </a:path>
              </a:pathLst>
            </a:custGeom>
            <a:solidFill>
              <a:srgbClr val="1971E7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730091" cy="22624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6378790" y="472872"/>
            <a:ext cx="1359492" cy="339873"/>
          </a:xfrm>
          <a:custGeom>
            <a:avLst/>
            <a:gdLst/>
            <a:ahLst/>
            <a:cxnLst/>
            <a:rect r="r" b="b" t="t" l="l"/>
            <a:pathLst>
              <a:path h="339873" w="1359492">
                <a:moveTo>
                  <a:pt x="0" y="0"/>
                </a:moveTo>
                <a:lnTo>
                  <a:pt x="1359492" y="0"/>
                </a:lnTo>
                <a:lnTo>
                  <a:pt x="1359492" y="339873"/>
                </a:lnTo>
                <a:lnTo>
                  <a:pt x="0" y="3398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5715970" y="9630650"/>
            <a:ext cx="1359492" cy="339873"/>
          </a:xfrm>
          <a:custGeom>
            <a:avLst/>
            <a:gdLst/>
            <a:ahLst/>
            <a:cxnLst/>
            <a:rect r="r" b="b" t="t" l="l"/>
            <a:pathLst>
              <a:path h="339873" w="1359492">
                <a:moveTo>
                  <a:pt x="0" y="0"/>
                </a:moveTo>
                <a:lnTo>
                  <a:pt x="1359492" y="0"/>
                </a:lnTo>
                <a:lnTo>
                  <a:pt x="1359492" y="339873"/>
                </a:lnTo>
                <a:lnTo>
                  <a:pt x="0" y="3398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973836" y="2970522"/>
            <a:ext cx="10236981" cy="10236981"/>
          </a:xfrm>
          <a:custGeom>
            <a:avLst/>
            <a:gdLst/>
            <a:ahLst/>
            <a:cxnLst/>
            <a:rect r="r" b="b" t="t" l="l"/>
            <a:pathLst>
              <a:path h="10236981" w="10236981">
                <a:moveTo>
                  <a:pt x="0" y="0"/>
                </a:moveTo>
                <a:lnTo>
                  <a:pt x="10236982" y="0"/>
                </a:lnTo>
                <a:lnTo>
                  <a:pt x="10236982" y="10236981"/>
                </a:lnTo>
                <a:lnTo>
                  <a:pt x="0" y="102369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5715970" y="2465690"/>
            <a:ext cx="818953" cy="818953"/>
          </a:xfrm>
          <a:custGeom>
            <a:avLst/>
            <a:gdLst/>
            <a:ahLst/>
            <a:cxnLst/>
            <a:rect r="r" b="b" t="t" l="l"/>
            <a:pathLst>
              <a:path h="818953" w="818953">
                <a:moveTo>
                  <a:pt x="0" y="0"/>
                </a:moveTo>
                <a:lnTo>
                  <a:pt x="818952" y="0"/>
                </a:lnTo>
                <a:lnTo>
                  <a:pt x="818952" y="818953"/>
                </a:lnTo>
                <a:lnTo>
                  <a:pt x="0" y="8189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5715970" y="3434769"/>
            <a:ext cx="818953" cy="818953"/>
          </a:xfrm>
          <a:custGeom>
            <a:avLst/>
            <a:gdLst/>
            <a:ahLst/>
            <a:cxnLst/>
            <a:rect r="r" b="b" t="t" l="l"/>
            <a:pathLst>
              <a:path h="818953" w="818953">
                <a:moveTo>
                  <a:pt x="0" y="0"/>
                </a:moveTo>
                <a:lnTo>
                  <a:pt x="818952" y="0"/>
                </a:lnTo>
                <a:lnTo>
                  <a:pt x="818952" y="818952"/>
                </a:lnTo>
                <a:lnTo>
                  <a:pt x="0" y="8189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5715970" y="4406121"/>
            <a:ext cx="818953" cy="818953"/>
          </a:xfrm>
          <a:custGeom>
            <a:avLst/>
            <a:gdLst/>
            <a:ahLst/>
            <a:cxnLst/>
            <a:rect r="r" b="b" t="t" l="l"/>
            <a:pathLst>
              <a:path h="818953" w="818953">
                <a:moveTo>
                  <a:pt x="0" y="0"/>
                </a:moveTo>
                <a:lnTo>
                  <a:pt x="818952" y="0"/>
                </a:lnTo>
                <a:lnTo>
                  <a:pt x="818952" y="818953"/>
                </a:lnTo>
                <a:lnTo>
                  <a:pt x="0" y="81895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5715970" y="5377474"/>
            <a:ext cx="818953" cy="818953"/>
          </a:xfrm>
          <a:custGeom>
            <a:avLst/>
            <a:gdLst/>
            <a:ahLst/>
            <a:cxnLst/>
            <a:rect r="r" b="b" t="t" l="l"/>
            <a:pathLst>
              <a:path h="818953" w="818953">
                <a:moveTo>
                  <a:pt x="0" y="0"/>
                </a:moveTo>
                <a:lnTo>
                  <a:pt x="818952" y="0"/>
                </a:lnTo>
                <a:lnTo>
                  <a:pt x="818952" y="818952"/>
                </a:lnTo>
                <a:lnTo>
                  <a:pt x="0" y="81895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5715970" y="6348826"/>
            <a:ext cx="818953" cy="818953"/>
          </a:xfrm>
          <a:custGeom>
            <a:avLst/>
            <a:gdLst/>
            <a:ahLst/>
            <a:cxnLst/>
            <a:rect r="r" b="b" t="t" l="l"/>
            <a:pathLst>
              <a:path h="818953" w="818953">
                <a:moveTo>
                  <a:pt x="0" y="0"/>
                </a:moveTo>
                <a:lnTo>
                  <a:pt x="818952" y="0"/>
                </a:lnTo>
                <a:lnTo>
                  <a:pt x="818952" y="818953"/>
                </a:lnTo>
                <a:lnTo>
                  <a:pt x="0" y="81895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4773280" y="9189615"/>
            <a:ext cx="3211019" cy="780908"/>
          </a:xfrm>
          <a:custGeom>
            <a:avLst/>
            <a:gdLst/>
            <a:ahLst/>
            <a:cxnLst/>
            <a:rect r="r" b="b" t="t" l="l"/>
            <a:pathLst>
              <a:path h="780908" w="3211019">
                <a:moveTo>
                  <a:pt x="0" y="0"/>
                </a:moveTo>
                <a:lnTo>
                  <a:pt x="3211019" y="0"/>
                </a:lnTo>
                <a:lnTo>
                  <a:pt x="3211019" y="780908"/>
                </a:lnTo>
                <a:lnTo>
                  <a:pt x="0" y="780908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-157767" r="0" b="-153423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5715970" y="7320179"/>
            <a:ext cx="818953" cy="818953"/>
          </a:xfrm>
          <a:custGeom>
            <a:avLst/>
            <a:gdLst/>
            <a:ahLst/>
            <a:cxnLst/>
            <a:rect r="r" b="b" t="t" l="l"/>
            <a:pathLst>
              <a:path h="818953" w="818953">
                <a:moveTo>
                  <a:pt x="0" y="0"/>
                </a:moveTo>
                <a:lnTo>
                  <a:pt x="818952" y="0"/>
                </a:lnTo>
                <a:lnTo>
                  <a:pt x="818952" y="818952"/>
                </a:lnTo>
                <a:lnTo>
                  <a:pt x="0" y="81895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5715970" y="8291531"/>
            <a:ext cx="818953" cy="818953"/>
          </a:xfrm>
          <a:custGeom>
            <a:avLst/>
            <a:gdLst/>
            <a:ahLst/>
            <a:cxnLst/>
            <a:rect r="r" b="b" t="t" l="l"/>
            <a:pathLst>
              <a:path h="818953" w="818953">
                <a:moveTo>
                  <a:pt x="0" y="0"/>
                </a:moveTo>
                <a:lnTo>
                  <a:pt x="818952" y="0"/>
                </a:lnTo>
                <a:lnTo>
                  <a:pt x="818952" y="818953"/>
                </a:lnTo>
                <a:lnTo>
                  <a:pt x="0" y="818953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4296059" y="803220"/>
            <a:ext cx="9068846" cy="12824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358"/>
              </a:lnSpc>
              <a:spcBef>
                <a:spcPct val="0"/>
              </a:spcBef>
            </a:pPr>
            <a:r>
              <a:rPr lang="en-US" b="true" sz="8358" spc="-275">
                <a:solidFill>
                  <a:srgbClr val="1971E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Agenda Meeting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6974303" y="2682260"/>
            <a:ext cx="7408629" cy="3477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84"/>
              </a:lnSpc>
            </a:pPr>
            <a:r>
              <a:rPr lang="en-US" sz="2060" spc="-72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Tindak Lanjut Rapat Tinjauan Manajemen Sebelumnya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6974303" y="3651338"/>
            <a:ext cx="7408629" cy="3477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84"/>
              </a:lnSpc>
            </a:pPr>
            <a:r>
              <a:rPr lang="en-US" sz="2060" spc="-72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Isu Internal yang Relevan dengan Sistem Manajemen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6974303" y="4622690"/>
            <a:ext cx="7408629" cy="3477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84"/>
              </a:lnSpc>
            </a:pPr>
            <a:r>
              <a:rPr lang="en-US" sz="2060" spc="-72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Informasi Kinerja dan Efektivitas Sistem Manajemen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6974303" y="5594043"/>
            <a:ext cx="8690893" cy="3477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84"/>
              </a:lnSpc>
            </a:pPr>
            <a:r>
              <a:rPr lang="en-US" sz="2060" spc="-72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Kecukupan Sumber Daya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6974303" y="6565396"/>
            <a:ext cx="7408629" cy="3477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84"/>
              </a:lnSpc>
            </a:pPr>
            <a:r>
              <a:rPr lang="en-US" sz="2060" spc="-72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Efektivitas Tindakan yang Diambil Terhadap Risiko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6974303" y="7536748"/>
            <a:ext cx="7408629" cy="3477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84"/>
              </a:lnSpc>
            </a:pPr>
            <a:r>
              <a:rPr lang="en-US" sz="2060" spc="-72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Peluang untuk Perbaikan Kinerja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6974303" y="8508101"/>
            <a:ext cx="7408629" cy="3477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84"/>
              </a:lnSpc>
            </a:pPr>
            <a:r>
              <a:rPr lang="en-US" sz="2060" spc="-72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Persyaratan Regulasi atau Yang Direvisi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829149" y="6473825"/>
            <a:ext cx="10236981" cy="10236981"/>
          </a:xfrm>
          <a:custGeom>
            <a:avLst/>
            <a:gdLst/>
            <a:ahLst/>
            <a:cxnLst/>
            <a:rect r="r" b="b" t="t" l="l"/>
            <a:pathLst>
              <a:path h="10236981" w="10236981">
                <a:moveTo>
                  <a:pt x="0" y="0"/>
                </a:moveTo>
                <a:lnTo>
                  <a:pt x="10236981" y="0"/>
                </a:lnTo>
                <a:lnTo>
                  <a:pt x="10236981" y="10236981"/>
                </a:lnTo>
                <a:lnTo>
                  <a:pt x="0" y="102369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787821" y="1179167"/>
            <a:ext cx="10236981" cy="10236981"/>
          </a:xfrm>
          <a:custGeom>
            <a:avLst/>
            <a:gdLst/>
            <a:ahLst/>
            <a:cxnLst/>
            <a:rect r="r" b="b" t="t" l="l"/>
            <a:pathLst>
              <a:path h="10236981" w="10236981">
                <a:moveTo>
                  <a:pt x="0" y="0"/>
                </a:moveTo>
                <a:lnTo>
                  <a:pt x="10236982" y="0"/>
                </a:lnTo>
                <a:lnTo>
                  <a:pt x="10236982" y="10236982"/>
                </a:lnTo>
                <a:lnTo>
                  <a:pt x="0" y="102369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4" id="4"/>
          <p:cNvSpPr/>
          <p:nvPr/>
        </p:nvSpPr>
        <p:spPr>
          <a:xfrm>
            <a:off x="14557358" y="8877300"/>
            <a:ext cx="3381688" cy="0"/>
          </a:xfrm>
          <a:prstGeom prst="line">
            <a:avLst/>
          </a:prstGeom>
          <a:ln cap="rnd" w="762000">
            <a:solidFill>
              <a:srgbClr val="FF73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1028700" y="448387"/>
            <a:ext cx="1359492" cy="339873"/>
          </a:xfrm>
          <a:custGeom>
            <a:avLst/>
            <a:gdLst/>
            <a:ahLst/>
            <a:cxnLst/>
            <a:rect r="r" b="b" t="t" l="l"/>
            <a:pathLst>
              <a:path h="339873" w="1359492">
                <a:moveTo>
                  <a:pt x="0" y="0"/>
                </a:moveTo>
                <a:lnTo>
                  <a:pt x="1359492" y="0"/>
                </a:lnTo>
                <a:lnTo>
                  <a:pt x="1359492" y="339873"/>
                </a:lnTo>
                <a:lnTo>
                  <a:pt x="0" y="3398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579554" y="9593428"/>
            <a:ext cx="1359492" cy="339873"/>
          </a:xfrm>
          <a:custGeom>
            <a:avLst/>
            <a:gdLst/>
            <a:ahLst/>
            <a:cxnLst/>
            <a:rect r="r" b="b" t="t" l="l"/>
            <a:pathLst>
              <a:path h="339873" w="1359492">
                <a:moveTo>
                  <a:pt x="0" y="0"/>
                </a:moveTo>
                <a:lnTo>
                  <a:pt x="1359492" y="0"/>
                </a:lnTo>
                <a:lnTo>
                  <a:pt x="1359492" y="339873"/>
                </a:lnTo>
                <a:lnTo>
                  <a:pt x="0" y="3398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-881212" y="-250529"/>
            <a:ext cx="1461816" cy="12594929"/>
            <a:chOff x="0" y="0"/>
            <a:chExt cx="385005" cy="331718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85005" cy="3317183"/>
            </a:xfrm>
            <a:custGeom>
              <a:avLst/>
              <a:gdLst/>
              <a:ahLst/>
              <a:cxnLst/>
              <a:rect r="r" b="b" t="t" l="l"/>
              <a:pathLst>
                <a:path h="3317183" w="385005">
                  <a:moveTo>
                    <a:pt x="0" y="0"/>
                  </a:moveTo>
                  <a:lnTo>
                    <a:pt x="385005" y="0"/>
                  </a:lnTo>
                  <a:lnTo>
                    <a:pt x="385005" y="3317183"/>
                  </a:lnTo>
                  <a:lnTo>
                    <a:pt x="0" y="3317183"/>
                  </a:lnTo>
                  <a:close/>
                </a:path>
              </a:pathLst>
            </a:custGeom>
            <a:solidFill>
              <a:srgbClr val="1971E7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385005" cy="33552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2835867" y="400762"/>
            <a:ext cx="9694028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b="true" sz="2499" spc="-87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3.7 Customer Complain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159021" y="2271636"/>
            <a:ext cx="2813113" cy="10604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00"/>
              </a:lnSpc>
              <a:spcBef>
                <a:spcPct val="0"/>
              </a:spcBef>
            </a:pPr>
            <a:r>
              <a:rPr lang="en-US" b="true" sz="8000" spc="-264">
                <a:solidFill>
                  <a:srgbClr val="0049AB"/>
                </a:solidFill>
                <a:latin typeface="Garet Bold"/>
                <a:ea typeface="Garet Bold"/>
                <a:cs typeface="Garet Bold"/>
                <a:sym typeface="Garet Bold"/>
              </a:rPr>
              <a:t>2024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4676984" y="1980893"/>
            <a:ext cx="2511844" cy="1489537"/>
            <a:chOff x="0" y="0"/>
            <a:chExt cx="3349126" cy="1986049"/>
          </a:xfrm>
        </p:grpSpPr>
        <p:sp>
          <p:nvSpPr>
            <p:cNvPr name="TextBox 13" id="13"/>
            <p:cNvSpPr txBox="true"/>
            <p:nvPr/>
          </p:nvSpPr>
          <p:spPr>
            <a:xfrm rot="0">
              <a:off x="0" y="1588559"/>
              <a:ext cx="3349126" cy="3974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99"/>
                </a:lnSpc>
              </a:pPr>
              <a:r>
                <a:rPr lang="en-US" sz="1856" spc="-64">
                  <a:solidFill>
                    <a:srgbClr val="000000"/>
                  </a:solidFill>
                  <a:latin typeface="Garet"/>
                  <a:ea typeface="Garet"/>
                  <a:cs typeface="Garet"/>
                  <a:sym typeface="Garet"/>
                </a:rPr>
                <a:t>Customer Complains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0" y="152400"/>
              <a:ext cx="3349126" cy="14647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000"/>
                </a:lnSpc>
                <a:spcBef>
                  <a:spcPct val="0"/>
                </a:spcBef>
              </a:pPr>
              <a:r>
                <a:rPr lang="en-US" b="true" sz="8000" spc="-264">
                  <a:solidFill>
                    <a:srgbClr val="C9E447"/>
                  </a:solidFill>
                  <a:latin typeface="Garet Bold"/>
                  <a:ea typeface="Garet Bold"/>
                  <a:cs typeface="Garet Bold"/>
                  <a:sym typeface="Garet Bold"/>
                </a:rPr>
                <a:t>0</a:t>
              </a: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1159021" y="4386252"/>
            <a:ext cx="2813113" cy="10604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00"/>
              </a:lnSpc>
              <a:spcBef>
                <a:spcPct val="0"/>
              </a:spcBef>
            </a:pPr>
            <a:r>
              <a:rPr lang="en-US" b="true" sz="8000" spc="-264">
                <a:solidFill>
                  <a:srgbClr val="0049AB"/>
                </a:solidFill>
                <a:latin typeface="Garet Bold"/>
                <a:ea typeface="Garet Bold"/>
                <a:cs typeface="Garet Bold"/>
                <a:sym typeface="Garet Bold"/>
              </a:rPr>
              <a:t>2025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4676984" y="4095509"/>
            <a:ext cx="2511844" cy="1489537"/>
            <a:chOff x="0" y="0"/>
            <a:chExt cx="3349126" cy="1986049"/>
          </a:xfrm>
        </p:grpSpPr>
        <p:sp>
          <p:nvSpPr>
            <p:cNvPr name="TextBox 17" id="17"/>
            <p:cNvSpPr txBox="true"/>
            <p:nvPr/>
          </p:nvSpPr>
          <p:spPr>
            <a:xfrm rot="0">
              <a:off x="0" y="1588559"/>
              <a:ext cx="3349126" cy="3974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99"/>
                </a:lnSpc>
              </a:pPr>
              <a:r>
                <a:rPr lang="en-US" sz="1856" spc="-64">
                  <a:solidFill>
                    <a:srgbClr val="000000"/>
                  </a:solidFill>
                  <a:latin typeface="Garet"/>
                  <a:ea typeface="Garet"/>
                  <a:cs typeface="Garet"/>
                  <a:sym typeface="Garet"/>
                </a:rPr>
                <a:t>Customer Complains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0" y="152400"/>
              <a:ext cx="3349126" cy="14647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000"/>
                </a:lnSpc>
                <a:spcBef>
                  <a:spcPct val="0"/>
                </a:spcBef>
              </a:pPr>
              <a:r>
                <a:rPr lang="en-US" b="true" sz="8000" spc="-264">
                  <a:solidFill>
                    <a:srgbClr val="FF7300"/>
                  </a:solidFill>
                  <a:latin typeface="Garet Bold"/>
                  <a:ea typeface="Garet Bold"/>
                  <a:cs typeface="Garet Bold"/>
                  <a:sym typeface="Garet Bold"/>
                </a:rPr>
                <a:t>1</a:t>
              </a:r>
            </a:p>
          </p:txBody>
        </p:sp>
      </p:grpSp>
      <p:sp>
        <p:nvSpPr>
          <p:cNvPr name="TextBox 19" id="19"/>
          <p:cNvSpPr txBox="true"/>
          <p:nvPr/>
        </p:nvSpPr>
        <p:spPr>
          <a:xfrm rot="0">
            <a:off x="11267788" y="4279608"/>
            <a:ext cx="5861191" cy="6710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725"/>
              </a:lnSpc>
            </a:pPr>
            <a:r>
              <a:rPr lang="en-US" sz="1946" spc="-68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Customer: </a:t>
            </a:r>
          </a:p>
          <a:p>
            <a:pPr algn="just">
              <a:lnSpc>
                <a:spcPts val="2725"/>
              </a:lnSpc>
            </a:pPr>
            <a:r>
              <a:rPr lang="en-US" sz="1946" spc="-68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PT.INDOMEDIK NIAGA PERKASA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1267788" y="5059884"/>
            <a:ext cx="5861191" cy="10122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725"/>
              </a:lnSpc>
            </a:pPr>
            <a:r>
              <a:rPr lang="en-US" sz="1946" spc="-68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Product:</a:t>
            </a:r>
          </a:p>
          <a:p>
            <a:pPr algn="just">
              <a:lnSpc>
                <a:spcPts val="2725"/>
              </a:lnSpc>
            </a:pPr>
            <a:r>
              <a:rPr lang="en-US" sz="1946" spc="-68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FG-OPT-NSB-AS-0049</a:t>
            </a:r>
          </a:p>
          <a:p>
            <a:pPr algn="just">
              <a:lnSpc>
                <a:spcPts val="2725"/>
              </a:lnSpc>
            </a:pPr>
            <a:r>
              <a:rPr lang="en-US" sz="1946" spc="-68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OPTIMUS C (BED SIDE CABINET)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8575138" y="4403433"/>
            <a:ext cx="1987799" cy="6429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06"/>
              </a:lnSpc>
              <a:spcBef>
                <a:spcPct val="0"/>
              </a:spcBef>
            </a:pPr>
            <a:r>
              <a:rPr lang="en-US" b="true" sz="4806" spc="-158">
                <a:solidFill>
                  <a:srgbClr val="0049AB"/>
                </a:solidFill>
                <a:latin typeface="Garet Bold"/>
                <a:ea typeface="Garet Bold"/>
                <a:cs typeface="Garet Bold"/>
                <a:sym typeface="Garet Bold"/>
              </a:rPr>
              <a:t>Detail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1267788" y="6176883"/>
            <a:ext cx="5861191" cy="6710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725"/>
              </a:lnSpc>
            </a:pPr>
            <a:r>
              <a:rPr lang="en-US" sz="1946" spc="-68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Status: </a:t>
            </a:r>
          </a:p>
          <a:p>
            <a:pPr algn="just">
              <a:lnSpc>
                <a:spcPts val="2725"/>
              </a:lnSpc>
            </a:pPr>
            <a:r>
              <a:rPr lang="en-US" sz="1946" spc="-68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Closed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1267788" y="6952692"/>
            <a:ext cx="5861191" cy="1353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725"/>
              </a:lnSpc>
            </a:pPr>
            <a:r>
              <a:rPr lang="en-US" sz="1946" spc="-68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Analysis: </a:t>
            </a:r>
          </a:p>
          <a:p>
            <a:pPr algn="just">
              <a:lnSpc>
                <a:spcPts val="2725"/>
              </a:lnSpc>
            </a:pPr>
            <a:r>
              <a:rPr lang="en-US" sz="1946" spc="-68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Cacat yang terjadi bukan dikarenakan internal, tetapi cacat terjadi atas akibat handling dari sisi Distributor.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727154" y="5551478"/>
            <a:ext cx="1676846" cy="6181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68"/>
              </a:lnSpc>
              <a:spcBef>
                <a:spcPct val="0"/>
              </a:spcBef>
            </a:pPr>
            <a:r>
              <a:rPr lang="en-US" b="true" sz="4768" spc="-157">
                <a:solidFill>
                  <a:srgbClr val="C9E447"/>
                </a:solidFill>
                <a:latin typeface="Garet Bold"/>
                <a:ea typeface="Garet Bold"/>
                <a:cs typeface="Garet Bold"/>
                <a:sym typeface="Garet Bold"/>
              </a:rPr>
              <a:t>YTD</a:t>
            </a:r>
          </a:p>
        </p:txBody>
      </p:sp>
      <p:sp>
        <p:nvSpPr>
          <p:cNvPr name="Freeform 25" id="25"/>
          <p:cNvSpPr/>
          <p:nvPr/>
        </p:nvSpPr>
        <p:spPr>
          <a:xfrm flipH="false" flipV="false" rot="0">
            <a:off x="14557358" y="398260"/>
            <a:ext cx="3211019" cy="780908"/>
          </a:xfrm>
          <a:custGeom>
            <a:avLst/>
            <a:gdLst/>
            <a:ahLst/>
            <a:cxnLst/>
            <a:rect r="r" b="b" t="t" l="l"/>
            <a:pathLst>
              <a:path h="780908" w="3211019">
                <a:moveTo>
                  <a:pt x="0" y="0"/>
                </a:moveTo>
                <a:lnTo>
                  <a:pt x="3211019" y="0"/>
                </a:lnTo>
                <a:lnTo>
                  <a:pt x="3211019" y="780907"/>
                </a:lnTo>
                <a:lnTo>
                  <a:pt x="0" y="78090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157767" r="0" b="-153423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1576657" y="6259558"/>
            <a:ext cx="1977840" cy="3315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25"/>
              </a:lnSpc>
            </a:pPr>
            <a:r>
              <a:rPr lang="en-US" sz="1946" spc="-68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Jan - Mei 2025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133234" y="7589315"/>
            <a:ext cx="10236981" cy="10236981"/>
          </a:xfrm>
          <a:custGeom>
            <a:avLst/>
            <a:gdLst/>
            <a:ahLst/>
            <a:cxnLst/>
            <a:rect r="r" b="b" t="t" l="l"/>
            <a:pathLst>
              <a:path h="10236981" w="10236981">
                <a:moveTo>
                  <a:pt x="0" y="0"/>
                </a:moveTo>
                <a:lnTo>
                  <a:pt x="10236981" y="0"/>
                </a:lnTo>
                <a:lnTo>
                  <a:pt x="10236981" y="10236981"/>
                </a:lnTo>
                <a:lnTo>
                  <a:pt x="0" y="102369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765563" y="-1354217"/>
            <a:ext cx="11833546" cy="11833546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971E7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9144000" y="188599"/>
            <a:ext cx="9662392" cy="9662392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9920244" y="9511119"/>
            <a:ext cx="1359492" cy="339873"/>
          </a:xfrm>
          <a:custGeom>
            <a:avLst/>
            <a:gdLst/>
            <a:ahLst/>
            <a:cxnLst/>
            <a:rect r="r" b="b" t="t" l="l"/>
            <a:pathLst>
              <a:path h="339873" w="1359492">
                <a:moveTo>
                  <a:pt x="0" y="0"/>
                </a:moveTo>
                <a:lnTo>
                  <a:pt x="1359492" y="0"/>
                </a:lnTo>
                <a:lnTo>
                  <a:pt x="1359492" y="339872"/>
                </a:lnTo>
                <a:lnTo>
                  <a:pt x="0" y="3398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599990" y="1175790"/>
            <a:ext cx="7688010" cy="7688010"/>
          </a:xfrm>
          <a:custGeom>
            <a:avLst/>
            <a:gdLst/>
            <a:ahLst/>
            <a:cxnLst/>
            <a:rect r="r" b="b" t="t" l="l"/>
            <a:pathLst>
              <a:path h="7688010" w="7688010">
                <a:moveTo>
                  <a:pt x="0" y="0"/>
                </a:moveTo>
                <a:lnTo>
                  <a:pt x="7688010" y="0"/>
                </a:lnTo>
                <a:lnTo>
                  <a:pt x="7688010" y="7688010"/>
                </a:lnTo>
                <a:lnTo>
                  <a:pt x="0" y="76880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2290741" y="654050"/>
            <a:ext cx="5267243" cy="1224940"/>
          </a:xfrm>
          <a:custGeom>
            <a:avLst/>
            <a:gdLst/>
            <a:ahLst/>
            <a:cxnLst/>
            <a:rect r="r" b="b" t="t" l="l"/>
            <a:pathLst>
              <a:path h="1224940" w="5267243">
                <a:moveTo>
                  <a:pt x="0" y="0"/>
                </a:moveTo>
                <a:lnTo>
                  <a:pt x="5267244" y="0"/>
                </a:lnTo>
                <a:lnTo>
                  <a:pt x="5267244" y="1224940"/>
                </a:lnTo>
                <a:lnTo>
                  <a:pt x="0" y="122494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028700" y="1589763"/>
            <a:ext cx="8472928" cy="4557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752"/>
              </a:lnSpc>
            </a:pPr>
            <a:r>
              <a:rPr lang="en-US" b="true" sz="2680" spc="-93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3.8 Hasil Audit CDAKB Kemenkes 2025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8700" y="2873321"/>
            <a:ext cx="4513355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Periode Pelaksanaan Audit  :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28700" y="4577609"/>
            <a:ext cx="4513355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Tujuan Audit                                   :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941092" y="2873321"/>
            <a:ext cx="4513355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Kamis, 05 Juni 2025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941092" y="4577609"/>
            <a:ext cx="9321722" cy="1298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Menindaklanjuti dari hasil evaluasi dokumen dalam permohonan Sertifikasi Cara Distribusi Alat Kesehatan yang Baik (CDAKB) yang sudah memenuhi persyaratan audit.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28700" y="6171459"/>
            <a:ext cx="4513355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Metode Audit                                : 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5941092" y="6171459"/>
            <a:ext cx="9321722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Remote Audit via Zoom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28700" y="6836836"/>
            <a:ext cx="4513355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Auditor                                              : 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5941092" y="6836836"/>
            <a:ext cx="9321722" cy="860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1. Noer Afia Subandy, S.S., S.Farm., Apt., M.H. </a:t>
            </a:r>
          </a:p>
          <a:p>
            <a:pPr algn="just">
              <a:lnSpc>
                <a:spcPts val="3499"/>
              </a:lnSpc>
            </a:pP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2. </a:t>
            </a: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Rohima Zulmaidah Rahanyamtel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28700" y="3667071"/>
            <a:ext cx="4513355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Waktu Pelaksanaan                  : 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5941092" y="3667071"/>
            <a:ext cx="4513355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Pukul 09.00 - 14.30</a:t>
            </a:r>
          </a:p>
        </p:txBody>
      </p:sp>
      <p:sp>
        <p:nvSpPr>
          <p:cNvPr name="Freeform 23" id="23"/>
          <p:cNvSpPr/>
          <p:nvPr/>
        </p:nvSpPr>
        <p:spPr>
          <a:xfrm flipH="false" flipV="false" rot="0">
            <a:off x="865203" y="8925986"/>
            <a:ext cx="3211019" cy="780908"/>
          </a:xfrm>
          <a:custGeom>
            <a:avLst/>
            <a:gdLst/>
            <a:ahLst/>
            <a:cxnLst/>
            <a:rect r="r" b="b" t="t" l="l"/>
            <a:pathLst>
              <a:path h="780908" w="3211019">
                <a:moveTo>
                  <a:pt x="0" y="0"/>
                </a:moveTo>
                <a:lnTo>
                  <a:pt x="3211019" y="0"/>
                </a:lnTo>
                <a:lnTo>
                  <a:pt x="3211019" y="780908"/>
                </a:lnTo>
                <a:lnTo>
                  <a:pt x="0" y="78090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157767" r="0" b="-153423"/>
            </a:stretch>
          </a:blipFill>
        </p:spPr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133234" y="7589315"/>
            <a:ext cx="10236981" cy="10236981"/>
          </a:xfrm>
          <a:custGeom>
            <a:avLst/>
            <a:gdLst/>
            <a:ahLst/>
            <a:cxnLst/>
            <a:rect r="r" b="b" t="t" l="l"/>
            <a:pathLst>
              <a:path h="10236981" w="10236981">
                <a:moveTo>
                  <a:pt x="0" y="0"/>
                </a:moveTo>
                <a:lnTo>
                  <a:pt x="10236981" y="0"/>
                </a:lnTo>
                <a:lnTo>
                  <a:pt x="10236981" y="10236981"/>
                </a:lnTo>
                <a:lnTo>
                  <a:pt x="0" y="102369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765563" y="-1354217"/>
            <a:ext cx="11833546" cy="11833546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971E7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9144000" y="188599"/>
            <a:ext cx="9662392" cy="9662392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9920244" y="9511119"/>
            <a:ext cx="1359492" cy="339873"/>
          </a:xfrm>
          <a:custGeom>
            <a:avLst/>
            <a:gdLst/>
            <a:ahLst/>
            <a:cxnLst/>
            <a:rect r="r" b="b" t="t" l="l"/>
            <a:pathLst>
              <a:path h="339873" w="1359492">
                <a:moveTo>
                  <a:pt x="0" y="0"/>
                </a:moveTo>
                <a:lnTo>
                  <a:pt x="1359492" y="0"/>
                </a:lnTo>
                <a:lnTo>
                  <a:pt x="1359492" y="339872"/>
                </a:lnTo>
                <a:lnTo>
                  <a:pt x="0" y="3398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599990" y="1175790"/>
            <a:ext cx="7688010" cy="7688010"/>
          </a:xfrm>
          <a:custGeom>
            <a:avLst/>
            <a:gdLst/>
            <a:ahLst/>
            <a:cxnLst/>
            <a:rect r="r" b="b" t="t" l="l"/>
            <a:pathLst>
              <a:path h="7688010" w="7688010">
                <a:moveTo>
                  <a:pt x="0" y="0"/>
                </a:moveTo>
                <a:lnTo>
                  <a:pt x="7688010" y="0"/>
                </a:lnTo>
                <a:lnTo>
                  <a:pt x="7688010" y="7688010"/>
                </a:lnTo>
                <a:lnTo>
                  <a:pt x="0" y="76880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2290741" y="654050"/>
            <a:ext cx="5267243" cy="1224940"/>
          </a:xfrm>
          <a:custGeom>
            <a:avLst/>
            <a:gdLst/>
            <a:ahLst/>
            <a:cxnLst/>
            <a:rect r="r" b="b" t="t" l="l"/>
            <a:pathLst>
              <a:path h="1224940" w="5267243">
                <a:moveTo>
                  <a:pt x="0" y="0"/>
                </a:moveTo>
                <a:lnTo>
                  <a:pt x="5267244" y="0"/>
                </a:lnTo>
                <a:lnTo>
                  <a:pt x="5267244" y="1224940"/>
                </a:lnTo>
                <a:lnTo>
                  <a:pt x="0" y="122494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228897" y="1545037"/>
            <a:ext cx="8915103" cy="6615560"/>
          </a:xfrm>
          <a:custGeom>
            <a:avLst/>
            <a:gdLst/>
            <a:ahLst/>
            <a:cxnLst/>
            <a:rect r="r" b="b" t="t" l="l"/>
            <a:pathLst>
              <a:path h="6615560" w="8915103">
                <a:moveTo>
                  <a:pt x="0" y="0"/>
                </a:moveTo>
                <a:lnTo>
                  <a:pt x="8915103" y="0"/>
                </a:lnTo>
                <a:lnTo>
                  <a:pt x="8915103" y="6615560"/>
                </a:lnTo>
                <a:lnTo>
                  <a:pt x="0" y="661556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-6291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9371252" y="1930702"/>
            <a:ext cx="8634529" cy="458229"/>
          </a:xfrm>
          <a:custGeom>
            <a:avLst/>
            <a:gdLst/>
            <a:ahLst/>
            <a:cxnLst/>
            <a:rect r="r" b="b" t="t" l="l"/>
            <a:pathLst>
              <a:path h="458229" w="8634529">
                <a:moveTo>
                  <a:pt x="0" y="0"/>
                </a:moveTo>
                <a:lnTo>
                  <a:pt x="8634528" y="0"/>
                </a:lnTo>
                <a:lnTo>
                  <a:pt x="8634528" y="458228"/>
                </a:lnTo>
                <a:lnTo>
                  <a:pt x="0" y="45822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1386263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9388314" y="2388930"/>
            <a:ext cx="8600403" cy="5386002"/>
          </a:xfrm>
          <a:custGeom>
            <a:avLst/>
            <a:gdLst/>
            <a:ahLst/>
            <a:cxnLst/>
            <a:rect r="r" b="b" t="t" l="l"/>
            <a:pathLst>
              <a:path h="5386002" w="8600403">
                <a:moveTo>
                  <a:pt x="0" y="0"/>
                </a:moveTo>
                <a:lnTo>
                  <a:pt x="8600403" y="0"/>
                </a:lnTo>
                <a:lnTo>
                  <a:pt x="8600403" y="5386003"/>
                </a:lnTo>
                <a:lnTo>
                  <a:pt x="0" y="538600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453910" y="402342"/>
            <a:ext cx="8472928" cy="4557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752"/>
              </a:lnSpc>
            </a:pPr>
            <a:r>
              <a:rPr lang="en-US" b="true" sz="2680" spc="-93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3.8 Hasil Audit CDAKB Kemenkes 2025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676639" y="9088037"/>
            <a:ext cx="3211019" cy="780908"/>
          </a:xfrm>
          <a:custGeom>
            <a:avLst/>
            <a:gdLst/>
            <a:ahLst/>
            <a:cxnLst/>
            <a:rect r="r" b="b" t="t" l="l"/>
            <a:pathLst>
              <a:path h="780908" w="3211019">
                <a:moveTo>
                  <a:pt x="0" y="0"/>
                </a:moveTo>
                <a:lnTo>
                  <a:pt x="3211019" y="0"/>
                </a:lnTo>
                <a:lnTo>
                  <a:pt x="3211019" y="780908"/>
                </a:lnTo>
                <a:lnTo>
                  <a:pt x="0" y="78090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-157767" r="0" b="-153423"/>
            </a:stretch>
          </a:blipFill>
        </p:spPr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133234" y="7589315"/>
            <a:ext cx="10236981" cy="10236981"/>
          </a:xfrm>
          <a:custGeom>
            <a:avLst/>
            <a:gdLst/>
            <a:ahLst/>
            <a:cxnLst/>
            <a:rect r="r" b="b" t="t" l="l"/>
            <a:pathLst>
              <a:path h="10236981" w="10236981">
                <a:moveTo>
                  <a:pt x="0" y="0"/>
                </a:moveTo>
                <a:lnTo>
                  <a:pt x="10236981" y="0"/>
                </a:lnTo>
                <a:lnTo>
                  <a:pt x="10236981" y="10236981"/>
                </a:lnTo>
                <a:lnTo>
                  <a:pt x="0" y="102369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765563" y="-1354217"/>
            <a:ext cx="11833546" cy="11833546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971E7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9144000" y="188599"/>
            <a:ext cx="9662392" cy="9662392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9920244" y="9511119"/>
            <a:ext cx="1359492" cy="339873"/>
          </a:xfrm>
          <a:custGeom>
            <a:avLst/>
            <a:gdLst/>
            <a:ahLst/>
            <a:cxnLst/>
            <a:rect r="r" b="b" t="t" l="l"/>
            <a:pathLst>
              <a:path h="339873" w="1359492">
                <a:moveTo>
                  <a:pt x="0" y="0"/>
                </a:moveTo>
                <a:lnTo>
                  <a:pt x="1359492" y="0"/>
                </a:lnTo>
                <a:lnTo>
                  <a:pt x="1359492" y="339872"/>
                </a:lnTo>
                <a:lnTo>
                  <a:pt x="0" y="3398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599990" y="1175790"/>
            <a:ext cx="7688010" cy="7688010"/>
          </a:xfrm>
          <a:custGeom>
            <a:avLst/>
            <a:gdLst/>
            <a:ahLst/>
            <a:cxnLst/>
            <a:rect r="r" b="b" t="t" l="l"/>
            <a:pathLst>
              <a:path h="7688010" w="7688010">
                <a:moveTo>
                  <a:pt x="0" y="0"/>
                </a:moveTo>
                <a:lnTo>
                  <a:pt x="7688010" y="0"/>
                </a:lnTo>
                <a:lnTo>
                  <a:pt x="7688010" y="7688010"/>
                </a:lnTo>
                <a:lnTo>
                  <a:pt x="0" y="76880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2290741" y="654050"/>
            <a:ext cx="5267243" cy="1224940"/>
          </a:xfrm>
          <a:custGeom>
            <a:avLst/>
            <a:gdLst/>
            <a:ahLst/>
            <a:cxnLst/>
            <a:rect r="r" b="b" t="t" l="l"/>
            <a:pathLst>
              <a:path h="1224940" w="5267243">
                <a:moveTo>
                  <a:pt x="0" y="0"/>
                </a:moveTo>
                <a:lnTo>
                  <a:pt x="5267244" y="0"/>
                </a:lnTo>
                <a:lnTo>
                  <a:pt x="5267244" y="1224940"/>
                </a:lnTo>
                <a:lnTo>
                  <a:pt x="0" y="122494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84057" y="1846825"/>
            <a:ext cx="9012634" cy="6593350"/>
          </a:xfrm>
          <a:custGeom>
            <a:avLst/>
            <a:gdLst/>
            <a:ahLst/>
            <a:cxnLst/>
            <a:rect r="r" b="b" t="t" l="l"/>
            <a:pathLst>
              <a:path h="6593350" w="9012634">
                <a:moveTo>
                  <a:pt x="0" y="0"/>
                </a:moveTo>
                <a:lnTo>
                  <a:pt x="9012633" y="0"/>
                </a:lnTo>
                <a:lnTo>
                  <a:pt x="9012633" y="6593350"/>
                </a:lnTo>
                <a:lnTo>
                  <a:pt x="0" y="659335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-5936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9338436" y="4008948"/>
            <a:ext cx="8720805" cy="383230"/>
          </a:xfrm>
          <a:custGeom>
            <a:avLst/>
            <a:gdLst/>
            <a:ahLst/>
            <a:cxnLst/>
            <a:rect r="r" b="b" t="t" l="l"/>
            <a:pathLst>
              <a:path h="383230" w="8720805">
                <a:moveTo>
                  <a:pt x="0" y="0"/>
                </a:moveTo>
                <a:lnTo>
                  <a:pt x="8720805" y="0"/>
                </a:lnTo>
                <a:lnTo>
                  <a:pt x="8720805" y="383230"/>
                </a:lnTo>
                <a:lnTo>
                  <a:pt x="0" y="38323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1657780" r="0" b="-5813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9338436" y="4392178"/>
            <a:ext cx="8720805" cy="1885874"/>
          </a:xfrm>
          <a:custGeom>
            <a:avLst/>
            <a:gdLst/>
            <a:ahLst/>
            <a:cxnLst/>
            <a:rect r="r" b="b" t="t" l="l"/>
            <a:pathLst>
              <a:path h="1885874" w="8720805">
                <a:moveTo>
                  <a:pt x="0" y="0"/>
                </a:moveTo>
                <a:lnTo>
                  <a:pt x="8720805" y="0"/>
                </a:lnTo>
                <a:lnTo>
                  <a:pt x="8720805" y="1885874"/>
                </a:lnTo>
                <a:lnTo>
                  <a:pt x="0" y="188587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9363214" y="6705925"/>
            <a:ext cx="8671249" cy="1734250"/>
          </a:xfrm>
          <a:custGeom>
            <a:avLst/>
            <a:gdLst/>
            <a:ahLst/>
            <a:cxnLst/>
            <a:rect r="r" b="b" t="t" l="l"/>
            <a:pathLst>
              <a:path h="1734250" w="8671249">
                <a:moveTo>
                  <a:pt x="0" y="0"/>
                </a:moveTo>
                <a:lnTo>
                  <a:pt x="8671250" y="0"/>
                </a:lnTo>
                <a:lnTo>
                  <a:pt x="8671250" y="1734250"/>
                </a:lnTo>
                <a:lnTo>
                  <a:pt x="0" y="173425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453910" y="810728"/>
            <a:ext cx="8472928" cy="4557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752"/>
              </a:lnSpc>
            </a:pPr>
            <a:r>
              <a:rPr lang="en-US" b="true" sz="2680" spc="-93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3.8 Hasil Audit CDAKB Kemenkes 2025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676639" y="9088037"/>
            <a:ext cx="3211019" cy="780908"/>
          </a:xfrm>
          <a:custGeom>
            <a:avLst/>
            <a:gdLst/>
            <a:ahLst/>
            <a:cxnLst/>
            <a:rect r="r" b="b" t="t" l="l"/>
            <a:pathLst>
              <a:path h="780908" w="3211019">
                <a:moveTo>
                  <a:pt x="0" y="0"/>
                </a:moveTo>
                <a:lnTo>
                  <a:pt x="3211019" y="0"/>
                </a:lnTo>
                <a:lnTo>
                  <a:pt x="3211019" y="780908"/>
                </a:lnTo>
                <a:lnTo>
                  <a:pt x="0" y="78090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-157767" r="0" b="-153423"/>
            </a:stretch>
          </a:blipFill>
        </p:spPr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133234" y="7589315"/>
            <a:ext cx="10236981" cy="10236981"/>
          </a:xfrm>
          <a:custGeom>
            <a:avLst/>
            <a:gdLst/>
            <a:ahLst/>
            <a:cxnLst/>
            <a:rect r="r" b="b" t="t" l="l"/>
            <a:pathLst>
              <a:path h="10236981" w="10236981">
                <a:moveTo>
                  <a:pt x="0" y="0"/>
                </a:moveTo>
                <a:lnTo>
                  <a:pt x="10236981" y="0"/>
                </a:lnTo>
                <a:lnTo>
                  <a:pt x="10236981" y="10236981"/>
                </a:lnTo>
                <a:lnTo>
                  <a:pt x="0" y="102369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765563" y="-1354217"/>
            <a:ext cx="11833546" cy="11833546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971E7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9144000" y="188599"/>
            <a:ext cx="9662392" cy="9662392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9920244" y="9511119"/>
            <a:ext cx="1359492" cy="339873"/>
          </a:xfrm>
          <a:custGeom>
            <a:avLst/>
            <a:gdLst/>
            <a:ahLst/>
            <a:cxnLst/>
            <a:rect r="r" b="b" t="t" l="l"/>
            <a:pathLst>
              <a:path h="339873" w="1359492">
                <a:moveTo>
                  <a:pt x="0" y="0"/>
                </a:moveTo>
                <a:lnTo>
                  <a:pt x="1359492" y="0"/>
                </a:lnTo>
                <a:lnTo>
                  <a:pt x="1359492" y="339872"/>
                </a:lnTo>
                <a:lnTo>
                  <a:pt x="0" y="3398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599990" y="1175790"/>
            <a:ext cx="7688010" cy="7688010"/>
          </a:xfrm>
          <a:custGeom>
            <a:avLst/>
            <a:gdLst/>
            <a:ahLst/>
            <a:cxnLst/>
            <a:rect r="r" b="b" t="t" l="l"/>
            <a:pathLst>
              <a:path h="7688010" w="7688010">
                <a:moveTo>
                  <a:pt x="0" y="0"/>
                </a:moveTo>
                <a:lnTo>
                  <a:pt x="7688010" y="0"/>
                </a:lnTo>
                <a:lnTo>
                  <a:pt x="7688010" y="7688010"/>
                </a:lnTo>
                <a:lnTo>
                  <a:pt x="0" y="76880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aphicFrame>
        <p:nvGraphicFramePr>
          <p:cNvPr name="Object 11" id="11"/>
          <p:cNvGraphicFramePr/>
          <p:nvPr/>
        </p:nvGraphicFramePr>
        <p:xfrm>
          <a:off x="587328" y="1644986"/>
          <a:ext cx="11525250" cy="3878580"/>
        </p:xfrm>
        <a:graphic>
          <a:graphicData uri="http://schemas.openxmlformats.org/presentationml/2006/ole">
            <p:oleObj imgW="13830300" imgH="6172200" r:id="rId7" progId="Excel.Sheet.12" name="Worksheet">
              <p:embed/>
              <p:pic>
                <p:nvPicPr>
                  <p:cNvPr name="" id="0"/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270000" y="1270000"/>
                    <a:ext cx="1270000" cy="1270000"/>
                  </a:xfrm>
                  <a:prstGeom prst="rect"/>
                </p:spPr>
              </p:pic>
            </p:oleObj>
          </a:graphicData>
        </a:graphic>
      </p:graphicFrame>
      <p:sp>
        <p:nvSpPr>
          <p:cNvPr name="TextBox 12" id="12"/>
          <p:cNvSpPr txBox="true"/>
          <p:nvPr/>
        </p:nvSpPr>
        <p:spPr>
          <a:xfrm rot="0">
            <a:off x="453910" y="810728"/>
            <a:ext cx="8472928" cy="4557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752"/>
              </a:lnSpc>
            </a:pPr>
            <a:r>
              <a:rPr lang="en-US" b="true" sz="2680" spc="-93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3.8 Hasil Audit CDAKB Kemenkes 2025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133234" y="7589315"/>
            <a:ext cx="10236981" cy="10236981"/>
          </a:xfrm>
          <a:custGeom>
            <a:avLst/>
            <a:gdLst/>
            <a:ahLst/>
            <a:cxnLst/>
            <a:rect r="r" b="b" t="t" l="l"/>
            <a:pathLst>
              <a:path h="10236981" w="10236981">
                <a:moveTo>
                  <a:pt x="0" y="0"/>
                </a:moveTo>
                <a:lnTo>
                  <a:pt x="10236981" y="0"/>
                </a:lnTo>
                <a:lnTo>
                  <a:pt x="10236981" y="10236981"/>
                </a:lnTo>
                <a:lnTo>
                  <a:pt x="0" y="102369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765563" y="-1354217"/>
            <a:ext cx="11833546" cy="11833546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971E7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8967426" y="312304"/>
            <a:ext cx="9662392" cy="9662392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9920244" y="9511119"/>
            <a:ext cx="1359492" cy="339873"/>
          </a:xfrm>
          <a:custGeom>
            <a:avLst/>
            <a:gdLst/>
            <a:ahLst/>
            <a:cxnLst/>
            <a:rect r="r" b="b" t="t" l="l"/>
            <a:pathLst>
              <a:path h="339873" w="1359492">
                <a:moveTo>
                  <a:pt x="0" y="0"/>
                </a:moveTo>
                <a:lnTo>
                  <a:pt x="1359492" y="0"/>
                </a:lnTo>
                <a:lnTo>
                  <a:pt x="1359492" y="339872"/>
                </a:lnTo>
                <a:lnTo>
                  <a:pt x="0" y="3398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599990" y="1175790"/>
            <a:ext cx="7688010" cy="7688010"/>
          </a:xfrm>
          <a:custGeom>
            <a:avLst/>
            <a:gdLst/>
            <a:ahLst/>
            <a:cxnLst/>
            <a:rect r="r" b="b" t="t" l="l"/>
            <a:pathLst>
              <a:path h="7688010" w="7688010">
                <a:moveTo>
                  <a:pt x="0" y="0"/>
                </a:moveTo>
                <a:lnTo>
                  <a:pt x="7688010" y="0"/>
                </a:lnTo>
                <a:lnTo>
                  <a:pt x="7688010" y="7688010"/>
                </a:lnTo>
                <a:lnTo>
                  <a:pt x="0" y="76880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aphicFrame>
        <p:nvGraphicFramePr>
          <p:cNvPr name="Object 11" id="11"/>
          <p:cNvGraphicFramePr/>
          <p:nvPr/>
        </p:nvGraphicFramePr>
        <p:xfrm>
          <a:off x="522697" y="111129"/>
          <a:ext cx="11525250" cy="5044440"/>
        </p:xfrm>
        <a:graphic>
          <a:graphicData uri="http://schemas.openxmlformats.org/presentationml/2006/ole">
            <p:oleObj imgW="13830300" imgH="7353300" r:id="rId7" progId="Excel.Sheet.12" name="Worksheet">
              <p:embed/>
              <p:pic>
                <p:nvPicPr>
                  <p:cNvPr name="" id="0"/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270000" y="1270000"/>
                    <a:ext cx="1270000" cy="1270000"/>
                  </a:xfrm>
                  <a:prstGeom prst="rect"/>
                </p:spPr>
              </p:pic>
            </p:oleObj>
          </a:graphicData>
        </a:graphic>
      </p:graphicFrame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133234" y="7589315"/>
            <a:ext cx="10236981" cy="10236981"/>
          </a:xfrm>
          <a:custGeom>
            <a:avLst/>
            <a:gdLst/>
            <a:ahLst/>
            <a:cxnLst/>
            <a:rect r="r" b="b" t="t" l="l"/>
            <a:pathLst>
              <a:path h="10236981" w="10236981">
                <a:moveTo>
                  <a:pt x="0" y="0"/>
                </a:moveTo>
                <a:lnTo>
                  <a:pt x="10236981" y="0"/>
                </a:lnTo>
                <a:lnTo>
                  <a:pt x="10236981" y="10236981"/>
                </a:lnTo>
                <a:lnTo>
                  <a:pt x="0" y="102369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765563" y="-1354217"/>
            <a:ext cx="11833546" cy="11833546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971E7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8967426" y="312304"/>
            <a:ext cx="9662392" cy="9662392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9920244" y="9511119"/>
            <a:ext cx="1359492" cy="339873"/>
          </a:xfrm>
          <a:custGeom>
            <a:avLst/>
            <a:gdLst/>
            <a:ahLst/>
            <a:cxnLst/>
            <a:rect r="r" b="b" t="t" l="l"/>
            <a:pathLst>
              <a:path h="339873" w="1359492">
                <a:moveTo>
                  <a:pt x="0" y="0"/>
                </a:moveTo>
                <a:lnTo>
                  <a:pt x="1359492" y="0"/>
                </a:lnTo>
                <a:lnTo>
                  <a:pt x="1359492" y="339872"/>
                </a:lnTo>
                <a:lnTo>
                  <a:pt x="0" y="3398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599990" y="1175790"/>
            <a:ext cx="7688010" cy="7688010"/>
          </a:xfrm>
          <a:custGeom>
            <a:avLst/>
            <a:gdLst/>
            <a:ahLst/>
            <a:cxnLst/>
            <a:rect r="r" b="b" t="t" l="l"/>
            <a:pathLst>
              <a:path h="7688010" w="7688010">
                <a:moveTo>
                  <a:pt x="0" y="0"/>
                </a:moveTo>
                <a:lnTo>
                  <a:pt x="7688010" y="0"/>
                </a:lnTo>
                <a:lnTo>
                  <a:pt x="7688010" y="7688010"/>
                </a:lnTo>
                <a:lnTo>
                  <a:pt x="0" y="76880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aphicFrame>
        <p:nvGraphicFramePr>
          <p:cNvPr name="Object 11" id="11"/>
          <p:cNvGraphicFramePr/>
          <p:nvPr/>
        </p:nvGraphicFramePr>
        <p:xfrm>
          <a:off x="939697" y="708509"/>
          <a:ext cx="11525250" cy="4914900"/>
        </p:xfrm>
        <a:graphic>
          <a:graphicData uri="http://schemas.openxmlformats.org/presentationml/2006/ole">
            <p:oleObj imgW="13830300" imgH="7213600" r:id="rId7" progId="Excel.Sheet.12" name="Worksheet">
              <p:embed/>
              <p:pic>
                <p:nvPicPr>
                  <p:cNvPr name="" id="0"/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270000" y="1270000"/>
                    <a:ext cx="1270000" cy="1270000"/>
                  </a:xfrm>
                  <a:prstGeom prst="rect"/>
                </p:spPr>
              </p:pic>
            </p:oleObj>
          </a:graphicData>
        </a:graphic>
      </p:graphicFrame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3377313" y="3792447"/>
            <a:ext cx="10236981" cy="10236981"/>
          </a:xfrm>
          <a:custGeom>
            <a:avLst/>
            <a:gdLst/>
            <a:ahLst/>
            <a:cxnLst/>
            <a:rect r="r" b="b" t="t" l="l"/>
            <a:pathLst>
              <a:path h="10236981" w="10236981">
                <a:moveTo>
                  <a:pt x="0" y="0"/>
                </a:moveTo>
                <a:lnTo>
                  <a:pt x="10236982" y="0"/>
                </a:lnTo>
                <a:lnTo>
                  <a:pt x="10236982" y="10236981"/>
                </a:lnTo>
                <a:lnTo>
                  <a:pt x="0" y="102369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570643" y="-4550148"/>
            <a:ext cx="10236981" cy="10236981"/>
          </a:xfrm>
          <a:custGeom>
            <a:avLst/>
            <a:gdLst/>
            <a:ahLst/>
            <a:cxnLst/>
            <a:rect r="r" b="b" t="t" l="l"/>
            <a:pathLst>
              <a:path h="10236981" w="10236981">
                <a:moveTo>
                  <a:pt x="0" y="0"/>
                </a:moveTo>
                <a:lnTo>
                  <a:pt x="10236982" y="0"/>
                </a:lnTo>
                <a:lnTo>
                  <a:pt x="10236982" y="10236981"/>
                </a:lnTo>
                <a:lnTo>
                  <a:pt x="0" y="102369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6234552" y="858764"/>
            <a:ext cx="1359492" cy="339873"/>
          </a:xfrm>
          <a:custGeom>
            <a:avLst/>
            <a:gdLst/>
            <a:ahLst/>
            <a:cxnLst/>
            <a:rect r="r" b="b" t="t" l="l"/>
            <a:pathLst>
              <a:path h="339873" w="1359492">
                <a:moveTo>
                  <a:pt x="0" y="0"/>
                </a:moveTo>
                <a:lnTo>
                  <a:pt x="1359492" y="0"/>
                </a:lnTo>
                <a:lnTo>
                  <a:pt x="1359492" y="339872"/>
                </a:lnTo>
                <a:lnTo>
                  <a:pt x="0" y="33987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328637" y="9088364"/>
            <a:ext cx="1359492" cy="339873"/>
          </a:xfrm>
          <a:custGeom>
            <a:avLst/>
            <a:gdLst/>
            <a:ahLst/>
            <a:cxnLst/>
            <a:rect r="r" b="b" t="t" l="l"/>
            <a:pathLst>
              <a:path h="339873" w="1359492">
                <a:moveTo>
                  <a:pt x="0" y="0"/>
                </a:moveTo>
                <a:lnTo>
                  <a:pt x="1359492" y="0"/>
                </a:lnTo>
                <a:lnTo>
                  <a:pt x="1359492" y="339872"/>
                </a:lnTo>
                <a:lnTo>
                  <a:pt x="0" y="33987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42906" y="8203515"/>
            <a:ext cx="1404657" cy="1404657"/>
          </a:xfrm>
          <a:custGeom>
            <a:avLst/>
            <a:gdLst/>
            <a:ahLst/>
            <a:cxnLst/>
            <a:rect r="r" b="b" t="t" l="l"/>
            <a:pathLst>
              <a:path h="1404657" w="1404657">
                <a:moveTo>
                  <a:pt x="0" y="0"/>
                </a:moveTo>
                <a:lnTo>
                  <a:pt x="1404658" y="0"/>
                </a:lnTo>
                <a:lnTo>
                  <a:pt x="1404658" y="1404657"/>
                </a:lnTo>
                <a:lnTo>
                  <a:pt x="0" y="14046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298318" y="3931190"/>
            <a:ext cx="8544651" cy="8544651"/>
          </a:xfrm>
          <a:custGeom>
            <a:avLst/>
            <a:gdLst/>
            <a:ahLst/>
            <a:cxnLst/>
            <a:rect r="r" b="b" t="t" l="l"/>
            <a:pathLst>
              <a:path h="8544651" w="8544651">
                <a:moveTo>
                  <a:pt x="0" y="0"/>
                </a:moveTo>
                <a:lnTo>
                  <a:pt x="8544651" y="0"/>
                </a:lnTo>
                <a:lnTo>
                  <a:pt x="8544651" y="8544650"/>
                </a:lnTo>
                <a:lnTo>
                  <a:pt x="0" y="854465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5400649" y="3609369"/>
            <a:ext cx="12028402" cy="11537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7547"/>
              </a:lnSpc>
              <a:spcBef>
                <a:spcPct val="0"/>
              </a:spcBef>
            </a:pPr>
            <a:r>
              <a:rPr lang="en-US" b="true" sz="7547" spc="-249">
                <a:solidFill>
                  <a:srgbClr val="1971E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Kecukupan Sumber Daya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393794" y="468310"/>
            <a:ext cx="3211019" cy="780908"/>
          </a:xfrm>
          <a:custGeom>
            <a:avLst/>
            <a:gdLst/>
            <a:ahLst/>
            <a:cxnLst/>
            <a:rect r="r" b="b" t="t" l="l"/>
            <a:pathLst>
              <a:path h="780908" w="3211019">
                <a:moveTo>
                  <a:pt x="0" y="0"/>
                </a:moveTo>
                <a:lnTo>
                  <a:pt x="3211019" y="0"/>
                </a:lnTo>
                <a:lnTo>
                  <a:pt x="3211019" y="780907"/>
                </a:lnTo>
                <a:lnTo>
                  <a:pt x="0" y="78090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-157767" r="0" b="-153423"/>
            </a:stretch>
          </a:blipFill>
        </p:spPr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377313" y="3792447"/>
            <a:ext cx="10236981" cy="10236981"/>
          </a:xfrm>
          <a:custGeom>
            <a:avLst/>
            <a:gdLst/>
            <a:ahLst/>
            <a:cxnLst/>
            <a:rect r="r" b="b" t="t" l="l"/>
            <a:pathLst>
              <a:path h="10236981" w="10236981">
                <a:moveTo>
                  <a:pt x="0" y="0"/>
                </a:moveTo>
                <a:lnTo>
                  <a:pt x="10236982" y="0"/>
                </a:lnTo>
                <a:lnTo>
                  <a:pt x="10236982" y="10236981"/>
                </a:lnTo>
                <a:lnTo>
                  <a:pt x="0" y="102369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570643" y="-4550148"/>
            <a:ext cx="10236981" cy="10236981"/>
          </a:xfrm>
          <a:custGeom>
            <a:avLst/>
            <a:gdLst/>
            <a:ahLst/>
            <a:cxnLst/>
            <a:rect r="r" b="b" t="t" l="l"/>
            <a:pathLst>
              <a:path h="10236981" w="10236981">
                <a:moveTo>
                  <a:pt x="0" y="0"/>
                </a:moveTo>
                <a:lnTo>
                  <a:pt x="10236982" y="0"/>
                </a:lnTo>
                <a:lnTo>
                  <a:pt x="10236982" y="10236981"/>
                </a:lnTo>
                <a:lnTo>
                  <a:pt x="0" y="102369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234552" y="858764"/>
            <a:ext cx="1359492" cy="339873"/>
          </a:xfrm>
          <a:custGeom>
            <a:avLst/>
            <a:gdLst/>
            <a:ahLst/>
            <a:cxnLst/>
            <a:rect r="r" b="b" t="t" l="l"/>
            <a:pathLst>
              <a:path h="339873" w="1359492">
                <a:moveTo>
                  <a:pt x="0" y="0"/>
                </a:moveTo>
                <a:lnTo>
                  <a:pt x="1359492" y="0"/>
                </a:lnTo>
                <a:lnTo>
                  <a:pt x="1359492" y="339872"/>
                </a:lnTo>
                <a:lnTo>
                  <a:pt x="0" y="3398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328637" y="9088364"/>
            <a:ext cx="1359492" cy="339873"/>
          </a:xfrm>
          <a:custGeom>
            <a:avLst/>
            <a:gdLst/>
            <a:ahLst/>
            <a:cxnLst/>
            <a:rect r="r" b="b" t="t" l="l"/>
            <a:pathLst>
              <a:path h="339873" w="1359492">
                <a:moveTo>
                  <a:pt x="0" y="0"/>
                </a:moveTo>
                <a:lnTo>
                  <a:pt x="1359492" y="0"/>
                </a:lnTo>
                <a:lnTo>
                  <a:pt x="1359492" y="339872"/>
                </a:lnTo>
                <a:lnTo>
                  <a:pt x="0" y="3398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298318" y="3931190"/>
            <a:ext cx="8544651" cy="8544651"/>
          </a:xfrm>
          <a:custGeom>
            <a:avLst/>
            <a:gdLst/>
            <a:ahLst/>
            <a:cxnLst/>
            <a:rect r="r" b="b" t="t" l="l"/>
            <a:pathLst>
              <a:path h="8544651" w="8544651">
                <a:moveTo>
                  <a:pt x="0" y="0"/>
                </a:moveTo>
                <a:lnTo>
                  <a:pt x="8544651" y="0"/>
                </a:lnTo>
                <a:lnTo>
                  <a:pt x="8544651" y="8544650"/>
                </a:lnTo>
                <a:lnTo>
                  <a:pt x="0" y="85446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93794" y="468310"/>
            <a:ext cx="3211019" cy="780908"/>
          </a:xfrm>
          <a:custGeom>
            <a:avLst/>
            <a:gdLst/>
            <a:ahLst/>
            <a:cxnLst/>
            <a:rect r="r" b="b" t="t" l="l"/>
            <a:pathLst>
              <a:path h="780908" w="3211019">
                <a:moveTo>
                  <a:pt x="0" y="0"/>
                </a:moveTo>
                <a:lnTo>
                  <a:pt x="3211019" y="0"/>
                </a:lnTo>
                <a:lnTo>
                  <a:pt x="3211019" y="780907"/>
                </a:lnTo>
                <a:lnTo>
                  <a:pt x="0" y="78090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-157767" r="0" b="-153423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93794" y="420685"/>
            <a:ext cx="8472928" cy="4557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752"/>
              </a:lnSpc>
            </a:pPr>
            <a:r>
              <a:rPr lang="en-US" b="true" sz="2680" spc="-93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4.1 Sumber Daya Manusia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676639" y="9088037"/>
            <a:ext cx="3211019" cy="780908"/>
          </a:xfrm>
          <a:custGeom>
            <a:avLst/>
            <a:gdLst/>
            <a:ahLst/>
            <a:cxnLst/>
            <a:rect r="r" b="b" t="t" l="l"/>
            <a:pathLst>
              <a:path h="780908" w="3211019">
                <a:moveTo>
                  <a:pt x="0" y="0"/>
                </a:moveTo>
                <a:lnTo>
                  <a:pt x="3211019" y="0"/>
                </a:lnTo>
                <a:lnTo>
                  <a:pt x="3211019" y="780908"/>
                </a:lnTo>
                <a:lnTo>
                  <a:pt x="0" y="78090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-157767" r="0" b="-153423"/>
            </a:stretch>
          </a:blipFill>
        </p:spPr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393484" y="392688"/>
            <a:ext cx="9458838" cy="8095731"/>
          </a:xfrm>
          <a:prstGeom prst="rect">
            <a:avLst/>
          </a:prstGeom>
        </p:spPr>
      </p:pic>
      <p:sp>
        <p:nvSpPr>
          <p:cNvPr name="TextBox 11" id="11"/>
          <p:cNvSpPr txBox="true"/>
          <p:nvPr/>
        </p:nvSpPr>
        <p:spPr>
          <a:xfrm rot="0">
            <a:off x="10289916" y="1846710"/>
            <a:ext cx="2097270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Staff NSB: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289916" y="2283233"/>
            <a:ext cx="5936234" cy="2279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39749" indent="-269875" lvl="1">
              <a:lnSpc>
                <a:spcPts val="4624"/>
              </a:lnSpc>
              <a:buAutoNum type="arabicPeriod" startAt="1"/>
            </a:pP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FEBBY FERDIANA S;</a:t>
            </a:r>
          </a:p>
          <a:p>
            <a:pPr algn="just" marL="539749" indent="-269875" lvl="1">
              <a:lnSpc>
                <a:spcPts val="4624"/>
              </a:lnSpc>
              <a:buAutoNum type="arabicPeriod" startAt="1"/>
            </a:pP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ESA ISTAWA AL HAKIM;</a:t>
            </a:r>
          </a:p>
          <a:p>
            <a:pPr algn="just" marL="539749" indent="-269875" lvl="1">
              <a:lnSpc>
                <a:spcPts val="4624"/>
              </a:lnSpc>
              <a:buAutoNum type="arabicPeriod" startAt="1"/>
            </a:pP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NISA BASYARIAH;</a:t>
            </a:r>
          </a:p>
          <a:p>
            <a:pPr algn="just" marL="539749" indent="-269875" lvl="1">
              <a:lnSpc>
                <a:spcPts val="4624"/>
              </a:lnSpc>
              <a:buAutoNum type="arabicPeriod" startAt="1"/>
            </a:pP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ERICA YOLA PRAMANA PUTRI.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5488372" y="4129346"/>
            <a:ext cx="2273443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b="true" sz="2499" spc="-87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( </a:t>
            </a:r>
            <a:r>
              <a:rPr lang="en-US" b="true" sz="2499" spc="-87">
                <a:solidFill>
                  <a:srgbClr val="45A834"/>
                </a:solidFill>
                <a:latin typeface="Garet Bold"/>
                <a:ea typeface="Garet Bold"/>
                <a:cs typeface="Garet Bold"/>
                <a:sym typeface="Garet Bold"/>
              </a:rPr>
              <a:t>PJT CDAKB</a:t>
            </a:r>
            <a:r>
              <a:rPr lang="en-US" b="true" sz="2499" spc="-87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 )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298318" y="5639208"/>
            <a:ext cx="4035171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Staff Produksi NSB: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298318" y="6071008"/>
            <a:ext cx="5936234" cy="1117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39749" indent="-269875" lvl="1">
              <a:lnSpc>
                <a:spcPts val="4624"/>
              </a:lnSpc>
              <a:buAutoNum type="arabicPeriod" startAt="1"/>
            </a:pP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DENI BERIANSAH;</a:t>
            </a:r>
          </a:p>
          <a:p>
            <a:pPr algn="just" marL="539749" indent="-269875" lvl="1">
              <a:lnSpc>
                <a:spcPts val="4624"/>
              </a:lnSpc>
              <a:buAutoNum type="arabicPeriod" startAt="1"/>
            </a:pP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MUKHAMMAD SURYA.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5496774" y="6766333"/>
            <a:ext cx="2273443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b="true" sz="2499" spc="-87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( </a:t>
            </a:r>
            <a:r>
              <a:rPr lang="en-US" b="true" sz="2499" spc="-87">
                <a:solidFill>
                  <a:srgbClr val="45A834"/>
                </a:solidFill>
                <a:latin typeface="Garet Bold"/>
                <a:ea typeface="Garet Bold"/>
                <a:cs typeface="Garet Bold"/>
                <a:sym typeface="Garet Bold"/>
              </a:rPr>
              <a:t>PJT CPAKB</a:t>
            </a:r>
            <a:r>
              <a:rPr lang="en-US" b="true" sz="2499" spc="-87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 )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1346953" y="8264933"/>
            <a:ext cx="6414862" cy="860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*PJT telah ditentukan sesuai dengan persyaratan CPAKB dan CDAKB.</a:t>
            </a: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377313" y="3792447"/>
            <a:ext cx="10236981" cy="10236981"/>
          </a:xfrm>
          <a:custGeom>
            <a:avLst/>
            <a:gdLst/>
            <a:ahLst/>
            <a:cxnLst/>
            <a:rect r="r" b="b" t="t" l="l"/>
            <a:pathLst>
              <a:path h="10236981" w="10236981">
                <a:moveTo>
                  <a:pt x="0" y="0"/>
                </a:moveTo>
                <a:lnTo>
                  <a:pt x="10236982" y="0"/>
                </a:lnTo>
                <a:lnTo>
                  <a:pt x="10236982" y="10236981"/>
                </a:lnTo>
                <a:lnTo>
                  <a:pt x="0" y="102369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570643" y="-4550148"/>
            <a:ext cx="10236981" cy="10236981"/>
          </a:xfrm>
          <a:custGeom>
            <a:avLst/>
            <a:gdLst/>
            <a:ahLst/>
            <a:cxnLst/>
            <a:rect r="r" b="b" t="t" l="l"/>
            <a:pathLst>
              <a:path h="10236981" w="10236981">
                <a:moveTo>
                  <a:pt x="0" y="0"/>
                </a:moveTo>
                <a:lnTo>
                  <a:pt x="10236982" y="0"/>
                </a:lnTo>
                <a:lnTo>
                  <a:pt x="10236982" y="10236981"/>
                </a:lnTo>
                <a:lnTo>
                  <a:pt x="0" y="102369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234552" y="858764"/>
            <a:ext cx="1359492" cy="339873"/>
          </a:xfrm>
          <a:custGeom>
            <a:avLst/>
            <a:gdLst/>
            <a:ahLst/>
            <a:cxnLst/>
            <a:rect r="r" b="b" t="t" l="l"/>
            <a:pathLst>
              <a:path h="339873" w="1359492">
                <a:moveTo>
                  <a:pt x="0" y="0"/>
                </a:moveTo>
                <a:lnTo>
                  <a:pt x="1359492" y="0"/>
                </a:lnTo>
                <a:lnTo>
                  <a:pt x="1359492" y="339872"/>
                </a:lnTo>
                <a:lnTo>
                  <a:pt x="0" y="3398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328637" y="9088364"/>
            <a:ext cx="1359492" cy="339873"/>
          </a:xfrm>
          <a:custGeom>
            <a:avLst/>
            <a:gdLst/>
            <a:ahLst/>
            <a:cxnLst/>
            <a:rect r="r" b="b" t="t" l="l"/>
            <a:pathLst>
              <a:path h="339873" w="1359492">
                <a:moveTo>
                  <a:pt x="0" y="0"/>
                </a:moveTo>
                <a:lnTo>
                  <a:pt x="1359492" y="0"/>
                </a:lnTo>
                <a:lnTo>
                  <a:pt x="1359492" y="339872"/>
                </a:lnTo>
                <a:lnTo>
                  <a:pt x="0" y="3398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298318" y="3931190"/>
            <a:ext cx="8544651" cy="8544651"/>
          </a:xfrm>
          <a:custGeom>
            <a:avLst/>
            <a:gdLst/>
            <a:ahLst/>
            <a:cxnLst/>
            <a:rect r="r" b="b" t="t" l="l"/>
            <a:pathLst>
              <a:path h="8544651" w="8544651">
                <a:moveTo>
                  <a:pt x="0" y="0"/>
                </a:moveTo>
                <a:lnTo>
                  <a:pt x="8544651" y="0"/>
                </a:lnTo>
                <a:lnTo>
                  <a:pt x="8544651" y="8544650"/>
                </a:lnTo>
                <a:lnTo>
                  <a:pt x="0" y="85446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93794" y="468310"/>
            <a:ext cx="3211019" cy="780908"/>
          </a:xfrm>
          <a:custGeom>
            <a:avLst/>
            <a:gdLst/>
            <a:ahLst/>
            <a:cxnLst/>
            <a:rect r="r" b="b" t="t" l="l"/>
            <a:pathLst>
              <a:path h="780908" w="3211019">
                <a:moveTo>
                  <a:pt x="0" y="0"/>
                </a:moveTo>
                <a:lnTo>
                  <a:pt x="3211019" y="0"/>
                </a:lnTo>
                <a:lnTo>
                  <a:pt x="3211019" y="780907"/>
                </a:lnTo>
                <a:lnTo>
                  <a:pt x="0" y="78090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-157767" r="0" b="-153423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93794" y="420685"/>
            <a:ext cx="8472928" cy="4557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752"/>
              </a:lnSpc>
            </a:pPr>
            <a:r>
              <a:rPr lang="en-US" b="true" sz="2680" spc="-93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4.1 Sumber Daya Manusia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676639" y="9088037"/>
            <a:ext cx="3211019" cy="780908"/>
          </a:xfrm>
          <a:custGeom>
            <a:avLst/>
            <a:gdLst/>
            <a:ahLst/>
            <a:cxnLst/>
            <a:rect r="r" b="b" t="t" l="l"/>
            <a:pathLst>
              <a:path h="780908" w="3211019">
                <a:moveTo>
                  <a:pt x="0" y="0"/>
                </a:moveTo>
                <a:lnTo>
                  <a:pt x="3211019" y="0"/>
                </a:lnTo>
                <a:lnTo>
                  <a:pt x="3211019" y="780908"/>
                </a:lnTo>
                <a:lnTo>
                  <a:pt x="0" y="78090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-157767" r="0" b="-153423"/>
            </a:stretch>
          </a:blipFill>
        </p:spPr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-138738" y="998349"/>
            <a:ext cx="9824137" cy="5588196"/>
          </a:xfrm>
          <a:prstGeom prst="rect">
            <a:avLst/>
          </a:prstGeom>
        </p:spPr>
      </p:pic>
      <p:sp>
        <p:nvSpPr>
          <p:cNvPr name="TextBox 11" id="11"/>
          <p:cNvSpPr txBox="true"/>
          <p:nvPr/>
        </p:nvSpPr>
        <p:spPr>
          <a:xfrm rot="0">
            <a:off x="676639" y="1307697"/>
            <a:ext cx="7292348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 spc="-7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Total Karyawan terkait NSB berdasarkan Pendidikan</a:t>
            </a:r>
          </a:p>
        </p:txBody>
      </p:sp>
      <p:pic>
        <p:nvPicPr>
          <p:cNvPr name="Picture 12" id="12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8255926" y="928953"/>
            <a:ext cx="10656886" cy="5726988"/>
          </a:xfrm>
          <a:prstGeom prst="rect">
            <a:avLst/>
          </a:prstGeom>
        </p:spPr>
      </p:pic>
      <p:sp>
        <p:nvSpPr>
          <p:cNvPr name="TextBox 13" id="13"/>
          <p:cNvSpPr txBox="true"/>
          <p:nvPr/>
        </p:nvSpPr>
        <p:spPr>
          <a:xfrm rot="0">
            <a:off x="9144000" y="1307697"/>
            <a:ext cx="7292348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 spc="-7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Total Karyawan terkait NSB berdasarkan Usia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025509" y="6264744"/>
            <a:ext cx="10236981" cy="10236981"/>
          </a:xfrm>
          <a:custGeom>
            <a:avLst/>
            <a:gdLst/>
            <a:ahLst/>
            <a:cxnLst/>
            <a:rect r="r" b="b" t="t" l="l"/>
            <a:pathLst>
              <a:path h="10236981" w="10236981">
                <a:moveTo>
                  <a:pt x="0" y="0"/>
                </a:moveTo>
                <a:lnTo>
                  <a:pt x="10236982" y="0"/>
                </a:lnTo>
                <a:lnTo>
                  <a:pt x="10236982" y="10236981"/>
                </a:lnTo>
                <a:lnTo>
                  <a:pt x="0" y="102369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881212" y="9258300"/>
            <a:ext cx="21731527" cy="3086100"/>
            <a:chOff x="0" y="0"/>
            <a:chExt cx="572353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723530" cy="812800"/>
            </a:xfrm>
            <a:custGeom>
              <a:avLst/>
              <a:gdLst/>
              <a:ahLst/>
              <a:cxnLst/>
              <a:rect r="r" b="b" t="t" l="l"/>
              <a:pathLst>
                <a:path h="812800" w="5723530">
                  <a:moveTo>
                    <a:pt x="0" y="0"/>
                  </a:moveTo>
                  <a:lnTo>
                    <a:pt x="5723530" y="0"/>
                  </a:lnTo>
                  <a:lnTo>
                    <a:pt x="572353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971E7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572353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289342" y="1477894"/>
            <a:ext cx="1359492" cy="339873"/>
          </a:xfrm>
          <a:custGeom>
            <a:avLst/>
            <a:gdLst/>
            <a:ahLst/>
            <a:cxnLst/>
            <a:rect r="r" b="b" t="t" l="l"/>
            <a:pathLst>
              <a:path h="339873" w="1359492">
                <a:moveTo>
                  <a:pt x="0" y="0"/>
                </a:moveTo>
                <a:lnTo>
                  <a:pt x="1359491" y="0"/>
                </a:lnTo>
                <a:lnTo>
                  <a:pt x="1359491" y="339873"/>
                </a:lnTo>
                <a:lnTo>
                  <a:pt x="0" y="3398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553351" y="8460677"/>
            <a:ext cx="1359492" cy="339873"/>
          </a:xfrm>
          <a:custGeom>
            <a:avLst/>
            <a:gdLst/>
            <a:ahLst/>
            <a:cxnLst/>
            <a:rect r="r" b="b" t="t" l="l"/>
            <a:pathLst>
              <a:path h="339873" w="1359492">
                <a:moveTo>
                  <a:pt x="0" y="0"/>
                </a:moveTo>
                <a:lnTo>
                  <a:pt x="1359492" y="0"/>
                </a:lnTo>
                <a:lnTo>
                  <a:pt x="1359492" y="339873"/>
                </a:lnTo>
                <a:lnTo>
                  <a:pt x="0" y="3398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aphicFrame>
        <p:nvGraphicFramePr>
          <p:cNvPr name="Table 8" id="8"/>
          <p:cNvGraphicFramePr>
            <a:graphicFrameLocks noGrp="true"/>
          </p:cNvGraphicFramePr>
          <p:nvPr/>
        </p:nvGraphicFramePr>
        <p:xfrm>
          <a:off x="1075085" y="3086100"/>
          <a:ext cx="16137831" cy="4114800"/>
        </p:xfrm>
        <a:graphic>
          <a:graphicData uri="http://schemas.openxmlformats.org/drawingml/2006/table">
            <a:tbl>
              <a:tblPr/>
              <a:tblGrid>
                <a:gridCol w="7854151"/>
                <a:gridCol w="8283680"/>
              </a:tblGrid>
              <a:tr h="102870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 b="true">
                          <a:solidFill>
                            <a:srgbClr val="000000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Isu RTM Sebelumnya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9E4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b="true">
                          <a:solidFill>
                            <a:srgbClr val="000000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Update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9E4"/>
                    </a:solidFill>
                  </a:tcPr>
                </a:tc>
              </a:tr>
              <a:tr h="102870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-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-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870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-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-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870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-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-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TextBox 9" id="9"/>
          <p:cNvSpPr txBox="true"/>
          <p:nvPr/>
        </p:nvSpPr>
        <p:spPr>
          <a:xfrm rot="0">
            <a:off x="3006552" y="952093"/>
            <a:ext cx="12274897" cy="1381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40"/>
              </a:lnSpc>
              <a:spcBef>
                <a:spcPct val="0"/>
              </a:spcBef>
            </a:pPr>
            <a:r>
              <a:rPr lang="en-US" b="true" sz="4940" spc="-163">
                <a:solidFill>
                  <a:srgbClr val="1971E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Tindak Lanj</a:t>
            </a:r>
            <a:r>
              <a:rPr lang="en-US" b="true" sz="4940" spc="-163">
                <a:solidFill>
                  <a:srgbClr val="1971E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ut Rapat Tinjauan Manajemen Sebelumnya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984552" y="7581202"/>
            <a:ext cx="7957207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*Belum terdapat tinjauan manajemen sebelumnya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6600772" y="593480"/>
            <a:ext cx="1224286" cy="1224286"/>
          </a:xfrm>
          <a:custGeom>
            <a:avLst/>
            <a:gdLst/>
            <a:ahLst/>
            <a:cxnLst/>
            <a:rect r="r" b="b" t="t" l="l"/>
            <a:pathLst>
              <a:path h="1224286" w="1224286">
                <a:moveTo>
                  <a:pt x="0" y="0"/>
                </a:moveTo>
                <a:lnTo>
                  <a:pt x="1224287" y="0"/>
                </a:lnTo>
                <a:lnTo>
                  <a:pt x="1224287" y="1224287"/>
                </a:lnTo>
                <a:lnTo>
                  <a:pt x="0" y="12242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028700" y="8240159"/>
            <a:ext cx="3211019" cy="780908"/>
          </a:xfrm>
          <a:custGeom>
            <a:avLst/>
            <a:gdLst/>
            <a:ahLst/>
            <a:cxnLst/>
            <a:rect r="r" b="b" t="t" l="l"/>
            <a:pathLst>
              <a:path h="780908" w="3211019">
                <a:moveTo>
                  <a:pt x="0" y="0"/>
                </a:moveTo>
                <a:lnTo>
                  <a:pt x="3211019" y="0"/>
                </a:lnTo>
                <a:lnTo>
                  <a:pt x="3211019" y="780908"/>
                </a:lnTo>
                <a:lnTo>
                  <a:pt x="0" y="78090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-157767" r="0" b="-153423"/>
            </a:stretch>
          </a:blipFill>
        </p:spPr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377313" y="3792447"/>
            <a:ext cx="10236981" cy="10236981"/>
          </a:xfrm>
          <a:custGeom>
            <a:avLst/>
            <a:gdLst/>
            <a:ahLst/>
            <a:cxnLst/>
            <a:rect r="r" b="b" t="t" l="l"/>
            <a:pathLst>
              <a:path h="10236981" w="10236981">
                <a:moveTo>
                  <a:pt x="0" y="0"/>
                </a:moveTo>
                <a:lnTo>
                  <a:pt x="10236982" y="0"/>
                </a:lnTo>
                <a:lnTo>
                  <a:pt x="10236982" y="10236981"/>
                </a:lnTo>
                <a:lnTo>
                  <a:pt x="0" y="102369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570643" y="-4550148"/>
            <a:ext cx="10236981" cy="10236981"/>
          </a:xfrm>
          <a:custGeom>
            <a:avLst/>
            <a:gdLst/>
            <a:ahLst/>
            <a:cxnLst/>
            <a:rect r="r" b="b" t="t" l="l"/>
            <a:pathLst>
              <a:path h="10236981" w="10236981">
                <a:moveTo>
                  <a:pt x="0" y="0"/>
                </a:moveTo>
                <a:lnTo>
                  <a:pt x="10236982" y="0"/>
                </a:lnTo>
                <a:lnTo>
                  <a:pt x="10236982" y="10236981"/>
                </a:lnTo>
                <a:lnTo>
                  <a:pt x="0" y="102369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234552" y="858764"/>
            <a:ext cx="1359492" cy="339873"/>
          </a:xfrm>
          <a:custGeom>
            <a:avLst/>
            <a:gdLst/>
            <a:ahLst/>
            <a:cxnLst/>
            <a:rect r="r" b="b" t="t" l="l"/>
            <a:pathLst>
              <a:path h="339873" w="1359492">
                <a:moveTo>
                  <a:pt x="0" y="0"/>
                </a:moveTo>
                <a:lnTo>
                  <a:pt x="1359492" y="0"/>
                </a:lnTo>
                <a:lnTo>
                  <a:pt x="1359492" y="339872"/>
                </a:lnTo>
                <a:lnTo>
                  <a:pt x="0" y="3398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328637" y="9088364"/>
            <a:ext cx="1359492" cy="339873"/>
          </a:xfrm>
          <a:custGeom>
            <a:avLst/>
            <a:gdLst/>
            <a:ahLst/>
            <a:cxnLst/>
            <a:rect r="r" b="b" t="t" l="l"/>
            <a:pathLst>
              <a:path h="339873" w="1359492">
                <a:moveTo>
                  <a:pt x="0" y="0"/>
                </a:moveTo>
                <a:lnTo>
                  <a:pt x="1359492" y="0"/>
                </a:lnTo>
                <a:lnTo>
                  <a:pt x="1359492" y="339872"/>
                </a:lnTo>
                <a:lnTo>
                  <a:pt x="0" y="3398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298318" y="3931190"/>
            <a:ext cx="8544651" cy="8544651"/>
          </a:xfrm>
          <a:custGeom>
            <a:avLst/>
            <a:gdLst/>
            <a:ahLst/>
            <a:cxnLst/>
            <a:rect r="r" b="b" t="t" l="l"/>
            <a:pathLst>
              <a:path h="8544651" w="8544651">
                <a:moveTo>
                  <a:pt x="0" y="0"/>
                </a:moveTo>
                <a:lnTo>
                  <a:pt x="8544651" y="0"/>
                </a:lnTo>
                <a:lnTo>
                  <a:pt x="8544651" y="8544650"/>
                </a:lnTo>
                <a:lnTo>
                  <a:pt x="0" y="85446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93794" y="468310"/>
            <a:ext cx="3211019" cy="780908"/>
          </a:xfrm>
          <a:custGeom>
            <a:avLst/>
            <a:gdLst/>
            <a:ahLst/>
            <a:cxnLst/>
            <a:rect r="r" b="b" t="t" l="l"/>
            <a:pathLst>
              <a:path h="780908" w="3211019">
                <a:moveTo>
                  <a:pt x="0" y="0"/>
                </a:moveTo>
                <a:lnTo>
                  <a:pt x="3211019" y="0"/>
                </a:lnTo>
                <a:lnTo>
                  <a:pt x="3211019" y="780907"/>
                </a:lnTo>
                <a:lnTo>
                  <a:pt x="0" y="78090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-157767" r="0" b="-153423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93794" y="420685"/>
            <a:ext cx="8472928" cy="4557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752"/>
              </a:lnSpc>
            </a:pPr>
            <a:r>
              <a:rPr lang="en-US" b="true" sz="2680" spc="-93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4.1 Sumber Daya Manusia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676639" y="9088037"/>
            <a:ext cx="3211019" cy="780908"/>
          </a:xfrm>
          <a:custGeom>
            <a:avLst/>
            <a:gdLst/>
            <a:ahLst/>
            <a:cxnLst/>
            <a:rect r="r" b="b" t="t" l="l"/>
            <a:pathLst>
              <a:path h="780908" w="3211019">
                <a:moveTo>
                  <a:pt x="0" y="0"/>
                </a:moveTo>
                <a:lnTo>
                  <a:pt x="3211019" y="0"/>
                </a:lnTo>
                <a:lnTo>
                  <a:pt x="3211019" y="780908"/>
                </a:lnTo>
                <a:lnTo>
                  <a:pt x="0" y="78090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-157767" r="0" b="-153423"/>
            </a:stretch>
          </a:blipFill>
        </p:spPr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377313" y="3792447"/>
            <a:ext cx="10236981" cy="10236981"/>
          </a:xfrm>
          <a:custGeom>
            <a:avLst/>
            <a:gdLst/>
            <a:ahLst/>
            <a:cxnLst/>
            <a:rect r="r" b="b" t="t" l="l"/>
            <a:pathLst>
              <a:path h="10236981" w="10236981">
                <a:moveTo>
                  <a:pt x="0" y="0"/>
                </a:moveTo>
                <a:lnTo>
                  <a:pt x="10236982" y="0"/>
                </a:lnTo>
                <a:lnTo>
                  <a:pt x="10236982" y="10236981"/>
                </a:lnTo>
                <a:lnTo>
                  <a:pt x="0" y="102369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570643" y="-4550148"/>
            <a:ext cx="10236981" cy="10236981"/>
          </a:xfrm>
          <a:custGeom>
            <a:avLst/>
            <a:gdLst/>
            <a:ahLst/>
            <a:cxnLst/>
            <a:rect r="r" b="b" t="t" l="l"/>
            <a:pathLst>
              <a:path h="10236981" w="10236981">
                <a:moveTo>
                  <a:pt x="0" y="0"/>
                </a:moveTo>
                <a:lnTo>
                  <a:pt x="10236982" y="0"/>
                </a:lnTo>
                <a:lnTo>
                  <a:pt x="10236982" y="10236981"/>
                </a:lnTo>
                <a:lnTo>
                  <a:pt x="0" y="102369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234552" y="858764"/>
            <a:ext cx="1359492" cy="339873"/>
          </a:xfrm>
          <a:custGeom>
            <a:avLst/>
            <a:gdLst/>
            <a:ahLst/>
            <a:cxnLst/>
            <a:rect r="r" b="b" t="t" l="l"/>
            <a:pathLst>
              <a:path h="339873" w="1359492">
                <a:moveTo>
                  <a:pt x="0" y="0"/>
                </a:moveTo>
                <a:lnTo>
                  <a:pt x="1359492" y="0"/>
                </a:lnTo>
                <a:lnTo>
                  <a:pt x="1359492" y="339872"/>
                </a:lnTo>
                <a:lnTo>
                  <a:pt x="0" y="3398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328637" y="9088364"/>
            <a:ext cx="1359492" cy="339873"/>
          </a:xfrm>
          <a:custGeom>
            <a:avLst/>
            <a:gdLst/>
            <a:ahLst/>
            <a:cxnLst/>
            <a:rect r="r" b="b" t="t" l="l"/>
            <a:pathLst>
              <a:path h="339873" w="1359492">
                <a:moveTo>
                  <a:pt x="0" y="0"/>
                </a:moveTo>
                <a:lnTo>
                  <a:pt x="1359492" y="0"/>
                </a:lnTo>
                <a:lnTo>
                  <a:pt x="1359492" y="339872"/>
                </a:lnTo>
                <a:lnTo>
                  <a:pt x="0" y="3398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298318" y="3931190"/>
            <a:ext cx="8544651" cy="8544651"/>
          </a:xfrm>
          <a:custGeom>
            <a:avLst/>
            <a:gdLst/>
            <a:ahLst/>
            <a:cxnLst/>
            <a:rect r="r" b="b" t="t" l="l"/>
            <a:pathLst>
              <a:path h="8544651" w="8544651">
                <a:moveTo>
                  <a:pt x="0" y="0"/>
                </a:moveTo>
                <a:lnTo>
                  <a:pt x="8544651" y="0"/>
                </a:lnTo>
                <a:lnTo>
                  <a:pt x="8544651" y="8544650"/>
                </a:lnTo>
                <a:lnTo>
                  <a:pt x="0" y="85446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93794" y="468310"/>
            <a:ext cx="3211019" cy="780908"/>
          </a:xfrm>
          <a:custGeom>
            <a:avLst/>
            <a:gdLst/>
            <a:ahLst/>
            <a:cxnLst/>
            <a:rect r="r" b="b" t="t" l="l"/>
            <a:pathLst>
              <a:path h="780908" w="3211019">
                <a:moveTo>
                  <a:pt x="0" y="0"/>
                </a:moveTo>
                <a:lnTo>
                  <a:pt x="3211019" y="0"/>
                </a:lnTo>
                <a:lnTo>
                  <a:pt x="3211019" y="780907"/>
                </a:lnTo>
                <a:lnTo>
                  <a:pt x="0" y="78090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-157767" r="0" b="-153423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93794" y="420685"/>
            <a:ext cx="8954375" cy="4557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752"/>
              </a:lnSpc>
            </a:pPr>
            <a:r>
              <a:rPr lang="en-US" b="true" sz="2680" spc="-93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4.2 Sumber Daya Peralatan dan Mesin - Nursing Bed</a:t>
            </a:r>
          </a:p>
        </p:txBody>
      </p:sp>
      <p:graphicFrame>
        <p:nvGraphicFramePr>
          <p:cNvPr name="Object 9" id="9"/>
          <p:cNvGraphicFramePr/>
          <p:nvPr/>
        </p:nvGraphicFramePr>
        <p:xfrm>
          <a:off x="2222688" y="1795631"/>
          <a:ext cx="4200525" cy="7124700"/>
        </p:xfrm>
        <a:graphic>
          <a:graphicData uri="http://schemas.openxmlformats.org/presentationml/2006/ole">
            <p:oleObj imgW="5626100" imgH="8547100" r:id="rId10" progId="Excel.Sheet.12" name="Worksheet">
              <p:embed/>
              <p:pic>
                <p:nvPicPr>
                  <p:cNvPr name="" id="0"/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270000" y="1270000"/>
                    <a:ext cx="1270000" cy="1270000"/>
                  </a:xfrm>
                  <a:prstGeom prst="rect"/>
                </p:spPr>
              </p:pic>
            </p:oleObj>
          </a:graphicData>
        </a:graphic>
      </p:graphicFrame>
      <p:graphicFrame>
        <p:nvGraphicFramePr>
          <p:cNvPr name="Object 10" id="10"/>
          <p:cNvGraphicFramePr/>
          <p:nvPr/>
        </p:nvGraphicFramePr>
        <p:xfrm>
          <a:off x="9838284" y="1795631"/>
          <a:ext cx="4200525" cy="3352800"/>
        </p:xfrm>
        <a:graphic>
          <a:graphicData uri="http://schemas.openxmlformats.org/presentationml/2006/ole">
            <p:oleObj imgW="5029200" imgH="4191000" r:id="rId12" progId="Excel.Sheet.12" name="Worksheet">
              <p:embed/>
              <p:pic>
                <p:nvPicPr>
                  <p:cNvPr name="" id="0"/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270000" y="1270000"/>
                    <a:ext cx="1270000" cy="1270000"/>
                  </a:xfrm>
                  <a:prstGeom prst="rect"/>
                </p:spPr>
              </p:pic>
            </p:oleObj>
          </a:graphicData>
        </a:graphic>
      </p:graphicFrame>
      <p:pic>
        <p:nvPicPr>
          <p:cNvPr name="Picture 11" id="11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9563298" y="4638497"/>
            <a:ext cx="6060031" cy="5300849"/>
          </a:xfrm>
          <a:prstGeom prst="rect">
            <a:avLst/>
          </a:prstGeom>
        </p:spPr>
      </p:pic>
      <p:sp>
        <p:nvSpPr>
          <p:cNvPr name="Freeform 12" id="12"/>
          <p:cNvSpPr/>
          <p:nvPr/>
        </p:nvSpPr>
        <p:spPr>
          <a:xfrm flipH="false" flipV="false" rot="0">
            <a:off x="676639" y="9088037"/>
            <a:ext cx="3211019" cy="780908"/>
          </a:xfrm>
          <a:custGeom>
            <a:avLst/>
            <a:gdLst/>
            <a:ahLst/>
            <a:cxnLst/>
            <a:rect r="r" b="b" t="t" l="l"/>
            <a:pathLst>
              <a:path h="780908" w="3211019">
                <a:moveTo>
                  <a:pt x="0" y="0"/>
                </a:moveTo>
                <a:lnTo>
                  <a:pt x="3211019" y="0"/>
                </a:lnTo>
                <a:lnTo>
                  <a:pt x="3211019" y="780908"/>
                </a:lnTo>
                <a:lnTo>
                  <a:pt x="0" y="780908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-157767" r="0" b="-153423"/>
            </a:stretch>
          </a:blipFill>
        </p:spPr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959540" y="8099713"/>
            <a:ext cx="10236981" cy="10236981"/>
          </a:xfrm>
          <a:custGeom>
            <a:avLst/>
            <a:gdLst/>
            <a:ahLst/>
            <a:cxnLst/>
            <a:rect r="r" b="b" t="t" l="l"/>
            <a:pathLst>
              <a:path h="10236981" w="10236981">
                <a:moveTo>
                  <a:pt x="0" y="0"/>
                </a:moveTo>
                <a:lnTo>
                  <a:pt x="10236981" y="0"/>
                </a:lnTo>
                <a:lnTo>
                  <a:pt x="10236981" y="10236981"/>
                </a:lnTo>
                <a:lnTo>
                  <a:pt x="0" y="102369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3726785" y="5726047"/>
            <a:ext cx="8937345" cy="8937345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9AB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2467872" y="0"/>
            <a:ext cx="5727586" cy="5727586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9AB">
                <a:alpha val="24706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8464254" y="858764"/>
            <a:ext cx="1359492" cy="339873"/>
          </a:xfrm>
          <a:custGeom>
            <a:avLst/>
            <a:gdLst/>
            <a:ahLst/>
            <a:cxnLst/>
            <a:rect r="r" b="b" t="t" l="l"/>
            <a:pathLst>
              <a:path h="339873" w="1359492">
                <a:moveTo>
                  <a:pt x="0" y="0"/>
                </a:moveTo>
                <a:lnTo>
                  <a:pt x="1359492" y="0"/>
                </a:lnTo>
                <a:lnTo>
                  <a:pt x="1359492" y="339872"/>
                </a:lnTo>
                <a:lnTo>
                  <a:pt x="0" y="3398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1596580" y="9043398"/>
            <a:ext cx="1359492" cy="339873"/>
          </a:xfrm>
          <a:custGeom>
            <a:avLst/>
            <a:gdLst/>
            <a:ahLst/>
            <a:cxnLst/>
            <a:rect r="r" b="b" t="t" l="l"/>
            <a:pathLst>
              <a:path h="339873" w="1359492">
                <a:moveTo>
                  <a:pt x="0" y="0"/>
                </a:moveTo>
                <a:lnTo>
                  <a:pt x="1359492" y="0"/>
                </a:lnTo>
                <a:lnTo>
                  <a:pt x="1359492" y="339873"/>
                </a:lnTo>
                <a:lnTo>
                  <a:pt x="0" y="3398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6608884" y="548220"/>
            <a:ext cx="1300833" cy="1300833"/>
          </a:xfrm>
          <a:custGeom>
            <a:avLst/>
            <a:gdLst/>
            <a:ahLst/>
            <a:cxnLst/>
            <a:rect r="r" b="b" t="t" l="l"/>
            <a:pathLst>
              <a:path h="1300833" w="1300833">
                <a:moveTo>
                  <a:pt x="0" y="0"/>
                </a:moveTo>
                <a:lnTo>
                  <a:pt x="1300832" y="0"/>
                </a:lnTo>
                <a:lnTo>
                  <a:pt x="1300832" y="1300833"/>
                </a:lnTo>
                <a:lnTo>
                  <a:pt x="0" y="13008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4274343" y="8602363"/>
            <a:ext cx="3211019" cy="780908"/>
          </a:xfrm>
          <a:custGeom>
            <a:avLst/>
            <a:gdLst/>
            <a:ahLst/>
            <a:cxnLst/>
            <a:rect r="r" b="b" t="t" l="l"/>
            <a:pathLst>
              <a:path h="780908" w="3211019">
                <a:moveTo>
                  <a:pt x="0" y="0"/>
                </a:moveTo>
                <a:lnTo>
                  <a:pt x="3211019" y="0"/>
                </a:lnTo>
                <a:lnTo>
                  <a:pt x="3211019" y="780908"/>
                </a:lnTo>
                <a:lnTo>
                  <a:pt x="0" y="78090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-157767" r="0" b="-153423"/>
            </a:stretch>
          </a:blipFill>
        </p:spPr>
      </p:sp>
      <p:graphicFrame>
        <p:nvGraphicFramePr>
          <p:cNvPr name="Table 13" id="13"/>
          <p:cNvGraphicFramePr>
            <a:graphicFrameLocks noGrp="true"/>
          </p:cNvGraphicFramePr>
          <p:nvPr/>
        </p:nvGraphicFramePr>
        <p:xfrm>
          <a:off x="1028700" y="4087887"/>
          <a:ext cx="9951365" cy="3276319"/>
        </p:xfrm>
        <a:graphic>
          <a:graphicData uri="http://schemas.openxmlformats.org/drawingml/2006/table">
            <a:tbl>
              <a:tblPr/>
              <a:tblGrid>
                <a:gridCol w="2405612"/>
                <a:gridCol w="2788523"/>
                <a:gridCol w="2602670"/>
                <a:gridCol w="2154560"/>
              </a:tblGrid>
              <a:tr h="111790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b="true">
                          <a:solidFill>
                            <a:srgbClr val="000000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Departemen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b="true">
                          <a:solidFill>
                            <a:srgbClr val="000000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Analisis Risiko Mutu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b="true">
                          <a:solidFill>
                            <a:srgbClr val="000000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Analisis Risiko K3L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b="true">
                          <a:solidFill>
                            <a:srgbClr val="000000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HIRADC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790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Sales &amp; Marketing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051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Produksi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TextBox 14" id="14"/>
          <p:cNvSpPr txBox="true"/>
          <p:nvPr/>
        </p:nvSpPr>
        <p:spPr>
          <a:xfrm rot="0">
            <a:off x="1028700" y="1498996"/>
            <a:ext cx="10567880" cy="16436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396"/>
              </a:lnSpc>
              <a:spcBef>
                <a:spcPct val="0"/>
              </a:spcBef>
            </a:pPr>
            <a:r>
              <a:rPr lang="en-US" b="true" sz="6396" spc="-211">
                <a:solidFill>
                  <a:srgbClr val="1971E7"/>
                </a:solidFill>
                <a:latin typeface="Garet Bold"/>
                <a:ea typeface="Garet Bold"/>
                <a:cs typeface="Garet Bold"/>
                <a:sym typeface="Garet Bold"/>
              </a:rPr>
              <a:t>Efektivitas Tindakan yang Diambil Terhadap Risiko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4485317" y="5313293"/>
            <a:ext cx="5817860" cy="1908577"/>
            <a:chOff x="0" y="0"/>
            <a:chExt cx="7757147" cy="2544769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073066" cy="1073066"/>
            </a:xfrm>
            <a:custGeom>
              <a:avLst/>
              <a:gdLst/>
              <a:ahLst/>
              <a:cxnLst/>
              <a:rect r="r" b="b" t="t" l="l"/>
              <a:pathLst>
                <a:path h="1073066" w="1073066">
                  <a:moveTo>
                    <a:pt x="0" y="0"/>
                  </a:moveTo>
                  <a:lnTo>
                    <a:pt x="1073066" y="0"/>
                  </a:lnTo>
                  <a:lnTo>
                    <a:pt x="1073066" y="1073066"/>
                  </a:lnTo>
                  <a:lnTo>
                    <a:pt x="0" y="10730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3665157" y="0"/>
              <a:ext cx="1073066" cy="1073066"/>
            </a:xfrm>
            <a:custGeom>
              <a:avLst/>
              <a:gdLst/>
              <a:ahLst/>
              <a:cxnLst/>
              <a:rect r="r" b="b" t="t" l="l"/>
              <a:pathLst>
                <a:path h="1073066" w="1073066">
                  <a:moveTo>
                    <a:pt x="0" y="0"/>
                  </a:moveTo>
                  <a:lnTo>
                    <a:pt x="1073066" y="0"/>
                  </a:lnTo>
                  <a:lnTo>
                    <a:pt x="1073066" y="1073066"/>
                  </a:lnTo>
                  <a:lnTo>
                    <a:pt x="0" y="10730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6684081" y="0"/>
              <a:ext cx="1073066" cy="1073066"/>
            </a:xfrm>
            <a:custGeom>
              <a:avLst/>
              <a:gdLst/>
              <a:ahLst/>
              <a:cxnLst/>
              <a:rect r="r" b="b" t="t" l="l"/>
              <a:pathLst>
                <a:path h="1073066" w="1073066">
                  <a:moveTo>
                    <a:pt x="0" y="0"/>
                  </a:moveTo>
                  <a:lnTo>
                    <a:pt x="1073066" y="0"/>
                  </a:lnTo>
                  <a:lnTo>
                    <a:pt x="1073066" y="1073066"/>
                  </a:lnTo>
                  <a:lnTo>
                    <a:pt x="0" y="10730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1471703"/>
              <a:ext cx="1073066" cy="1073066"/>
            </a:xfrm>
            <a:custGeom>
              <a:avLst/>
              <a:gdLst/>
              <a:ahLst/>
              <a:cxnLst/>
              <a:rect r="r" b="b" t="t" l="l"/>
              <a:pathLst>
                <a:path h="1073066" w="1073066">
                  <a:moveTo>
                    <a:pt x="0" y="0"/>
                  </a:moveTo>
                  <a:lnTo>
                    <a:pt x="1073066" y="0"/>
                  </a:lnTo>
                  <a:lnTo>
                    <a:pt x="1073066" y="1073066"/>
                  </a:lnTo>
                  <a:lnTo>
                    <a:pt x="0" y="10730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3665157" y="1471703"/>
              <a:ext cx="1073066" cy="1073066"/>
            </a:xfrm>
            <a:custGeom>
              <a:avLst/>
              <a:gdLst/>
              <a:ahLst/>
              <a:cxnLst/>
              <a:rect r="r" b="b" t="t" l="l"/>
              <a:pathLst>
                <a:path h="1073066" w="1073066">
                  <a:moveTo>
                    <a:pt x="0" y="0"/>
                  </a:moveTo>
                  <a:lnTo>
                    <a:pt x="1073066" y="0"/>
                  </a:lnTo>
                  <a:lnTo>
                    <a:pt x="1073066" y="1073066"/>
                  </a:lnTo>
                  <a:lnTo>
                    <a:pt x="0" y="10730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6684081" y="1471703"/>
              <a:ext cx="1073066" cy="1073066"/>
            </a:xfrm>
            <a:custGeom>
              <a:avLst/>
              <a:gdLst/>
              <a:ahLst/>
              <a:cxnLst/>
              <a:rect r="r" b="b" t="t" l="l"/>
              <a:pathLst>
                <a:path h="1073066" w="1073066">
                  <a:moveTo>
                    <a:pt x="0" y="0"/>
                  </a:moveTo>
                  <a:lnTo>
                    <a:pt x="1073066" y="0"/>
                  </a:lnTo>
                  <a:lnTo>
                    <a:pt x="1073066" y="1073066"/>
                  </a:lnTo>
                  <a:lnTo>
                    <a:pt x="0" y="10730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133234" y="7589315"/>
            <a:ext cx="10236981" cy="10236981"/>
          </a:xfrm>
          <a:custGeom>
            <a:avLst/>
            <a:gdLst/>
            <a:ahLst/>
            <a:cxnLst/>
            <a:rect r="r" b="b" t="t" l="l"/>
            <a:pathLst>
              <a:path h="10236981" w="10236981">
                <a:moveTo>
                  <a:pt x="0" y="0"/>
                </a:moveTo>
                <a:lnTo>
                  <a:pt x="10236981" y="0"/>
                </a:lnTo>
                <a:lnTo>
                  <a:pt x="10236981" y="10236981"/>
                </a:lnTo>
                <a:lnTo>
                  <a:pt x="0" y="102369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765563" y="-1354217"/>
            <a:ext cx="11833546" cy="11833546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730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8967426" y="312304"/>
            <a:ext cx="9662392" cy="9662392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9920244" y="9511119"/>
            <a:ext cx="1359492" cy="339873"/>
          </a:xfrm>
          <a:custGeom>
            <a:avLst/>
            <a:gdLst/>
            <a:ahLst/>
            <a:cxnLst/>
            <a:rect r="r" b="b" t="t" l="l"/>
            <a:pathLst>
              <a:path h="339873" w="1359492">
                <a:moveTo>
                  <a:pt x="0" y="0"/>
                </a:moveTo>
                <a:lnTo>
                  <a:pt x="1359492" y="0"/>
                </a:lnTo>
                <a:lnTo>
                  <a:pt x="1359492" y="339872"/>
                </a:lnTo>
                <a:lnTo>
                  <a:pt x="0" y="3398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599990" y="1175790"/>
            <a:ext cx="7688010" cy="7688010"/>
          </a:xfrm>
          <a:custGeom>
            <a:avLst/>
            <a:gdLst/>
            <a:ahLst/>
            <a:cxnLst/>
            <a:rect r="r" b="b" t="t" l="l"/>
            <a:pathLst>
              <a:path h="7688010" w="7688010">
                <a:moveTo>
                  <a:pt x="0" y="0"/>
                </a:moveTo>
                <a:lnTo>
                  <a:pt x="7688010" y="0"/>
                </a:lnTo>
                <a:lnTo>
                  <a:pt x="7688010" y="7688010"/>
                </a:lnTo>
                <a:lnTo>
                  <a:pt x="0" y="76880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aphicFrame>
        <p:nvGraphicFramePr>
          <p:cNvPr name="Table 11" id="11"/>
          <p:cNvGraphicFramePr>
            <a:graphicFrameLocks noGrp="true"/>
          </p:cNvGraphicFramePr>
          <p:nvPr/>
        </p:nvGraphicFramePr>
        <p:xfrm>
          <a:off x="1097446" y="3171945"/>
          <a:ext cx="16093108" cy="3695700"/>
        </p:xfrm>
        <a:graphic>
          <a:graphicData uri="http://schemas.openxmlformats.org/drawingml/2006/table">
            <a:tbl>
              <a:tblPr/>
              <a:tblGrid>
                <a:gridCol w="1489646"/>
                <a:gridCol w="10467663"/>
                <a:gridCol w="4135799"/>
              </a:tblGrid>
              <a:tr h="83730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25"/>
                        </a:lnSpc>
                        <a:defRPr/>
                      </a:pPr>
                      <a:r>
                        <a:rPr lang="en-US" sz="1946" b="true">
                          <a:solidFill>
                            <a:srgbClr val="000000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NO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25"/>
                        </a:lnSpc>
                        <a:defRPr/>
                      </a:pPr>
                      <a:r>
                        <a:rPr lang="en-US" sz="1946" b="true">
                          <a:solidFill>
                            <a:srgbClr val="000000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Rekomendasi Perbaikan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25"/>
                        </a:lnSpc>
                        <a:defRPr/>
                      </a:pPr>
                      <a:r>
                        <a:rPr lang="en-US" sz="1946" b="true">
                          <a:solidFill>
                            <a:srgbClr val="000000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PIC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730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25"/>
                        </a:lnSpc>
                        <a:defRPr/>
                      </a:pPr>
                      <a:r>
                        <a:rPr lang="en-US" sz="1946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725"/>
                        </a:lnSpc>
                        <a:defRPr/>
                      </a:pPr>
                      <a:r>
                        <a:rPr lang="en-US" sz="1946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Review atas SOP yang telah ditetapkan agar sesuai dengan persyaratan CDAKB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25"/>
                        </a:lnSpc>
                        <a:defRPr/>
                      </a:pPr>
                      <a:r>
                        <a:rPr lang="en-US" sz="1946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CMS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730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25"/>
                        </a:lnSpc>
                        <a:defRPr/>
                      </a:pPr>
                      <a:r>
                        <a:rPr lang="en-US" sz="1946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2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25"/>
                        </a:lnSpc>
                        <a:defRPr/>
                      </a:pPr>
                      <a:r>
                        <a:rPr lang="en-US" sz="1946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Sosialisasi kembali atas proses yang dilakukan oleh Internal Audit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25"/>
                        </a:lnSpc>
                        <a:defRPr/>
                      </a:pPr>
                      <a:r>
                        <a:rPr lang="en-US" sz="1946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Internal Audit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77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25"/>
                        </a:lnSpc>
                        <a:defRPr/>
                      </a:pPr>
                      <a:r>
                        <a:rPr lang="en-US" sz="1946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3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25"/>
                        </a:lnSpc>
                        <a:defRPr/>
                      </a:pPr>
                      <a:r>
                        <a:rPr lang="en-US" sz="1946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Sosialiasi kembali atas IK yang perlu dilaksanakan dalam pemenuhan CDAKB yang baik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25"/>
                        </a:lnSpc>
                        <a:defRPr/>
                      </a:pPr>
                      <a:r>
                        <a:rPr lang="en-US" sz="1946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NSB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TextBox 12" id="12"/>
          <p:cNvSpPr txBox="true"/>
          <p:nvPr/>
        </p:nvSpPr>
        <p:spPr>
          <a:xfrm rot="0">
            <a:off x="1265919" y="1940720"/>
            <a:ext cx="9249438" cy="717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808"/>
              </a:lnSpc>
            </a:pPr>
            <a:r>
              <a:rPr lang="en-US" b="true" sz="4149" spc="-145">
                <a:solidFill>
                  <a:srgbClr val="1971E7"/>
                </a:solidFill>
                <a:latin typeface="Garet Bold"/>
                <a:ea typeface="Garet Bold"/>
                <a:cs typeface="Garet Bold"/>
                <a:sym typeface="Garet Bold"/>
              </a:rPr>
              <a:t>Peluang untuk Perbaikan Kinerja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676639" y="9088037"/>
            <a:ext cx="3211019" cy="780908"/>
          </a:xfrm>
          <a:custGeom>
            <a:avLst/>
            <a:gdLst/>
            <a:ahLst/>
            <a:cxnLst/>
            <a:rect r="r" b="b" t="t" l="l"/>
            <a:pathLst>
              <a:path h="780908" w="3211019">
                <a:moveTo>
                  <a:pt x="0" y="0"/>
                </a:moveTo>
                <a:lnTo>
                  <a:pt x="3211019" y="0"/>
                </a:lnTo>
                <a:lnTo>
                  <a:pt x="3211019" y="780908"/>
                </a:lnTo>
                <a:lnTo>
                  <a:pt x="0" y="78090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157767" r="0" b="-153423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687970" y="356838"/>
            <a:ext cx="1155899" cy="1155899"/>
          </a:xfrm>
          <a:custGeom>
            <a:avLst/>
            <a:gdLst/>
            <a:ahLst/>
            <a:cxnLst/>
            <a:rect r="r" b="b" t="t" l="l"/>
            <a:pathLst>
              <a:path h="1155899" w="1155899">
                <a:moveTo>
                  <a:pt x="0" y="0"/>
                </a:moveTo>
                <a:lnTo>
                  <a:pt x="1155898" y="0"/>
                </a:lnTo>
                <a:lnTo>
                  <a:pt x="1155898" y="1155899"/>
                </a:lnTo>
                <a:lnTo>
                  <a:pt x="0" y="115589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959540" y="8099713"/>
            <a:ext cx="10236981" cy="10236981"/>
          </a:xfrm>
          <a:custGeom>
            <a:avLst/>
            <a:gdLst/>
            <a:ahLst/>
            <a:cxnLst/>
            <a:rect r="r" b="b" t="t" l="l"/>
            <a:pathLst>
              <a:path h="10236981" w="10236981">
                <a:moveTo>
                  <a:pt x="0" y="0"/>
                </a:moveTo>
                <a:lnTo>
                  <a:pt x="10236981" y="0"/>
                </a:lnTo>
                <a:lnTo>
                  <a:pt x="10236981" y="10236981"/>
                </a:lnTo>
                <a:lnTo>
                  <a:pt x="0" y="102369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3726785" y="5726047"/>
            <a:ext cx="8937345" cy="8937345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9AB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2560414" y="0"/>
            <a:ext cx="5727586" cy="5727586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9AB">
                <a:alpha val="24706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8464254" y="858764"/>
            <a:ext cx="1359492" cy="339873"/>
          </a:xfrm>
          <a:custGeom>
            <a:avLst/>
            <a:gdLst/>
            <a:ahLst/>
            <a:cxnLst/>
            <a:rect r="r" b="b" t="t" l="l"/>
            <a:pathLst>
              <a:path h="339873" w="1359492">
                <a:moveTo>
                  <a:pt x="0" y="0"/>
                </a:moveTo>
                <a:lnTo>
                  <a:pt x="1359492" y="0"/>
                </a:lnTo>
                <a:lnTo>
                  <a:pt x="1359492" y="339872"/>
                </a:lnTo>
                <a:lnTo>
                  <a:pt x="0" y="3398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1596580" y="9043398"/>
            <a:ext cx="1359492" cy="339873"/>
          </a:xfrm>
          <a:custGeom>
            <a:avLst/>
            <a:gdLst/>
            <a:ahLst/>
            <a:cxnLst/>
            <a:rect r="r" b="b" t="t" l="l"/>
            <a:pathLst>
              <a:path h="339873" w="1359492">
                <a:moveTo>
                  <a:pt x="0" y="0"/>
                </a:moveTo>
                <a:lnTo>
                  <a:pt x="1359492" y="0"/>
                </a:lnTo>
                <a:lnTo>
                  <a:pt x="1359492" y="339873"/>
                </a:lnTo>
                <a:lnTo>
                  <a:pt x="0" y="3398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028700" y="1162050"/>
            <a:ext cx="8368770" cy="2450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396"/>
              </a:lnSpc>
              <a:spcBef>
                <a:spcPct val="0"/>
              </a:spcBef>
            </a:pPr>
            <a:r>
              <a:rPr lang="en-US" b="true" sz="6396" spc="-211">
                <a:solidFill>
                  <a:srgbClr val="1971E7"/>
                </a:solidFill>
                <a:latin typeface="Garet Bold"/>
                <a:ea typeface="Garet Bold"/>
                <a:cs typeface="Garet Bold"/>
                <a:sym typeface="Garet Bold"/>
              </a:rPr>
              <a:t>Persy</a:t>
            </a:r>
            <a:r>
              <a:rPr lang="en-US" b="true" sz="6396" spc="-211">
                <a:solidFill>
                  <a:srgbClr val="1971E7"/>
                </a:solidFill>
                <a:latin typeface="Garet Bold"/>
                <a:ea typeface="Garet Bold"/>
                <a:cs typeface="Garet Bold"/>
                <a:sym typeface="Garet Bold"/>
              </a:rPr>
              <a:t>aratan Regulasi Baru atau yang Direvisi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4274343" y="8602363"/>
            <a:ext cx="3211019" cy="780908"/>
          </a:xfrm>
          <a:custGeom>
            <a:avLst/>
            <a:gdLst/>
            <a:ahLst/>
            <a:cxnLst/>
            <a:rect r="r" b="b" t="t" l="l"/>
            <a:pathLst>
              <a:path h="780908" w="3211019">
                <a:moveTo>
                  <a:pt x="0" y="0"/>
                </a:moveTo>
                <a:lnTo>
                  <a:pt x="3211019" y="0"/>
                </a:lnTo>
                <a:lnTo>
                  <a:pt x="3211019" y="780908"/>
                </a:lnTo>
                <a:lnTo>
                  <a:pt x="0" y="78090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157767" r="0" b="-153423"/>
            </a:stretch>
          </a:blipFill>
        </p:spPr>
      </p:sp>
      <p:graphicFrame>
        <p:nvGraphicFramePr>
          <p:cNvPr name="Table 13" id="13"/>
          <p:cNvGraphicFramePr>
            <a:graphicFrameLocks noGrp="true"/>
          </p:cNvGraphicFramePr>
          <p:nvPr/>
        </p:nvGraphicFramePr>
        <p:xfrm>
          <a:off x="1888238" y="4734336"/>
          <a:ext cx="14511525" cy="1695450"/>
        </p:xfrm>
        <a:graphic>
          <a:graphicData uri="http://schemas.openxmlformats.org/drawingml/2006/table">
            <a:tbl>
              <a:tblPr/>
              <a:tblGrid>
                <a:gridCol w="14511525"/>
              </a:tblGrid>
              <a:tr h="77422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25"/>
                        </a:lnSpc>
                        <a:defRPr/>
                      </a:pPr>
                      <a:r>
                        <a:rPr lang="en-US" sz="1946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PERATURAN MENTERI KESEHATAN REPUBLIK INDONESIA NOMOR 4 TAHUN 2014 - CDAKB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422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25"/>
                        </a:lnSpc>
                        <a:defRPr/>
                      </a:pPr>
                      <a:r>
                        <a:rPr lang="en-US" sz="1946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KEMENKES RI MODUL CDAKB TAHUN 2018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Freeform 14" id="14"/>
          <p:cNvSpPr/>
          <p:nvPr/>
        </p:nvSpPr>
        <p:spPr>
          <a:xfrm flipH="false" flipV="false" rot="0">
            <a:off x="16399762" y="467618"/>
            <a:ext cx="1462037" cy="1462037"/>
          </a:xfrm>
          <a:custGeom>
            <a:avLst/>
            <a:gdLst/>
            <a:ahLst/>
            <a:cxnLst/>
            <a:rect r="r" b="b" t="t" l="l"/>
            <a:pathLst>
              <a:path h="1462037" w="1462037">
                <a:moveTo>
                  <a:pt x="0" y="0"/>
                </a:moveTo>
                <a:lnTo>
                  <a:pt x="1462037" y="0"/>
                </a:lnTo>
                <a:lnTo>
                  <a:pt x="1462037" y="1462037"/>
                </a:lnTo>
                <a:lnTo>
                  <a:pt x="0" y="146203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888238" y="4142760"/>
            <a:ext cx="4850301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Regulasi yang menjadi Acuan: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888238" y="8554738"/>
            <a:ext cx="7744074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*belum terdapat Regulasi Baru atau yang direvisi</a:t>
            </a:r>
          </a:p>
        </p:txBody>
      </p:sp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581319" y="0"/>
            <a:ext cx="8706681" cy="11512966"/>
          </a:xfrm>
          <a:custGeom>
            <a:avLst/>
            <a:gdLst/>
            <a:ahLst/>
            <a:cxnLst/>
            <a:rect r="r" b="b" t="t" l="l"/>
            <a:pathLst>
              <a:path h="11512966" w="8706681">
                <a:moveTo>
                  <a:pt x="0" y="0"/>
                </a:moveTo>
                <a:lnTo>
                  <a:pt x="8706681" y="0"/>
                </a:lnTo>
                <a:lnTo>
                  <a:pt x="8706681" y="11512966"/>
                </a:lnTo>
                <a:lnTo>
                  <a:pt x="0" y="115129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921662" y="1028700"/>
            <a:ext cx="4811902" cy="623706"/>
            <a:chOff x="0" y="0"/>
            <a:chExt cx="1267332" cy="16426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267332" cy="164268"/>
            </a:xfrm>
            <a:custGeom>
              <a:avLst/>
              <a:gdLst/>
              <a:ahLst/>
              <a:cxnLst/>
              <a:rect r="r" b="b" t="t" l="l"/>
              <a:pathLst>
                <a:path h="164268" w="1267332">
                  <a:moveTo>
                    <a:pt x="82054" y="0"/>
                  </a:moveTo>
                  <a:lnTo>
                    <a:pt x="1185278" y="0"/>
                  </a:lnTo>
                  <a:cubicBezTo>
                    <a:pt x="1230595" y="0"/>
                    <a:pt x="1267332" y="36737"/>
                    <a:pt x="1267332" y="82054"/>
                  </a:cubicBezTo>
                  <a:lnTo>
                    <a:pt x="1267332" y="82214"/>
                  </a:lnTo>
                  <a:cubicBezTo>
                    <a:pt x="1267332" y="127531"/>
                    <a:pt x="1230595" y="164268"/>
                    <a:pt x="1185278" y="164268"/>
                  </a:cubicBezTo>
                  <a:lnTo>
                    <a:pt x="82054" y="164268"/>
                  </a:lnTo>
                  <a:cubicBezTo>
                    <a:pt x="36737" y="164268"/>
                    <a:pt x="0" y="127531"/>
                    <a:pt x="0" y="82214"/>
                  </a:cubicBezTo>
                  <a:lnTo>
                    <a:pt x="0" y="82054"/>
                  </a:lnTo>
                  <a:cubicBezTo>
                    <a:pt x="0" y="36737"/>
                    <a:pt x="36737" y="0"/>
                    <a:pt x="82054" y="0"/>
                  </a:cubicBezTo>
                  <a:close/>
                </a:path>
              </a:pathLst>
            </a:custGeom>
            <a:solidFill>
              <a:srgbClr val="FF7300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1267332" cy="2023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15004985" y="453367"/>
            <a:ext cx="9833633" cy="9833633"/>
          </a:xfrm>
          <a:custGeom>
            <a:avLst/>
            <a:gdLst/>
            <a:ahLst/>
            <a:cxnLst/>
            <a:rect r="r" b="b" t="t" l="l"/>
            <a:pathLst>
              <a:path h="9833633" w="9833633">
                <a:moveTo>
                  <a:pt x="0" y="0"/>
                </a:moveTo>
                <a:lnTo>
                  <a:pt x="9833633" y="0"/>
                </a:lnTo>
                <a:lnTo>
                  <a:pt x="9833633" y="9833633"/>
                </a:lnTo>
                <a:lnTo>
                  <a:pt x="0" y="98336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3347219" y="9258300"/>
            <a:ext cx="1174881" cy="647653"/>
          </a:xfrm>
          <a:custGeom>
            <a:avLst/>
            <a:gdLst/>
            <a:ahLst/>
            <a:cxnLst/>
            <a:rect r="r" b="b" t="t" l="l"/>
            <a:pathLst>
              <a:path h="647653" w="1174881">
                <a:moveTo>
                  <a:pt x="0" y="0"/>
                </a:moveTo>
                <a:lnTo>
                  <a:pt x="1174881" y="0"/>
                </a:lnTo>
                <a:lnTo>
                  <a:pt x="1174881" y="647653"/>
                </a:lnTo>
                <a:lnTo>
                  <a:pt x="0" y="64765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6235113" y="8544460"/>
            <a:ext cx="1082842" cy="270711"/>
          </a:xfrm>
          <a:custGeom>
            <a:avLst/>
            <a:gdLst/>
            <a:ahLst/>
            <a:cxnLst/>
            <a:rect r="r" b="b" t="t" l="l"/>
            <a:pathLst>
              <a:path h="270711" w="1082842">
                <a:moveTo>
                  <a:pt x="0" y="0"/>
                </a:moveTo>
                <a:lnTo>
                  <a:pt x="1082842" y="0"/>
                </a:lnTo>
                <a:lnTo>
                  <a:pt x="1082842" y="270710"/>
                </a:lnTo>
                <a:lnTo>
                  <a:pt x="0" y="27071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8666033" y="1733380"/>
            <a:ext cx="1082842" cy="270711"/>
          </a:xfrm>
          <a:custGeom>
            <a:avLst/>
            <a:gdLst/>
            <a:ahLst/>
            <a:cxnLst/>
            <a:rect r="r" b="b" t="t" l="l"/>
            <a:pathLst>
              <a:path h="270711" w="1082842">
                <a:moveTo>
                  <a:pt x="0" y="0"/>
                </a:moveTo>
                <a:lnTo>
                  <a:pt x="1082842" y="0"/>
                </a:lnTo>
                <a:lnTo>
                  <a:pt x="1082842" y="270710"/>
                </a:lnTo>
                <a:lnTo>
                  <a:pt x="0" y="27071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4839166" y="405016"/>
            <a:ext cx="3211019" cy="780908"/>
          </a:xfrm>
          <a:custGeom>
            <a:avLst/>
            <a:gdLst/>
            <a:ahLst/>
            <a:cxnLst/>
            <a:rect r="r" b="b" t="t" l="l"/>
            <a:pathLst>
              <a:path h="780908" w="3211019">
                <a:moveTo>
                  <a:pt x="0" y="0"/>
                </a:moveTo>
                <a:lnTo>
                  <a:pt x="3211019" y="0"/>
                </a:lnTo>
                <a:lnTo>
                  <a:pt x="3211019" y="780907"/>
                </a:lnTo>
                <a:lnTo>
                  <a:pt x="0" y="78090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-157767" r="0" b="-153423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921662" y="2203294"/>
            <a:ext cx="9286004" cy="18383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534"/>
              </a:lnSpc>
            </a:pPr>
            <a:r>
              <a:rPr lang="en-US" sz="9667" spc="-319" b="true">
                <a:solidFill>
                  <a:srgbClr val="1971E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Rapat Tinjauan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17742" y="1214498"/>
            <a:ext cx="4219743" cy="280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050"/>
              </a:lnSpc>
              <a:spcBef>
                <a:spcPct val="0"/>
              </a:spcBef>
            </a:pPr>
            <a:r>
              <a:rPr lang="en-US" sz="2050" spc="-71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PT Chitose Internasional Tbk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28700" y="7160895"/>
            <a:ext cx="5099376" cy="280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50"/>
              </a:lnSpc>
            </a:pPr>
            <a:r>
              <a:rPr lang="en-US" sz="2050" spc="-71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CImahi, 16 June 2025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28700" y="5097400"/>
            <a:ext cx="8720175" cy="931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699" spc="-94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Sistem Manajemen Terintegrasi: </a:t>
            </a:r>
          </a:p>
          <a:p>
            <a:pPr algn="l">
              <a:lnSpc>
                <a:spcPts val="3779"/>
              </a:lnSpc>
            </a:pPr>
            <a:r>
              <a:rPr lang="en-US" sz="2699" spc="-94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CDAKB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921662" y="3303072"/>
            <a:ext cx="9286004" cy="18404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534"/>
              </a:lnSpc>
            </a:pPr>
            <a:r>
              <a:rPr lang="en-US" sz="9667" spc="-319" b="true">
                <a:solidFill>
                  <a:srgbClr val="FF7300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Manajemen LB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959540" y="8099713"/>
            <a:ext cx="10236981" cy="10236981"/>
          </a:xfrm>
          <a:custGeom>
            <a:avLst/>
            <a:gdLst/>
            <a:ahLst/>
            <a:cxnLst/>
            <a:rect r="r" b="b" t="t" l="l"/>
            <a:pathLst>
              <a:path h="10236981" w="10236981">
                <a:moveTo>
                  <a:pt x="0" y="0"/>
                </a:moveTo>
                <a:lnTo>
                  <a:pt x="10236981" y="0"/>
                </a:lnTo>
                <a:lnTo>
                  <a:pt x="10236981" y="10236981"/>
                </a:lnTo>
                <a:lnTo>
                  <a:pt x="0" y="102369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3726785" y="5726047"/>
            <a:ext cx="8937345" cy="8937345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971E7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3975497" y="9478491"/>
            <a:ext cx="1359492" cy="339873"/>
          </a:xfrm>
          <a:custGeom>
            <a:avLst/>
            <a:gdLst/>
            <a:ahLst/>
            <a:cxnLst/>
            <a:rect r="r" b="b" t="t" l="l"/>
            <a:pathLst>
              <a:path h="339873" w="1359492">
                <a:moveTo>
                  <a:pt x="0" y="0"/>
                </a:moveTo>
                <a:lnTo>
                  <a:pt x="1359492" y="0"/>
                </a:lnTo>
                <a:lnTo>
                  <a:pt x="1359492" y="339873"/>
                </a:lnTo>
                <a:lnTo>
                  <a:pt x="0" y="3398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702165" y="-2087719"/>
            <a:ext cx="8229600" cy="8229600"/>
          </a:xfrm>
          <a:custGeom>
            <a:avLst/>
            <a:gdLst/>
            <a:ahLst/>
            <a:cxnLst/>
            <a:rect r="r" b="b" t="t" l="l"/>
            <a:pathLst>
              <a:path h="8229600" w="8229600">
                <a:moveTo>
                  <a:pt x="0" y="0"/>
                </a:moveTo>
                <a:lnTo>
                  <a:pt x="8229600" y="0"/>
                </a:lnTo>
                <a:lnTo>
                  <a:pt x="8229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6196521" y="946502"/>
            <a:ext cx="1359492" cy="339873"/>
          </a:xfrm>
          <a:custGeom>
            <a:avLst/>
            <a:gdLst/>
            <a:ahLst/>
            <a:cxnLst/>
            <a:rect r="r" b="b" t="t" l="l"/>
            <a:pathLst>
              <a:path h="339873" w="1359492">
                <a:moveTo>
                  <a:pt x="0" y="0"/>
                </a:moveTo>
                <a:lnTo>
                  <a:pt x="1359492" y="0"/>
                </a:lnTo>
                <a:lnTo>
                  <a:pt x="1359492" y="339873"/>
                </a:lnTo>
                <a:lnTo>
                  <a:pt x="0" y="3398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aphicFrame>
        <p:nvGraphicFramePr>
          <p:cNvPr name="Table 9" id="9"/>
          <p:cNvGraphicFramePr>
            <a:graphicFrameLocks noGrp="true"/>
          </p:cNvGraphicFramePr>
          <p:nvPr/>
        </p:nvGraphicFramePr>
        <p:xfrm>
          <a:off x="676639" y="2663320"/>
          <a:ext cx="16934722" cy="4960360"/>
        </p:xfrm>
        <a:graphic>
          <a:graphicData uri="http://schemas.openxmlformats.org/drawingml/2006/table">
            <a:tbl>
              <a:tblPr/>
              <a:tblGrid>
                <a:gridCol w="2357872"/>
                <a:gridCol w="1736352"/>
                <a:gridCol w="10900921"/>
                <a:gridCol w="1939576"/>
              </a:tblGrid>
              <a:tr h="119984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b="true" sz="1999">
                          <a:solidFill>
                            <a:srgbClr val="000000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STAKEHOLDER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9E4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b="true" sz="1999">
                          <a:solidFill>
                            <a:srgbClr val="000000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JENIS ISU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9E4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b="true" sz="1999">
                          <a:solidFill>
                            <a:srgbClr val="000000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ISU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9E4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b="true" sz="1999">
                          <a:solidFill>
                            <a:srgbClr val="000000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KATEGORI SWOT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9E4"/>
                    </a:solidFill>
                  </a:tcPr>
                </a:tc>
              </a:tr>
              <a:tr h="125350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Manajemen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Internal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Aging ratio Piutang (AR) sesuai dengan target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5350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Customer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Internal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Kualitas produk Chitose diakui lebih baik dibandingkan merek lain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5350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Karyawan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Internal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Handle Costumer yang baik 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name="TextBox 10" id="10"/>
          <p:cNvSpPr txBox="true"/>
          <p:nvPr/>
        </p:nvSpPr>
        <p:spPr>
          <a:xfrm rot="0">
            <a:off x="812037" y="1116438"/>
            <a:ext cx="8331963" cy="13026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88"/>
              </a:lnSpc>
              <a:spcBef>
                <a:spcPct val="0"/>
              </a:spcBef>
            </a:pPr>
            <a:r>
              <a:rPr lang="en-US" b="true" sz="4688" spc="-154">
                <a:solidFill>
                  <a:srgbClr val="1971E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Isu Intern</a:t>
            </a:r>
            <a:r>
              <a:rPr lang="en-US" b="true" sz="4688" spc="-154">
                <a:solidFill>
                  <a:srgbClr val="1971E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al yang Relevan dengan Sistem Manajemen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76639" y="8052088"/>
            <a:ext cx="7957207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*Penetapan isu internal untuk 2025.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6196521" y="8182675"/>
            <a:ext cx="1295816" cy="1295816"/>
          </a:xfrm>
          <a:custGeom>
            <a:avLst/>
            <a:gdLst/>
            <a:ahLst/>
            <a:cxnLst/>
            <a:rect r="r" b="b" t="t" l="l"/>
            <a:pathLst>
              <a:path h="1295816" w="1295816">
                <a:moveTo>
                  <a:pt x="0" y="0"/>
                </a:moveTo>
                <a:lnTo>
                  <a:pt x="1295816" y="0"/>
                </a:lnTo>
                <a:lnTo>
                  <a:pt x="1295816" y="1295816"/>
                </a:lnTo>
                <a:lnTo>
                  <a:pt x="0" y="12958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676639" y="9088037"/>
            <a:ext cx="3211019" cy="780908"/>
          </a:xfrm>
          <a:custGeom>
            <a:avLst/>
            <a:gdLst/>
            <a:ahLst/>
            <a:cxnLst/>
            <a:rect r="r" b="b" t="t" l="l"/>
            <a:pathLst>
              <a:path h="780908" w="3211019">
                <a:moveTo>
                  <a:pt x="0" y="0"/>
                </a:moveTo>
                <a:lnTo>
                  <a:pt x="3211019" y="0"/>
                </a:lnTo>
                <a:lnTo>
                  <a:pt x="3211019" y="780908"/>
                </a:lnTo>
                <a:lnTo>
                  <a:pt x="0" y="78090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-157767" r="0" b="-153423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959540" y="8099713"/>
            <a:ext cx="10236981" cy="10236981"/>
          </a:xfrm>
          <a:custGeom>
            <a:avLst/>
            <a:gdLst/>
            <a:ahLst/>
            <a:cxnLst/>
            <a:rect r="r" b="b" t="t" l="l"/>
            <a:pathLst>
              <a:path h="10236981" w="10236981">
                <a:moveTo>
                  <a:pt x="0" y="0"/>
                </a:moveTo>
                <a:lnTo>
                  <a:pt x="10236981" y="0"/>
                </a:lnTo>
                <a:lnTo>
                  <a:pt x="10236981" y="10236981"/>
                </a:lnTo>
                <a:lnTo>
                  <a:pt x="0" y="102369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3726785" y="5726047"/>
            <a:ext cx="8937345" cy="8937345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971E7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812037" y="9478491"/>
            <a:ext cx="1359492" cy="339873"/>
          </a:xfrm>
          <a:custGeom>
            <a:avLst/>
            <a:gdLst/>
            <a:ahLst/>
            <a:cxnLst/>
            <a:rect r="r" b="b" t="t" l="l"/>
            <a:pathLst>
              <a:path h="339873" w="1359492">
                <a:moveTo>
                  <a:pt x="0" y="0"/>
                </a:moveTo>
                <a:lnTo>
                  <a:pt x="1359492" y="0"/>
                </a:lnTo>
                <a:lnTo>
                  <a:pt x="1359492" y="339873"/>
                </a:lnTo>
                <a:lnTo>
                  <a:pt x="0" y="3398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702165" y="-2087719"/>
            <a:ext cx="8229600" cy="8229600"/>
          </a:xfrm>
          <a:custGeom>
            <a:avLst/>
            <a:gdLst/>
            <a:ahLst/>
            <a:cxnLst/>
            <a:rect r="r" b="b" t="t" l="l"/>
            <a:pathLst>
              <a:path h="8229600" w="8229600">
                <a:moveTo>
                  <a:pt x="0" y="0"/>
                </a:moveTo>
                <a:lnTo>
                  <a:pt x="8229600" y="0"/>
                </a:lnTo>
                <a:lnTo>
                  <a:pt x="8229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6196521" y="946502"/>
            <a:ext cx="1359492" cy="339873"/>
          </a:xfrm>
          <a:custGeom>
            <a:avLst/>
            <a:gdLst/>
            <a:ahLst/>
            <a:cxnLst/>
            <a:rect r="r" b="b" t="t" l="l"/>
            <a:pathLst>
              <a:path h="339873" w="1359492">
                <a:moveTo>
                  <a:pt x="0" y="0"/>
                </a:moveTo>
                <a:lnTo>
                  <a:pt x="1359492" y="0"/>
                </a:lnTo>
                <a:lnTo>
                  <a:pt x="1359492" y="339873"/>
                </a:lnTo>
                <a:lnTo>
                  <a:pt x="0" y="3398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aphicFrame>
        <p:nvGraphicFramePr>
          <p:cNvPr name="Table 9" id="9"/>
          <p:cNvGraphicFramePr>
            <a:graphicFrameLocks noGrp="true"/>
          </p:cNvGraphicFramePr>
          <p:nvPr/>
        </p:nvGraphicFramePr>
        <p:xfrm>
          <a:off x="676639" y="2623928"/>
          <a:ext cx="16934722" cy="6204238"/>
        </p:xfrm>
        <a:graphic>
          <a:graphicData uri="http://schemas.openxmlformats.org/drawingml/2006/table">
            <a:tbl>
              <a:tblPr/>
              <a:tblGrid>
                <a:gridCol w="2357872"/>
                <a:gridCol w="1736352"/>
                <a:gridCol w="10900921"/>
                <a:gridCol w="1939576"/>
              </a:tblGrid>
              <a:tr h="1197982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b="true" sz="1999">
                          <a:solidFill>
                            <a:srgbClr val="000000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STAKEHOLDER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9E4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b="true" sz="1999">
                          <a:solidFill>
                            <a:srgbClr val="000000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JENIS ISU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9E4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b="true" sz="1999">
                          <a:solidFill>
                            <a:srgbClr val="000000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ISU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9E4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b="true" sz="1999">
                          <a:solidFill>
                            <a:srgbClr val="000000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KATEGORI SWOT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9E4"/>
                    </a:solidFill>
                  </a:tcPr>
                </a:tc>
              </a:tr>
              <a:tr h="125156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Manajemen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Internal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Produk Alat Kesehatan Chitose yang masih belum variatif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W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5156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Manajemen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Internal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Bed Chitose masih dinilai terlalu mahal dibanding kompetitor nya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W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5156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Karyawan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Internal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Sedikit yang menguasai hospital bed Chitose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W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5156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Customer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Internal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Pasar swasta masih belum digarap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W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name="TextBox 10" id="10"/>
          <p:cNvSpPr txBox="true"/>
          <p:nvPr/>
        </p:nvSpPr>
        <p:spPr>
          <a:xfrm rot="0">
            <a:off x="812037" y="946502"/>
            <a:ext cx="8331963" cy="13026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88"/>
              </a:lnSpc>
              <a:spcBef>
                <a:spcPct val="0"/>
              </a:spcBef>
            </a:pPr>
            <a:r>
              <a:rPr lang="en-US" b="true" sz="4688" spc="-154">
                <a:solidFill>
                  <a:srgbClr val="1971E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Isu Intern</a:t>
            </a:r>
            <a:r>
              <a:rPr lang="en-US" b="true" sz="4688" spc="-154">
                <a:solidFill>
                  <a:srgbClr val="1971E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al yang Relevan dengan Sistem Manajemen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120823" y="9056216"/>
            <a:ext cx="7957207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*Isu Internal YTD 2025 masih sesuai.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4400342" y="9088037"/>
            <a:ext cx="3211019" cy="780908"/>
          </a:xfrm>
          <a:custGeom>
            <a:avLst/>
            <a:gdLst/>
            <a:ahLst/>
            <a:cxnLst/>
            <a:rect r="r" b="b" t="t" l="l"/>
            <a:pathLst>
              <a:path h="780908" w="3211019">
                <a:moveTo>
                  <a:pt x="0" y="0"/>
                </a:moveTo>
                <a:lnTo>
                  <a:pt x="3211019" y="0"/>
                </a:lnTo>
                <a:lnTo>
                  <a:pt x="3211019" y="780908"/>
                </a:lnTo>
                <a:lnTo>
                  <a:pt x="0" y="78090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157767" r="0" b="-153423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829149" y="6473825"/>
            <a:ext cx="10236981" cy="10236981"/>
          </a:xfrm>
          <a:custGeom>
            <a:avLst/>
            <a:gdLst/>
            <a:ahLst/>
            <a:cxnLst/>
            <a:rect r="r" b="b" t="t" l="l"/>
            <a:pathLst>
              <a:path h="10236981" w="10236981">
                <a:moveTo>
                  <a:pt x="0" y="0"/>
                </a:moveTo>
                <a:lnTo>
                  <a:pt x="10236981" y="0"/>
                </a:lnTo>
                <a:lnTo>
                  <a:pt x="10236981" y="10236981"/>
                </a:lnTo>
                <a:lnTo>
                  <a:pt x="0" y="102369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1664991" y="7312945"/>
            <a:ext cx="3381688" cy="0"/>
          </a:xfrm>
          <a:prstGeom prst="line">
            <a:avLst/>
          </a:prstGeom>
          <a:ln cap="rnd" w="762000">
            <a:solidFill>
              <a:srgbClr val="FF73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0200887" y="1179167"/>
            <a:ext cx="10236981" cy="10236981"/>
          </a:xfrm>
          <a:custGeom>
            <a:avLst/>
            <a:gdLst/>
            <a:ahLst/>
            <a:cxnLst/>
            <a:rect r="r" b="b" t="t" l="l"/>
            <a:pathLst>
              <a:path h="10236981" w="10236981">
                <a:moveTo>
                  <a:pt x="0" y="0"/>
                </a:moveTo>
                <a:lnTo>
                  <a:pt x="10236981" y="0"/>
                </a:lnTo>
                <a:lnTo>
                  <a:pt x="10236981" y="10236982"/>
                </a:lnTo>
                <a:lnTo>
                  <a:pt x="0" y="102369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664991" y="2667920"/>
            <a:ext cx="10719808" cy="32416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000"/>
              </a:lnSpc>
              <a:spcBef>
                <a:spcPct val="0"/>
              </a:spcBef>
            </a:pPr>
            <a:r>
              <a:rPr lang="en-US" b="true" sz="8000" spc="-264">
                <a:solidFill>
                  <a:srgbClr val="1971E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I</a:t>
            </a:r>
            <a:r>
              <a:rPr lang="en-US" b="true" sz="8000" spc="-264">
                <a:solidFill>
                  <a:srgbClr val="1971E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nformasi Kinerja dan Efektivitas Sistem Manajemen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289342" y="1477894"/>
            <a:ext cx="1359492" cy="339873"/>
          </a:xfrm>
          <a:custGeom>
            <a:avLst/>
            <a:gdLst/>
            <a:ahLst/>
            <a:cxnLst/>
            <a:rect r="r" b="b" t="t" l="l"/>
            <a:pathLst>
              <a:path h="339873" w="1359492">
                <a:moveTo>
                  <a:pt x="0" y="0"/>
                </a:moveTo>
                <a:lnTo>
                  <a:pt x="1359491" y="0"/>
                </a:lnTo>
                <a:lnTo>
                  <a:pt x="1359491" y="339873"/>
                </a:lnTo>
                <a:lnTo>
                  <a:pt x="0" y="3398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841395" y="7930539"/>
            <a:ext cx="1359492" cy="339873"/>
          </a:xfrm>
          <a:custGeom>
            <a:avLst/>
            <a:gdLst/>
            <a:ahLst/>
            <a:cxnLst/>
            <a:rect r="r" b="b" t="t" l="l"/>
            <a:pathLst>
              <a:path h="339873" w="1359492">
                <a:moveTo>
                  <a:pt x="0" y="0"/>
                </a:moveTo>
                <a:lnTo>
                  <a:pt x="1359492" y="0"/>
                </a:lnTo>
                <a:lnTo>
                  <a:pt x="1359492" y="339873"/>
                </a:lnTo>
                <a:lnTo>
                  <a:pt x="0" y="3398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-881212" y="-250529"/>
            <a:ext cx="1461816" cy="12594929"/>
            <a:chOff x="0" y="0"/>
            <a:chExt cx="385005" cy="331718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85005" cy="3317183"/>
            </a:xfrm>
            <a:custGeom>
              <a:avLst/>
              <a:gdLst/>
              <a:ahLst/>
              <a:cxnLst/>
              <a:rect r="r" b="b" t="t" l="l"/>
              <a:pathLst>
                <a:path h="3317183" w="385005">
                  <a:moveTo>
                    <a:pt x="0" y="0"/>
                  </a:moveTo>
                  <a:lnTo>
                    <a:pt x="385005" y="0"/>
                  </a:lnTo>
                  <a:lnTo>
                    <a:pt x="385005" y="3317183"/>
                  </a:lnTo>
                  <a:lnTo>
                    <a:pt x="0" y="3317183"/>
                  </a:lnTo>
                  <a:close/>
                </a:path>
              </a:pathLst>
            </a:custGeom>
            <a:solidFill>
              <a:srgbClr val="1971E7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385005" cy="33552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6087743" y="788260"/>
            <a:ext cx="1379267" cy="1379267"/>
          </a:xfrm>
          <a:custGeom>
            <a:avLst/>
            <a:gdLst/>
            <a:ahLst/>
            <a:cxnLst/>
            <a:rect r="r" b="b" t="t" l="l"/>
            <a:pathLst>
              <a:path h="1379267" w="1379267">
                <a:moveTo>
                  <a:pt x="0" y="0"/>
                </a:moveTo>
                <a:lnTo>
                  <a:pt x="1379267" y="0"/>
                </a:lnTo>
                <a:lnTo>
                  <a:pt x="1379267" y="1379267"/>
                </a:lnTo>
                <a:lnTo>
                  <a:pt x="0" y="13792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4255991" y="9017326"/>
            <a:ext cx="3211019" cy="780908"/>
          </a:xfrm>
          <a:custGeom>
            <a:avLst/>
            <a:gdLst/>
            <a:ahLst/>
            <a:cxnLst/>
            <a:rect r="r" b="b" t="t" l="l"/>
            <a:pathLst>
              <a:path h="780908" w="3211019">
                <a:moveTo>
                  <a:pt x="0" y="0"/>
                </a:moveTo>
                <a:lnTo>
                  <a:pt x="3211019" y="0"/>
                </a:lnTo>
                <a:lnTo>
                  <a:pt x="3211019" y="780908"/>
                </a:lnTo>
                <a:lnTo>
                  <a:pt x="0" y="78090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-157767" r="0" b="-153423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579148" y="6046935"/>
            <a:ext cx="10236981" cy="10236981"/>
          </a:xfrm>
          <a:custGeom>
            <a:avLst/>
            <a:gdLst/>
            <a:ahLst/>
            <a:cxnLst/>
            <a:rect r="r" b="b" t="t" l="l"/>
            <a:pathLst>
              <a:path h="10236981" w="10236981">
                <a:moveTo>
                  <a:pt x="0" y="0"/>
                </a:moveTo>
                <a:lnTo>
                  <a:pt x="10236981" y="0"/>
                </a:lnTo>
                <a:lnTo>
                  <a:pt x="10236981" y="10236982"/>
                </a:lnTo>
                <a:lnTo>
                  <a:pt x="0" y="102369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834223" y="-978681"/>
            <a:ext cx="10236981" cy="10236981"/>
          </a:xfrm>
          <a:custGeom>
            <a:avLst/>
            <a:gdLst/>
            <a:ahLst/>
            <a:cxnLst/>
            <a:rect r="r" b="b" t="t" l="l"/>
            <a:pathLst>
              <a:path h="10236981" w="10236981">
                <a:moveTo>
                  <a:pt x="0" y="0"/>
                </a:moveTo>
                <a:lnTo>
                  <a:pt x="10236982" y="0"/>
                </a:lnTo>
                <a:lnTo>
                  <a:pt x="10236982" y="10236981"/>
                </a:lnTo>
                <a:lnTo>
                  <a:pt x="0" y="102369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4" id="4"/>
          <p:cNvSpPr/>
          <p:nvPr/>
        </p:nvSpPr>
        <p:spPr>
          <a:xfrm>
            <a:off x="14557358" y="8877300"/>
            <a:ext cx="3381688" cy="0"/>
          </a:xfrm>
          <a:prstGeom prst="line">
            <a:avLst/>
          </a:prstGeom>
          <a:ln cap="rnd" w="762000">
            <a:solidFill>
              <a:srgbClr val="FF73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1028700" y="448387"/>
            <a:ext cx="1359492" cy="339873"/>
          </a:xfrm>
          <a:custGeom>
            <a:avLst/>
            <a:gdLst/>
            <a:ahLst/>
            <a:cxnLst/>
            <a:rect r="r" b="b" t="t" l="l"/>
            <a:pathLst>
              <a:path h="339873" w="1359492">
                <a:moveTo>
                  <a:pt x="0" y="0"/>
                </a:moveTo>
                <a:lnTo>
                  <a:pt x="1359492" y="0"/>
                </a:lnTo>
                <a:lnTo>
                  <a:pt x="1359492" y="339873"/>
                </a:lnTo>
                <a:lnTo>
                  <a:pt x="0" y="3398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579554" y="9593428"/>
            <a:ext cx="1359492" cy="339873"/>
          </a:xfrm>
          <a:custGeom>
            <a:avLst/>
            <a:gdLst/>
            <a:ahLst/>
            <a:cxnLst/>
            <a:rect r="r" b="b" t="t" l="l"/>
            <a:pathLst>
              <a:path h="339873" w="1359492">
                <a:moveTo>
                  <a:pt x="0" y="0"/>
                </a:moveTo>
                <a:lnTo>
                  <a:pt x="1359492" y="0"/>
                </a:lnTo>
                <a:lnTo>
                  <a:pt x="1359492" y="339873"/>
                </a:lnTo>
                <a:lnTo>
                  <a:pt x="0" y="3398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-881212" y="-250529"/>
            <a:ext cx="1461816" cy="12594929"/>
            <a:chOff x="0" y="0"/>
            <a:chExt cx="385005" cy="331718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85005" cy="3317183"/>
            </a:xfrm>
            <a:custGeom>
              <a:avLst/>
              <a:gdLst/>
              <a:ahLst/>
              <a:cxnLst/>
              <a:rect r="r" b="b" t="t" l="l"/>
              <a:pathLst>
                <a:path h="3317183" w="385005">
                  <a:moveTo>
                    <a:pt x="0" y="0"/>
                  </a:moveTo>
                  <a:lnTo>
                    <a:pt x="385005" y="0"/>
                  </a:lnTo>
                  <a:lnTo>
                    <a:pt x="385005" y="3317183"/>
                  </a:lnTo>
                  <a:lnTo>
                    <a:pt x="0" y="3317183"/>
                  </a:lnTo>
                  <a:close/>
                </a:path>
              </a:pathLst>
            </a:custGeom>
            <a:solidFill>
              <a:srgbClr val="1971E7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385005" cy="33552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564520" y="2301547"/>
            <a:ext cx="17158960" cy="5683905"/>
          </a:xfrm>
          <a:custGeom>
            <a:avLst/>
            <a:gdLst/>
            <a:ahLst/>
            <a:cxnLst/>
            <a:rect r="r" b="b" t="t" l="l"/>
            <a:pathLst>
              <a:path h="5683905" w="17158960">
                <a:moveTo>
                  <a:pt x="0" y="0"/>
                </a:moveTo>
                <a:lnTo>
                  <a:pt x="17158960" y="0"/>
                </a:lnTo>
                <a:lnTo>
                  <a:pt x="17158960" y="5683906"/>
                </a:lnTo>
                <a:lnTo>
                  <a:pt x="0" y="568390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028700" y="1309954"/>
            <a:ext cx="10459800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b="true" sz="2499" spc="-87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3.1 Tingkat Pemenuhan Laporan Sasaran Mutu, K3, &amp; Lingkungan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676639" y="9088037"/>
            <a:ext cx="3211019" cy="780908"/>
          </a:xfrm>
          <a:custGeom>
            <a:avLst/>
            <a:gdLst/>
            <a:ahLst/>
            <a:cxnLst/>
            <a:rect r="r" b="b" t="t" l="l"/>
            <a:pathLst>
              <a:path h="780908" w="3211019">
                <a:moveTo>
                  <a:pt x="0" y="0"/>
                </a:moveTo>
                <a:lnTo>
                  <a:pt x="3211019" y="0"/>
                </a:lnTo>
                <a:lnTo>
                  <a:pt x="3211019" y="780908"/>
                </a:lnTo>
                <a:lnTo>
                  <a:pt x="0" y="78090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157767" r="0" b="-153423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579148" y="6046935"/>
            <a:ext cx="10236981" cy="10236981"/>
          </a:xfrm>
          <a:custGeom>
            <a:avLst/>
            <a:gdLst/>
            <a:ahLst/>
            <a:cxnLst/>
            <a:rect r="r" b="b" t="t" l="l"/>
            <a:pathLst>
              <a:path h="10236981" w="10236981">
                <a:moveTo>
                  <a:pt x="0" y="0"/>
                </a:moveTo>
                <a:lnTo>
                  <a:pt x="10236981" y="0"/>
                </a:lnTo>
                <a:lnTo>
                  <a:pt x="10236981" y="10236982"/>
                </a:lnTo>
                <a:lnTo>
                  <a:pt x="0" y="102369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834223" y="-978681"/>
            <a:ext cx="10236981" cy="10236981"/>
          </a:xfrm>
          <a:custGeom>
            <a:avLst/>
            <a:gdLst/>
            <a:ahLst/>
            <a:cxnLst/>
            <a:rect r="r" b="b" t="t" l="l"/>
            <a:pathLst>
              <a:path h="10236981" w="10236981">
                <a:moveTo>
                  <a:pt x="0" y="0"/>
                </a:moveTo>
                <a:lnTo>
                  <a:pt x="10236982" y="0"/>
                </a:lnTo>
                <a:lnTo>
                  <a:pt x="10236982" y="10236981"/>
                </a:lnTo>
                <a:lnTo>
                  <a:pt x="0" y="102369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4" id="4"/>
          <p:cNvSpPr/>
          <p:nvPr/>
        </p:nvSpPr>
        <p:spPr>
          <a:xfrm>
            <a:off x="14906312" y="8877300"/>
            <a:ext cx="3381688" cy="0"/>
          </a:xfrm>
          <a:prstGeom prst="line">
            <a:avLst/>
          </a:prstGeom>
          <a:ln cap="rnd" w="762000">
            <a:solidFill>
              <a:srgbClr val="FF73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1028700" y="448387"/>
            <a:ext cx="1359492" cy="339873"/>
          </a:xfrm>
          <a:custGeom>
            <a:avLst/>
            <a:gdLst/>
            <a:ahLst/>
            <a:cxnLst/>
            <a:rect r="r" b="b" t="t" l="l"/>
            <a:pathLst>
              <a:path h="339873" w="1359492">
                <a:moveTo>
                  <a:pt x="0" y="0"/>
                </a:moveTo>
                <a:lnTo>
                  <a:pt x="1359492" y="0"/>
                </a:lnTo>
                <a:lnTo>
                  <a:pt x="1359492" y="339873"/>
                </a:lnTo>
                <a:lnTo>
                  <a:pt x="0" y="3398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579554" y="9593428"/>
            <a:ext cx="1359492" cy="339873"/>
          </a:xfrm>
          <a:custGeom>
            <a:avLst/>
            <a:gdLst/>
            <a:ahLst/>
            <a:cxnLst/>
            <a:rect r="r" b="b" t="t" l="l"/>
            <a:pathLst>
              <a:path h="339873" w="1359492">
                <a:moveTo>
                  <a:pt x="0" y="0"/>
                </a:moveTo>
                <a:lnTo>
                  <a:pt x="1359492" y="0"/>
                </a:lnTo>
                <a:lnTo>
                  <a:pt x="1359492" y="339873"/>
                </a:lnTo>
                <a:lnTo>
                  <a:pt x="0" y="3398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-881212" y="-250529"/>
            <a:ext cx="1461816" cy="12594929"/>
            <a:chOff x="0" y="0"/>
            <a:chExt cx="385005" cy="331718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85005" cy="3317183"/>
            </a:xfrm>
            <a:custGeom>
              <a:avLst/>
              <a:gdLst/>
              <a:ahLst/>
              <a:cxnLst/>
              <a:rect r="r" b="b" t="t" l="l"/>
              <a:pathLst>
                <a:path h="3317183" w="385005">
                  <a:moveTo>
                    <a:pt x="0" y="0"/>
                  </a:moveTo>
                  <a:lnTo>
                    <a:pt x="385005" y="0"/>
                  </a:lnTo>
                  <a:lnTo>
                    <a:pt x="385005" y="3317183"/>
                  </a:lnTo>
                  <a:lnTo>
                    <a:pt x="0" y="3317183"/>
                  </a:lnTo>
                  <a:close/>
                </a:path>
              </a:pathLst>
            </a:custGeom>
            <a:solidFill>
              <a:srgbClr val="1971E7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385005" cy="33552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1028700" y="981075"/>
            <a:ext cx="10459800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b="true" sz="2499" spc="-87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3.1 Tingkat Pemenuhan Laporan Sasaran Mutu, K3, &amp; Lingkungan</a:t>
            </a:r>
          </a:p>
        </p:txBody>
      </p:sp>
      <p:graphicFrame>
        <p:nvGraphicFramePr>
          <p:cNvPr name="Object 11" id="11"/>
          <p:cNvGraphicFramePr/>
          <p:nvPr/>
        </p:nvGraphicFramePr>
        <p:xfrm>
          <a:off x="1028700" y="1803113"/>
          <a:ext cx="11915775" cy="2933700"/>
        </p:xfrm>
        <a:graphic>
          <a:graphicData uri="http://schemas.openxmlformats.org/presentationml/2006/ole">
            <p:oleObj imgW="14287500" imgH="5308600" r:id="rId7" progId="Excel.Sheet.12" name="Worksheet">
              <p:embed/>
              <p:pic>
                <p:nvPicPr>
                  <p:cNvPr name="" id="0"/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270000" y="1270000"/>
                    <a:ext cx="1270000" cy="1270000"/>
                  </a:xfrm>
                  <a:prstGeom prst="rect"/>
                </p:spPr>
              </p:pic>
            </p:oleObj>
          </a:graphicData>
        </a:graphic>
      </p:graphicFrame>
      <p:graphicFrame>
        <p:nvGraphicFramePr>
          <p:cNvPr name="Object 12" id="12"/>
          <p:cNvGraphicFramePr/>
          <p:nvPr/>
        </p:nvGraphicFramePr>
        <p:xfrm>
          <a:off x="1028700" y="5858149"/>
          <a:ext cx="11915775" cy="3352800"/>
        </p:xfrm>
        <a:graphic>
          <a:graphicData uri="http://schemas.openxmlformats.org/presentationml/2006/ole">
            <p:oleObj imgW="14287500" imgH="5727700" r:id="rId9" progId="Excel.Sheet.12" name="Worksheet">
              <p:embed/>
              <p:pic>
                <p:nvPicPr>
                  <p:cNvPr name="" id="0"/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1270000" y="1270000"/>
                    <a:ext cx="1270000" cy="1270000"/>
                  </a:xfrm>
                  <a:prstGeom prst="rect"/>
                </p:spPr>
              </p:pic>
            </p:oleObj>
          </a:graphicData>
        </a:graphic>
      </p:graphicFrame>
      <p:sp>
        <p:nvSpPr>
          <p:cNvPr name="Freeform 13" id="13"/>
          <p:cNvSpPr/>
          <p:nvPr/>
        </p:nvSpPr>
        <p:spPr>
          <a:xfrm flipH="false" flipV="false" rot="0">
            <a:off x="14728027" y="397806"/>
            <a:ext cx="3211019" cy="780908"/>
          </a:xfrm>
          <a:custGeom>
            <a:avLst/>
            <a:gdLst/>
            <a:ahLst/>
            <a:cxnLst/>
            <a:rect r="r" b="b" t="t" l="l"/>
            <a:pathLst>
              <a:path h="780908" w="3211019">
                <a:moveTo>
                  <a:pt x="0" y="0"/>
                </a:moveTo>
                <a:lnTo>
                  <a:pt x="3211019" y="0"/>
                </a:lnTo>
                <a:lnTo>
                  <a:pt x="3211019" y="780908"/>
                </a:lnTo>
                <a:lnTo>
                  <a:pt x="0" y="78090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-157767" r="0" b="-153423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579148" y="6046935"/>
            <a:ext cx="10236981" cy="10236981"/>
          </a:xfrm>
          <a:custGeom>
            <a:avLst/>
            <a:gdLst/>
            <a:ahLst/>
            <a:cxnLst/>
            <a:rect r="r" b="b" t="t" l="l"/>
            <a:pathLst>
              <a:path h="10236981" w="10236981">
                <a:moveTo>
                  <a:pt x="0" y="0"/>
                </a:moveTo>
                <a:lnTo>
                  <a:pt x="10236981" y="0"/>
                </a:lnTo>
                <a:lnTo>
                  <a:pt x="10236981" y="10236982"/>
                </a:lnTo>
                <a:lnTo>
                  <a:pt x="0" y="102369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834223" y="-978681"/>
            <a:ext cx="10236981" cy="10236981"/>
          </a:xfrm>
          <a:custGeom>
            <a:avLst/>
            <a:gdLst/>
            <a:ahLst/>
            <a:cxnLst/>
            <a:rect r="r" b="b" t="t" l="l"/>
            <a:pathLst>
              <a:path h="10236981" w="10236981">
                <a:moveTo>
                  <a:pt x="0" y="0"/>
                </a:moveTo>
                <a:lnTo>
                  <a:pt x="10236982" y="0"/>
                </a:lnTo>
                <a:lnTo>
                  <a:pt x="10236982" y="10236981"/>
                </a:lnTo>
                <a:lnTo>
                  <a:pt x="0" y="102369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4" id="4"/>
          <p:cNvSpPr/>
          <p:nvPr/>
        </p:nvSpPr>
        <p:spPr>
          <a:xfrm>
            <a:off x="14906312" y="8877300"/>
            <a:ext cx="3381688" cy="0"/>
          </a:xfrm>
          <a:prstGeom prst="line">
            <a:avLst/>
          </a:prstGeom>
          <a:ln cap="rnd" w="762000">
            <a:solidFill>
              <a:srgbClr val="FF73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1028700" y="448387"/>
            <a:ext cx="1359492" cy="339873"/>
          </a:xfrm>
          <a:custGeom>
            <a:avLst/>
            <a:gdLst/>
            <a:ahLst/>
            <a:cxnLst/>
            <a:rect r="r" b="b" t="t" l="l"/>
            <a:pathLst>
              <a:path h="339873" w="1359492">
                <a:moveTo>
                  <a:pt x="0" y="0"/>
                </a:moveTo>
                <a:lnTo>
                  <a:pt x="1359492" y="0"/>
                </a:lnTo>
                <a:lnTo>
                  <a:pt x="1359492" y="339873"/>
                </a:lnTo>
                <a:lnTo>
                  <a:pt x="0" y="3398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579554" y="9593428"/>
            <a:ext cx="1359492" cy="339873"/>
          </a:xfrm>
          <a:custGeom>
            <a:avLst/>
            <a:gdLst/>
            <a:ahLst/>
            <a:cxnLst/>
            <a:rect r="r" b="b" t="t" l="l"/>
            <a:pathLst>
              <a:path h="339873" w="1359492">
                <a:moveTo>
                  <a:pt x="0" y="0"/>
                </a:moveTo>
                <a:lnTo>
                  <a:pt x="1359492" y="0"/>
                </a:lnTo>
                <a:lnTo>
                  <a:pt x="1359492" y="339873"/>
                </a:lnTo>
                <a:lnTo>
                  <a:pt x="0" y="3398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-881212" y="-250529"/>
            <a:ext cx="1461816" cy="12594929"/>
            <a:chOff x="0" y="0"/>
            <a:chExt cx="385005" cy="331718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85005" cy="3317183"/>
            </a:xfrm>
            <a:custGeom>
              <a:avLst/>
              <a:gdLst/>
              <a:ahLst/>
              <a:cxnLst/>
              <a:rect r="r" b="b" t="t" l="l"/>
              <a:pathLst>
                <a:path h="3317183" w="385005">
                  <a:moveTo>
                    <a:pt x="0" y="0"/>
                  </a:moveTo>
                  <a:lnTo>
                    <a:pt x="385005" y="0"/>
                  </a:lnTo>
                  <a:lnTo>
                    <a:pt x="385005" y="3317183"/>
                  </a:lnTo>
                  <a:lnTo>
                    <a:pt x="0" y="3317183"/>
                  </a:lnTo>
                  <a:close/>
                </a:path>
              </a:pathLst>
            </a:custGeom>
            <a:solidFill>
              <a:srgbClr val="1971E7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385005" cy="33552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1028700" y="981075"/>
            <a:ext cx="10459800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b="true" sz="2499" spc="-87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3.1 Tingkat Pemenuhan Laporan Sasaran Mutu, K3, &amp; Lingkungan</a:t>
            </a:r>
          </a:p>
        </p:txBody>
      </p:sp>
      <p:graphicFrame>
        <p:nvGraphicFramePr>
          <p:cNvPr name="Object 11" id="11"/>
          <p:cNvGraphicFramePr/>
          <p:nvPr/>
        </p:nvGraphicFramePr>
        <p:xfrm>
          <a:off x="1028700" y="1497091"/>
          <a:ext cx="11915775" cy="2933700"/>
        </p:xfrm>
        <a:graphic>
          <a:graphicData uri="http://schemas.openxmlformats.org/presentationml/2006/ole">
            <p:oleObj imgW="14287500" imgH="5308600" r:id="rId7" progId="Excel.Sheet.12" name="Worksheet">
              <p:embed/>
              <p:pic>
                <p:nvPicPr>
                  <p:cNvPr name="" id="0"/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270000" y="1270000"/>
                    <a:ext cx="1270000" cy="1270000"/>
                  </a:xfrm>
                  <a:prstGeom prst="rect"/>
                </p:spPr>
              </p:pic>
            </p:oleObj>
          </a:graphicData>
        </a:graphic>
      </p:graphicFrame>
      <p:graphicFrame>
        <p:nvGraphicFramePr>
          <p:cNvPr name="Object 12" id="12"/>
          <p:cNvGraphicFramePr/>
          <p:nvPr/>
        </p:nvGraphicFramePr>
        <p:xfrm>
          <a:off x="1028700" y="5433355"/>
          <a:ext cx="11915775" cy="3352800"/>
        </p:xfrm>
        <a:graphic>
          <a:graphicData uri="http://schemas.openxmlformats.org/presentationml/2006/ole">
            <p:oleObj imgW="14287500" imgH="5727700" r:id="rId9" progId="Excel.Sheet.12" name="Worksheet">
              <p:embed/>
              <p:pic>
                <p:nvPicPr>
                  <p:cNvPr name="" id="0"/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1270000" y="1270000"/>
                    <a:ext cx="1270000" cy="1270000"/>
                  </a:xfrm>
                  <a:prstGeom prst="rect"/>
                </p:spPr>
              </p:pic>
            </p:oleObj>
          </a:graphicData>
        </a:graphic>
      </p:graphicFrame>
      <p:sp>
        <p:nvSpPr>
          <p:cNvPr name="Freeform 13" id="13"/>
          <p:cNvSpPr/>
          <p:nvPr/>
        </p:nvSpPr>
        <p:spPr>
          <a:xfrm flipH="false" flipV="false" rot="0">
            <a:off x="14728027" y="397806"/>
            <a:ext cx="3211019" cy="780908"/>
          </a:xfrm>
          <a:custGeom>
            <a:avLst/>
            <a:gdLst/>
            <a:ahLst/>
            <a:cxnLst/>
            <a:rect r="r" b="b" t="t" l="l"/>
            <a:pathLst>
              <a:path h="780908" w="3211019">
                <a:moveTo>
                  <a:pt x="0" y="0"/>
                </a:moveTo>
                <a:lnTo>
                  <a:pt x="3211019" y="0"/>
                </a:lnTo>
                <a:lnTo>
                  <a:pt x="3211019" y="780908"/>
                </a:lnTo>
                <a:lnTo>
                  <a:pt x="0" y="78090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-157767" r="0" b="-153423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DAGp0i3Ew1I</dc:identifier>
  <dcterms:modified xsi:type="dcterms:W3CDTF">2011-08-01T06:04:30Z</dcterms:modified>
  <cp:revision>1</cp:revision>
  <dc:title>RTM 1</dc:title>
</cp:coreProperties>
</file>